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40"/>
  </p:notesMasterIdLst>
  <p:handoutMasterIdLst>
    <p:handoutMasterId r:id="rId41"/>
  </p:handoutMasterIdLst>
  <p:sldIdLst>
    <p:sldId id="257" r:id="rId5"/>
    <p:sldId id="260" r:id="rId6"/>
    <p:sldId id="320" r:id="rId7"/>
    <p:sldId id="282" r:id="rId8"/>
    <p:sldId id="283" r:id="rId9"/>
    <p:sldId id="314" r:id="rId10"/>
    <p:sldId id="299" r:id="rId11"/>
    <p:sldId id="261" r:id="rId12"/>
    <p:sldId id="269" r:id="rId13"/>
    <p:sldId id="271" r:id="rId14"/>
    <p:sldId id="262" r:id="rId15"/>
    <p:sldId id="270" r:id="rId16"/>
    <p:sldId id="272" r:id="rId17"/>
    <p:sldId id="275" r:id="rId18"/>
    <p:sldId id="273" r:id="rId19"/>
    <p:sldId id="315" r:id="rId20"/>
    <p:sldId id="264" r:id="rId21"/>
    <p:sldId id="31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17" r:id="rId32"/>
    <p:sldId id="301" r:id="rId33"/>
    <p:sldId id="302" r:id="rId34"/>
    <p:sldId id="321" r:id="rId35"/>
    <p:sldId id="265" r:id="rId36"/>
    <p:sldId id="322" r:id="rId37"/>
    <p:sldId id="268" r:id="rId38"/>
    <p:sldId id="35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 autoAdjust="0"/>
    <p:restoredTop sz="79161" autoAdjust="0"/>
  </p:normalViewPr>
  <p:slideViewPr>
    <p:cSldViewPr snapToGrid="0">
      <p:cViewPr varScale="1">
        <p:scale>
          <a:sx n="64" d="100"/>
          <a:sy n="64" d="100"/>
        </p:scale>
        <p:origin x="145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0" d="100"/>
          <a:sy n="70" d="100"/>
        </p:scale>
        <p:origin x="335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872F47-6CE5-4D95-B8D6-9AEA9A7E5F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F9E59F-E5BF-4AA4-882B-F5B705DF2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879B-2DAC-426D-B5B4-08F42B952A26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C577A-CE6A-45AF-8211-1E758E6AA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9FD71-56EF-4DDF-81F5-C5CCA31DCE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56900-9607-4639-A903-F11B6E042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4576-A3BB-48F9-891E-992E86D01A7B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3C89-9E49-4851-A18A-DAECD34FD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veproject.github.io/docs/cna/onboarding/index.html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Hola y </a:t>
            </a:r>
            <a:r>
              <a:rPr lang="en-US" b="0" dirty="0" err="1"/>
              <a:t>bienvenidos</a:t>
            </a:r>
            <a:r>
              <a:rPr lang="en-US" b="0" dirty="0"/>
              <a:t> a la </a:t>
            </a:r>
            <a:r>
              <a:rPr lang="en-US" b="0" dirty="0" err="1"/>
              <a:t>presentación</a:t>
            </a:r>
            <a:r>
              <a:rPr lang="en-US" b="0" dirty="0"/>
              <a:t> del </a:t>
            </a:r>
            <a:r>
              <a:rPr lang="en-US" b="0" dirty="0" err="1"/>
              <a:t>Proceso</a:t>
            </a:r>
            <a:r>
              <a:rPr lang="en-US" b="0" dirty="0"/>
              <a:t> de </a:t>
            </a:r>
            <a:r>
              <a:rPr lang="en-US" b="0" dirty="0" err="1"/>
              <a:t>Envío</a:t>
            </a:r>
            <a:r>
              <a:rPr lang="en-US" b="0" dirty="0"/>
              <a:t> de CVEs, </a:t>
            </a:r>
            <a:r>
              <a:rPr lang="en-US" b="0" dirty="0" err="1"/>
              <a:t>presentada</a:t>
            </a:r>
            <a:r>
              <a:rPr lang="en-US" b="0" dirty="0"/>
              <a:t> por el </a:t>
            </a:r>
            <a:r>
              <a:rPr lang="en-US" b="0" dirty="0" err="1"/>
              <a:t>equipo</a:t>
            </a:r>
            <a:r>
              <a:rPr lang="en-US" b="0" dirty="0"/>
              <a:t> CVE. </a:t>
            </a:r>
            <a:r>
              <a:rPr lang="en-US" b="0" dirty="0" err="1"/>
              <a:t>Así</a:t>
            </a:r>
            <a:r>
              <a:rPr lang="en-US" b="0" dirty="0"/>
              <a:t> que, </a:t>
            </a:r>
            <a:r>
              <a:rPr lang="en-US" b="0" dirty="0" err="1"/>
              <a:t>ahora</a:t>
            </a:r>
            <a:r>
              <a:rPr lang="en-US" b="0" dirty="0"/>
              <a:t> que </a:t>
            </a:r>
            <a:r>
              <a:rPr lang="en-US" b="0" dirty="0" err="1"/>
              <a:t>ya</a:t>
            </a:r>
            <a:r>
              <a:rPr lang="en-US" b="0" dirty="0"/>
              <a:t> sabe </a:t>
            </a:r>
            <a:r>
              <a:rPr lang="en-US" b="0" dirty="0" err="1"/>
              <a:t>cómo</a:t>
            </a:r>
            <a:r>
              <a:rPr lang="en-US" b="0" dirty="0"/>
              <a:t> </a:t>
            </a:r>
            <a:r>
              <a:rPr lang="en-US" b="0" dirty="0" err="1"/>
              <a:t>crear</a:t>
            </a:r>
            <a:r>
              <a:rPr lang="en-US" b="0" dirty="0"/>
              <a:t> entradas CVE, </a:t>
            </a:r>
            <a:r>
              <a:rPr lang="en-US" b="0" dirty="0" err="1"/>
              <a:t>aprenderá</a:t>
            </a:r>
            <a:r>
              <a:rPr lang="en-US" b="0" dirty="0"/>
              <a:t> </a:t>
            </a:r>
            <a:r>
              <a:rPr lang="en-US" b="0" dirty="0" err="1"/>
              <a:t>como</a:t>
            </a:r>
            <a:r>
              <a:rPr lang="en-US" b="0" dirty="0"/>
              <a:t> </a:t>
            </a:r>
            <a:r>
              <a:rPr lang="en-US" b="0" dirty="0" err="1"/>
              <a:t>enviarlas</a:t>
            </a:r>
            <a:r>
              <a:rPr lang="en-US" b="0" dirty="0"/>
              <a:t> a MITRE.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1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Aquí</a:t>
            </a:r>
            <a:r>
              <a:rPr lang="en-US" b="0" dirty="0"/>
              <a:t> </a:t>
            </a:r>
            <a:r>
              <a:rPr lang="en-US" b="0" dirty="0" err="1"/>
              <a:t>tenemos</a:t>
            </a:r>
            <a:r>
              <a:rPr lang="en-US" b="0" dirty="0"/>
              <a:t> un </a:t>
            </a:r>
            <a:r>
              <a:rPr lang="en-US" b="0" dirty="0" err="1"/>
              <a:t>ejemplo</a:t>
            </a:r>
            <a:r>
              <a:rPr lang="en-US" b="0" dirty="0"/>
              <a:t> de un </a:t>
            </a:r>
            <a:r>
              <a:rPr lang="en-US" b="0" dirty="0" err="1"/>
              <a:t>envío</a:t>
            </a:r>
            <a:r>
              <a:rPr lang="en-US" b="0" dirty="0"/>
              <a:t> de </a:t>
            </a:r>
            <a:r>
              <a:rPr lang="en-US" b="0" dirty="0" err="1"/>
              <a:t>fichero</a:t>
            </a:r>
            <a:r>
              <a:rPr lang="en-US" b="0" dirty="0"/>
              <a:t> </a:t>
            </a:r>
            <a:r>
              <a:rPr lang="en-US" b="0" dirty="0" err="1"/>
              <a:t>plano</a:t>
            </a:r>
            <a:r>
              <a:rPr lang="en-US" b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El </a:t>
            </a:r>
            <a:r>
              <a:rPr lang="en-US" b="0" dirty="0" err="1"/>
              <a:t>formato</a:t>
            </a:r>
            <a:r>
              <a:rPr lang="en-US" b="0" dirty="0"/>
              <a:t> de </a:t>
            </a:r>
            <a:r>
              <a:rPr lang="en-US" b="0" dirty="0" err="1"/>
              <a:t>valores</a:t>
            </a:r>
            <a:r>
              <a:rPr lang="en-US" b="0" dirty="0"/>
              <a:t> </a:t>
            </a:r>
            <a:r>
              <a:rPr lang="en-US" b="0" dirty="0" err="1"/>
              <a:t>separados</a:t>
            </a:r>
            <a:r>
              <a:rPr lang="en-US" b="0" dirty="0"/>
              <a:t> por coma es </a:t>
            </a:r>
            <a:r>
              <a:rPr lang="en-US" b="0" dirty="0" err="1"/>
              <a:t>muy</a:t>
            </a:r>
            <a:r>
              <a:rPr lang="en-US" b="0" dirty="0"/>
              <a:t> similar al </a:t>
            </a:r>
            <a:r>
              <a:rPr lang="en-US" b="0" dirty="0" err="1"/>
              <a:t>formato</a:t>
            </a:r>
            <a:r>
              <a:rPr lang="en-US" b="0" dirty="0"/>
              <a:t> de </a:t>
            </a:r>
            <a:r>
              <a:rPr lang="en-US" b="0" dirty="0" err="1"/>
              <a:t>fichero</a:t>
            </a:r>
            <a:r>
              <a:rPr lang="en-US" b="0" dirty="0"/>
              <a:t> </a:t>
            </a:r>
            <a:r>
              <a:rPr lang="en-US" b="0" dirty="0" err="1"/>
              <a:t>plano</a:t>
            </a:r>
            <a:r>
              <a:rPr lang="en-US" b="0" dirty="0"/>
              <a:t>, excepto que las cabeceras de campo </a:t>
            </a:r>
            <a:r>
              <a:rPr lang="en-US" b="0" dirty="0" err="1"/>
              <a:t>ya</a:t>
            </a:r>
            <a:r>
              <a:rPr lang="en-US" b="0" dirty="0"/>
              <a:t> no </a:t>
            </a:r>
            <a:r>
              <a:rPr lang="en-US" b="0" dirty="0" err="1"/>
              <a:t>hacen</a:t>
            </a:r>
            <a:r>
              <a:rPr lang="en-US" b="0" dirty="0"/>
              <a:t> </a:t>
            </a:r>
            <a:r>
              <a:rPr lang="en-US" b="0" dirty="0" err="1"/>
              <a:t>falta</a:t>
            </a:r>
            <a:r>
              <a:rPr lang="en-US" b="0" dirty="0"/>
              <a:t> y </a:t>
            </a:r>
            <a:r>
              <a:rPr lang="en-US" b="0" dirty="0" err="1"/>
              <a:t>todo</a:t>
            </a:r>
            <a:r>
              <a:rPr lang="en-US" b="0" dirty="0"/>
              <a:t>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una </a:t>
            </a:r>
            <a:r>
              <a:rPr lang="en-US" b="0" dirty="0" err="1"/>
              <a:t>única</a:t>
            </a:r>
            <a:r>
              <a:rPr lang="en-US" b="0" dirty="0"/>
              <a:t> </a:t>
            </a:r>
            <a:r>
              <a:rPr lang="en-US" b="0" dirty="0" err="1"/>
              <a:t>línea</a:t>
            </a:r>
            <a:r>
              <a:rPr lang="en-US" b="0" dirty="0"/>
              <a:t> </a:t>
            </a:r>
            <a:r>
              <a:rPr lang="en-US" b="0" dirty="0" err="1"/>
              <a:t>separado</a:t>
            </a:r>
            <a:r>
              <a:rPr lang="en-US" b="0" dirty="0"/>
              <a:t> por una coma. Si hay una coma or una </a:t>
            </a:r>
            <a:r>
              <a:rPr lang="en-US" b="0" dirty="0" err="1"/>
              <a:t>comilla</a:t>
            </a:r>
            <a:r>
              <a:rPr lang="en-US" b="0" dirty="0"/>
              <a:t> simple </a:t>
            </a:r>
            <a:r>
              <a:rPr lang="en-US" b="0" dirty="0" err="1"/>
              <a:t>en</a:t>
            </a:r>
            <a:r>
              <a:rPr lang="en-US" b="0" dirty="0"/>
              <a:t> el valor del campo, </a:t>
            </a:r>
            <a:r>
              <a:rPr lang="en-US" b="0" dirty="0" err="1"/>
              <a:t>entonces</a:t>
            </a:r>
            <a:r>
              <a:rPr lang="en-US" b="0" dirty="0"/>
              <a:t> </a:t>
            </a:r>
            <a:r>
              <a:rPr lang="en-US" b="0" dirty="0" err="1"/>
              <a:t>encierre</a:t>
            </a:r>
            <a:r>
              <a:rPr lang="en-US" b="0" dirty="0"/>
              <a:t> el campo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comillas</a:t>
            </a:r>
            <a:r>
              <a:rPr lang="en-US" b="0" dirty="0"/>
              <a:t> </a:t>
            </a:r>
            <a:r>
              <a:rPr lang="en-US" b="0" dirty="0" err="1"/>
              <a:t>dobles</a:t>
            </a:r>
            <a:r>
              <a:rPr lang="en-US" b="0" dirty="0"/>
              <a:t>. Si hay una </a:t>
            </a:r>
            <a:r>
              <a:rPr lang="en-US" b="0" dirty="0" err="1"/>
              <a:t>comilla</a:t>
            </a:r>
            <a:r>
              <a:rPr lang="en-US" b="0" dirty="0"/>
              <a:t> doble </a:t>
            </a:r>
            <a:r>
              <a:rPr lang="en-US" b="0" dirty="0" err="1"/>
              <a:t>en</a:t>
            </a:r>
            <a:r>
              <a:rPr lang="en-US" b="0" dirty="0"/>
              <a:t> el valor del campo, use dos </a:t>
            </a:r>
            <a:r>
              <a:rPr lang="en-US" b="0" dirty="0" err="1"/>
              <a:t>comillas</a:t>
            </a:r>
            <a:r>
              <a:rPr lang="en-US" b="0" dirty="0"/>
              <a:t> </a:t>
            </a:r>
            <a:r>
              <a:rPr lang="en-US" b="0" dirty="0" err="1"/>
              <a:t>dobles</a:t>
            </a:r>
            <a:r>
              <a:rPr lang="en-US" b="0" dirty="0"/>
              <a:t> y, por favor, no </a:t>
            </a:r>
            <a:r>
              <a:rPr lang="en-US" b="0" dirty="0" err="1"/>
              <a:t>utilice</a:t>
            </a:r>
            <a:r>
              <a:rPr lang="en-US" b="0" dirty="0"/>
              <a:t> </a:t>
            </a:r>
            <a:r>
              <a:rPr lang="en-US" b="0" dirty="0" err="1"/>
              <a:t>saltos</a:t>
            </a:r>
            <a:r>
              <a:rPr lang="en-US" b="0" dirty="0"/>
              <a:t> de </a:t>
            </a:r>
            <a:r>
              <a:rPr lang="en-US" b="0" dirty="0" err="1"/>
              <a:t>línea</a:t>
            </a:r>
            <a:r>
              <a:rPr lang="en-US" b="0" dirty="0"/>
              <a:t> </a:t>
            </a:r>
            <a:r>
              <a:rPr lang="en-US" b="0" dirty="0" err="1"/>
              <a:t>embebidos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Para </a:t>
            </a:r>
            <a:r>
              <a:rPr lang="en-US" b="0" dirty="0" err="1"/>
              <a:t>enviar</a:t>
            </a:r>
            <a:r>
              <a:rPr lang="en-US" b="0" dirty="0"/>
              <a:t> multiples </a:t>
            </a:r>
            <a:r>
              <a:rPr lang="en-US" b="0" dirty="0" err="1"/>
              <a:t>registros</a:t>
            </a:r>
            <a:r>
              <a:rPr lang="en-US" b="0" dirty="0"/>
              <a:t>, </a:t>
            </a:r>
            <a:r>
              <a:rPr lang="en-US" b="0" dirty="0" err="1"/>
              <a:t>póngalos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mismo</a:t>
            </a:r>
            <a:r>
              <a:rPr lang="en-US" b="0" dirty="0"/>
              <a:t> </a:t>
            </a:r>
            <a:r>
              <a:rPr lang="en-US" b="0" dirty="0" err="1"/>
              <a:t>fichero</a:t>
            </a:r>
            <a:r>
              <a:rPr lang="en-US" b="0" dirty="0"/>
              <a:t>, </a:t>
            </a:r>
            <a:r>
              <a:rPr lang="en-US" b="0" dirty="0" err="1"/>
              <a:t>cada</a:t>
            </a:r>
            <a:r>
              <a:rPr lang="en-US" b="0" dirty="0"/>
              <a:t> uno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propia</a:t>
            </a:r>
            <a:r>
              <a:rPr lang="en-US" b="0" dirty="0"/>
              <a:t> </a:t>
            </a:r>
            <a:r>
              <a:rPr lang="en-US" b="0" dirty="0" err="1"/>
              <a:t>línea</a:t>
            </a:r>
            <a:r>
              <a:rPr lang="en-US" b="0" dirty="0"/>
              <a:t>. </a:t>
            </a:r>
            <a:r>
              <a:rPr lang="en-US" b="0" dirty="0" err="1"/>
              <a:t>Igualmente</a:t>
            </a:r>
            <a:r>
              <a:rPr lang="en-US" b="0" dirty="0"/>
              <a:t>, </a:t>
            </a:r>
            <a:r>
              <a:rPr lang="en-US" b="0" dirty="0" err="1"/>
              <a:t>si</a:t>
            </a:r>
            <a:r>
              <a:rPr lang="en-US" b="0" dirty="0"/>
              <a:t> hay multiples </a:t>
            </a:r>
            <a:r>
              <a:rPr lang="en-US" b="0" dirty="0" err="1"/>
              <a:t>productos</a:t>
            </a:r>
            <a:r>
              <a:rPr lang="en-US" b="0" dirty="0"/>
              <a:t> y </a:t>
            </a:r>
            <a:r>
              <a:rPr lang="en-US" b="0" dirty="0" err="1"/>
              <a:t>versiones</a:t>
            </a:r>
            <a:r>
              <a:rPr lang="en-US" b="0" dirty="0"/>
              <a:t>, </a:t>
            </a:r>
            <a:r>
              <a:rPr lang="en-US" b="0" dirty="0" err="1"/>
              <a:t>sepárelas</a:t>
            </a:r>
            <a:r>
              <a:rPr lang="en-US" b="0" dirty="0"/>
              <a:t> por un punto y coma y, </a:t>
            </a:r>
            <a:r>
              <a:rPr lang="en-US" b="0" dirty="0" err="1"/>
              <a:t>si</a:t>
            </a:r>
            <a:r>
              <a:rPr lang="en-US" b="0" dirty="0"/>
              <a:t> hay multiples </a:t>
            </a:r>
            <a:r>
              <a:rPr lang="en-US" b="0" dirty="0" err="1"/>
              <a:t>referencias</a:t>
            </a:r>
            <a:r>
              <a:rPr lang="en-US" b="0" dirty="0"/>
              <a:t>, </a:t>
            </a:r>
            <a:r>
              <a:rPr lang="en-US" b="0" dirty="0" err="1"/>
              <a:t>sepárelas</a:t>
            </a:r>
            <a:r>
              <a:rPr lang="en-US" b="0" dirty="0"/>
              <a:t> por un </a:t>
            </a:r>
            <a:r>
              <a:rPr lang="en-US" b="0" dirty="0" err="1"/>
              <a:t>espacio</a:t>
            </a:r>
            <a:r>
              <a:rPr lang="en-US" b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Este es un </a:t>
            </a:r>
            <a:r>
              <a:rPr lang="en-US" b="0" dirty="0" err="1"/>
              <a:t>ejemplo</a:t>
            </a:r>
            <a:r>
              <a:rPr lang="en-US" b="0" dirty="0"/>
              <a:t> de un </a:t>
            </a:r>
            <a:r>
              <a:rPr lang="en-US" b="0" dirty="0" err="1"/>
              <a:t>envío</a:t>
            </a:r>
            <a:r>
              <a:rPr lang="en-US" b="0" dirty="0"/>
              <a:t> CSV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El JSON es un poco </a:t>
            </a:r>
            <a:r>
              <a:rPr lang="en-US" b="0" dirty="0" err="1"/>
              <a:t>diferente</a:t>
            </a:r>
            <a:r>
              <a:rPr lang="en-US" b="0" dirty="0"/>
              <a:t>. </a:t>
            </a:r>
            <a:r>
              <a:rPr lang="en-US" b="0" dirty="0" err="1"/>
              <a:t>Maneja</a:t>
            </a:r>
            <a:r>
              <a:rPr lang="en-US" b="0" dirty="0"/>
              <a:t> </a:t>
            </a:r>
            <a:r>
              <a:rPr lang="en-US" b="0" dirty="0" err="1"/>
              <a:t>información</a:t>
            </a:r>
            <a:r>
              <a:rPr lang="en-US" b="0" dirty="0"/>
              <a:t> de </a:t>
            </a:r>
            <a:r>
              <a:rPr lang="en-US" b="0" dirty="0" err="1"/>
              <a:t>producto</a:t>
            </a:r>
            <a:r>
              <a:rPr lang="en-US" b="0" dirty="0"/>
              <a:t> y version de una forma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estructurada</a:t>
            </a:r>
            <a:r>
              <a:rPr lang="en-US" b="0" dirty="0"/>
              <a:t>. </a:t>
            </a:r>
            <a:r>
              <a:rPr lang="en-US" b="0" dirty="0" err="1"/>
              <a:t>También</a:t>
            </a:r>
            <a:r>
              <a:rPr lang="en-US" b="0" dirty="0"/>
              <a:t> </a:t>
            </a:r>
            <a:r>
              <a:rPr lang="en-US" b="0" dirty="0" err="1"/>
              <a:t>soporta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campos</a:t>
            </a:r>
            <a:r>
              <a:rPr lang="en-US" b="0" dirty="0"/>
              <a:t> que </a:t>
            </a:r>
            <a:r>
              <a:rPr lang="en-US" b="0" dirty="0" err="1"/>
              <a:t>justo</a:t>
            </a:r>
            <a:r>
              <a:rPr lang="en-US" b="0" dirty="0"/>
              <a:t> los </a:t>
            </a:r>
            <a:r>
              <a:rPr lang="en-US" b="0" dirty="0" err="1"/>
              <a:t>mínimos</a:t>
            </a:r>
            <a:r>
              <a:rPr lang="en-US" b="0" dirty="0"/>
              <a:t>, tales </a:t>
            </a:r>
            <a:r>
              <a:rPr lang="en-US" b="0" dirty="0" err="1"/>
              <a:t>como</a:t>
            </a:r>
            <a:r>
              <a:rPr lang="en-US" b="0" dirty="0"/>
              <a:t> </a:t>
            </a:r>
            <a:r>
              <a:rPr lang="en-US" b="0" dirty="0" err="1"/>
              <a:t>vectores</a:t>
            </a:r>
            <a:r>
              <a:rPr lang="en-US" b="0" dirty="0"/>
              <a:t> CVSS, </a:t>
            </a:r>
            <a:r>
              <a:rPr lang="en-US" b="0" dirty="0" err="1"/>
              <a:t>impacto</a:t>
            </a:r>
            <a:r>
              <a:rPr lang="en-US" b="0" dirty="0"/>
              <a:t> y </a:t>
            </a:r>
            <a:r>
              <a:rPr lang="en-US" b="0" dirty="0" err="1"/>
              <a:t>créditos</a:t>
            </a:r>
            <a:r>
              <a:rPr lang="en-US" b="0" dirty="0"/>
              <a:t>. La </a:t>
            </a:r>
            <a:r>
              <a:rPr lang="en-US" b="0" dirty="0" err="1"/>
              <a:t>lista</a:t>
            </a:r>
            <a:r>
              <a:rPr lang="en-US" b="0" dirty="0"/>
              <a:t> </a:t>
            </a:r>
            <a:r>
              <a:rPr lang="en-US" b="0" dirty="0" err="1"/>
              <a:t>completa</a:t>
            </a:r>
            <a:r>
              <a:rPr lang="en-US" b="0" dirty="0"/>
              <a:t> de los </a:t>
            </a:r>
            <a:r>
              <a:rPr lang="en-US" b="0" dirty="0" err="1"/>
              <a:t>campos</a:t>
            </a:r>
            <a:r>
              <a:rPr lang="en-US" b="0" dirty="0"/>
              <a:t> </a:t>
            </a:r>
            <a:r>
              <a:rPr lang="en-US" b="0" dirty="0" err="1"/>
              <a:t>soportados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las </a:t>
            </a:r>
            <a:r>
              <a:rPr lang="en-US" b="0" dirty="0" err="1"/>
              <a:t>especificaciones</a:t>
            </a:r>
            <a:r>
              <a:rPr lang="en-US" b="0" dirty="0"/>
              <a:t> del </a:t>
            </a:r>
            <a:r>
              <a:rPr lang="en-US" b="0" dirty="0" err="1"/>
              <a:t>formato</a:t>
            </a:r>
            <a:r>
              <a:rPr lang="en-US" b="0" dirty="0"/>
              <a:t> se </a:t>
            </a:r>
            <a:r>
              <a:rPr lang="en-US" b="0" dirty="0" err="1"/>
              <a:t>encuentran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repositorio</a:t>
            </a:r>
            <a:r>
              <a:rPr lang="en-US" b="0" dirty="0"/>
              <a:t> GitHub del </a:t>
            </a:r>
            <a:r>
              <a:rPr lang="en-US" b="0" dirty="0" err="1"/>
              <a:t>grupo</a:t>
            </a:r>
            <a:r>
              <a:rPr lang="en-US" b="0" dirty="0"/>
              <a:t> de </a:t>
            </a:r>
            <a:r>
              <a:rPr lang="en-US" b="0" dirty="0" err="1"/>
              <a:t>automatización</a:t>
            </a:r>
            <a:r>
              <a:rPr lang="en-US" b="0" dirty="0"/>
              <a:t> (automation group).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0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Este es un </a:t>
            </a:r>
            <a:r>
              <a:rPr lang="en-US" b="0" dirty="0" err="1"/>
              <a:t>ejemplo</a:t>
            </a:r>
            <a:r>
              <a:rPr lang="en-US" b="0" dirty="0"/>
              <a:t> de un </a:t>
            </a:r>
            <a:r>
              <a:rPr lang="en-US" b="0" dirty="0" err="1"/>
              <a:t>envío</a:t>
            </a:r>
            <a:r>
              <a:rPr lang="en-US" b="0" dirty="0"/>
              <a:t> JSON. Como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ver</a:t>
            </a:r>
            <a:r>
              <a:rPr lang="en-US" b="0" dirty="0"/>
              <a:t>,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haber</a:t>
            </a:r>
            <a:r>
              <a:rPr lang="en-US" b="0" dirty="0"/>
              <a:t> multiples </a:t>
            </a:r>
            <a:r>
              <a:rPr lang="en-US" b="0" dirty="0" err="1"/>
              <a:t>compañías</a:t>
            </a:r>
            <a:r>
              <a:rPr lang="en-US" b="0" dirty="0"/>
              <a:t>, los </a:t>
            </a:r>
            <a:r>
              <a:rPr lang="en-US" b="0" dirty="0" err="1"/>
              <a:t>cuales</a:t>
            </a:r>
            <a:r>
              <a:rPr lang="en-US" b="0" dirty="0"/>
              <a:t> </a:t>
            </a:r>
            <a:r>
              <a:rPr lang="en-US" b="0" dirty="0" err="1"/>
              <a:t>pueden</a:t>
            </a:r>
            <a:r>
              <a:rPr lang="en-US" b="0" dirty="0"/>
              <a:t> </a:t>
            </a:r>
            <a:r>
              <a:rPr lang="en-US" b="0" dirty="0" err="1"/>
              <a:t>tener</a:t>
            </a:r>
            <a:r>
              <a:rPr lang="en-US" b="0" dirty="0"/>
              <a:t> multiples </a:t>
            </a:r>
            <a:r>
              <a:rPr lang="en-US" b="0" dirty="0" err="1"/>
              <a:t>productos</a:t>
            </a:r>
            <a:r>
              <a:rPr lang="en-US" b="0" dirty="0"/>
              <a:t>, los </a:t>
            </a:r>
            <a:r>
              <a:rPr lang="en-US" b="0" dirty="0" err="1"/>
              <a:t>cuales</a:t>
            </a:r>
            <a:r>
              <a:rPr lang="en-US" b="0" dirty="0"/>
              <a:t> </a:t>
            </a:r>
            <a:r>
              <a:rPr lang="en-US" b="0" dirty="0" err="1"/>
              <a:t>pueden</a:t>
            </a:r>
            <a:r>
              <a:rPr lang="en-US" b="0" dirty="0"/>
              <a:t> </a:t>
            </a:r>
            <a:r>
              <a:rPr lang="en-US" b="0" dirty="0" err="1"/>
              <a:t>tener</a:t>
            </a:r>
            <a:r>
              <a:rPr lang="en-US" b="0" dirty="0"/>
              <a:t> multiples </a:t>
            </a:r>
            <a:r>
              <a:rPr lang="en-US" b="0" dirty="0" err="1"/>
              <a:t>versiones</a:t>
            </a:r>
            <a:r>
              <a:rPr lang="en-US" b="0" dirty="0"/>
              <a:t>. </a:t>
            </a:r>
            <a:r>
              <a:rPr lang="en-US" b="0" dirty="0" err="1"/>
              <a:t>Otro</a:t>
            </a:r>
            <a:r>
              <a:rPr lang="en-US" b="0" dirty="0"/>
              <a:t> </a:t>
            </a:r>
            <a:r>
              <a:rPr lang="en-US" b="0" dirty="0" err="1"/>
              <a:t>detalle</a:t>
            </a:r>
            <a:r>
              <a:rPr lang="en-US" b="0" dirty="0"/>
              <a:t> a </a:t>
            </a:r>
            <a:r>
              <a:rPr lang="en-US" b="0" dirty="0" err="1"/>
              <a:t>tener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cuenta</a:t>
            </a:r>
            <a:r>
              <a:rPr lang="en-US" b="0" dirty="0"/>
              <a:t> es que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proporcionar</a:t>
            </a:r>
            <a:r>
              <a:rPr lang="en-US" b="0" dirty="0"/>
              <a:t> multiples </a:t>
            </a:r>
            <a:r>
              <a:rPr lang="en-US" b="0" dirty="0" err="1"/>
              <a:t>descripciones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otros</a:t>
            </a:r>
            <a:r>
              <a:rPr lang="en-US" b="0" dirty="0"/>
              <a:t> </a:t>
            </a:r>
            <a:r>
              <a:rPr lang="en-US" b="0" dirty="0" err="1"/>
              <a:t>idiomas</a:t>
            </a:r>
            <a:r>
              <a:rPr lang="en-US" b="0" dirty="0"/>
              <a:t>, </a:t>
            </a:r>
            <a:r>
              <a:rPr lang="en-US" b="0" dirty="0" err="1"/>
              <a:t>pero</a:t>
            </a:r>
            <a:r>
              <a:rPr lang="en-US" b="0" dirty="0"/>
              <a:t> una de las </a:t>
            </a:r>
            <a:r>
              <a:rPr lang="en-US" b="0" dirty="0" err="1"/>
              <a:t>descripciones</a:t>
            </a:r>
            <a:r>
              <a:rPr lang="en-US" b="0" dirty="0"/>
              <a:t> debe ser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Inglés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Así</a:t>
            </a:r>
            <a:r>
              <a:rPr lang="en-US" b="0" dirty="0"/>
              <a:t> que, una </a:t>
            </a:r>
            <a:r>
              <a:rPr lang="en-US" b="0" dirty="0" err="1"/>
              <a:t>vez</a:t>
            </a:r>
            <a:r>
              <a:rPr lang="en-US" b="0" dirty="0"/>
              <a:t> que ha </a:t>
            </a:r>
            <a:r>
              <a:rPr lang="en-US" b="0" dirty="0" err="1"/>
              <a:t>formateado</a:t>
            </a:r>
            <a:r>
              <a:rPr lang="en-US" b="0" dirty="0"/>
              <a:t> los </a:t>
            </a:r>
            <a:r>
              <a:rPr lang="en-US" b="0" dirty="0" err="1"/>
              <a:t>registros</a:t>
            </a:r>
            <a:r>
              <a:rPr lang="en-US" b="0" dirty="0"/>
              <a:t>, </a:t>
            </a:r>
            <a:r>
              <a:rPr lang="en-US" b="0" dirty="0" err="1"/>
              <a:t>ya</a:t>
            </a:r>
            <a:r>
              <a:rPr lang="en-US" b="0" dirty="0"/>
              <a:t>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listo</a:t>
            </a:r>
            <a:r>
              <a:rPr lang="en-US" b="0" dirty="0"/>
              <a:t> para </a:t>
            </a:r>
            <a:r>
              <a:rPr lang="en-US" b="0" dirty="0" err="1"/>
              <a:t>enviarlos</a:t>
            </a:r>
            <a:r>
              <a:rPr lang="en-US" b="0" dirty="0"/>
              <a:t> a MITRE. ¿</a:t>
            </a:r>
            <a:r>
              <a:rPr lang="en-US" b="0" dirty="0" err="1"/>
              <a:t>Cómo</a:t>
            </a:r>
            <a:r>
              <a:rPr lang="en-US" b="0" dirty="0"/>
              <a:t> </a:t>
            </a:r>
            <a:r>
              <a:rPr lang="en-US" b="0" dirty="0" err="1"/>
              <a:t>hace</a:t>
            </a:r>
            <a:r>
              <a:rPr lang="en-US" b="0" dirty="0"/>
              <a:t> </a:t>
            </a:r>
            <a:r>
              <a:rPr lang="en-US" b="0" dirty="0" err="1"/>
              <a:t>eso</a:t>
            </a:r>
            <a:r>
              <a:rPr lang="en-US" b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9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Hay dos </a:t>
            </a:r>
            <a:r>
              <a:rPr lang="en-US" b="0" dirty="0" err="1"/>
              <a:t>opciones</a:t>
            </a:r>
            <a:r>
              <a:rPr lang="en-US" b="0" dirty="0"/>
              <a:t> de </a:t>
            </a:r>
            <a:r>
              <a:rPr lang="en-US" b="0" dirty="0" err="1"/>
              <a:t>envíos</a:t>
            </a:r>
            <a:r>
              <a:rPr lang="en-US" b="0" dirty="0"/>
              <a:t>: 1) </a:t>
            </a:r>
            <a:r>
              <a:rPr lang="en-US" b="0" dirty="0" err="1"/>
              <a:t>enviar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 un </a:t>
            </a:r>
            <a:r>
              <a:rPr lang="en-US" b="0" dirty="0" err="1"/>
              <a:t>formulario</a:t>
            </a:r>
            <a:r>
              <a:rPr lang="en-US" b="0" dirty="0"/>
              <a:t> web o 2) a </a:t>
            </a:r>
            <a:r>
              <a:rPr lang="en-US" b="0" dirty="0" err="1"/>
              <a:t>través</a:t>
            </a:r>
            <a:r>
              <a:rPr lang="en-US" b="0" dirty="0"/>
              <a:t> de un “pull request” a </a:t>
            </a:r>
            <a:r>
              <a:rPr lang="en-US" b="0" dirty="0" err="1"/>
              <a:t>nuestro</a:t>
            </a:r>
            <a:r>
              <a:rPr lang="en-US" b="0" dirty="0"/>
              <a:t> </a:t>
            </a:r>
            <a:r>
              <a:rPr lang="en-US" b="0" dirty="0" err="1"/>
              <a:t>repositorio</a:t>
            </a:r>
            <a:r>
              <a:rPr lang="en-US" b="0" dirty="0"/>
              <a:t> GitHub.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utilizar</a:t>
            </a:r>
            <a:r>
              <a:rPr lang="en-US" b="0" dirty="0"/>
              <a:t> </a:t>
            </a:r>
            <a:r>
              <a:rPr lang="en-US" b="0" dirty="0" err="1"/>
              <a:t>cualquiera</a:t>
            </a:r>
            <a:r>
              <a:rPr lang="en-US" b="0" dirty="0"/>
              <a:t> de los </a:t>
            </a:r>
            <a:r>
              <a:rPr lang="en-US" b="0" dirty="0" err="1"/>
              <a:t>formatos</a:t>
            </a:r>
            <a:r>
              <a:rPr lang="en-US" b="0" dirty="0"/>
              <a:t> </a:t>
            </a:r>
            <a:r>
              <a:rPr lang="en-US" b="0" dirty="0" err="1"/>
              <a:t>cuando</a:t>
            </a:r>
            <a:r>
              <a:rPr lang="en-US" b="0" dirty="0"/>
              <a:t> </a:t>
            </a:r>
            <a:r>
              <a:rPr lang="en-US" b="0" dirty="0" err="1"/>
              <a:t>envie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del </a:t>
            </a:r>
            <a:r>
              <a:rPr lang="en-US" b="0" dirty="0" err="1"/>
              <a:t>formulario</a:t>
            </a:r>
            <a:r>
              <a:rPr lang="en-US" b="0" dirty="0"/>
              <a:t> web, </a:t>
            </a:r>
            <a:r>
              <a:rPr lang="en-US" b="0" dirty="0" err="1"/>
              <a:t>pero</a:t>
            </a:r>
            <a:r>
              <a:rPr lang="en-US" b="0" dirty="0"/>
              <a:t> debe </a:t>
            </a:r>
            <a:r>
              <a:rPr lang="en-US" b="0" dirty="0" err="1"/>
              <a:t>utilizar</a:t>
            </a:r>
            <a:r>
              <a:rPr lang="en-US" b="0" dirty="0"/>
              <a:t> el </a:t>
            </a:r>
            <a:r>
              <a:rPr lang="en-US" b="0" dirty="0" err="1"/>
              <a:t>formato</a:t>
            </a:r>
            <a:r>
              <a:rPr lang="en-US" b="0" dirty="0"/>
              <a:t> JSON </a:t>
            </a:r>
            <a:r>
              <a:rPr lang="en-US" b="0" dirty="0" err="1"/>
              <a:t>cuando</a:t>
            </a:r>
            <a:r>
              <a:rPr lang="en-US" b="0" dirty="0"/>
              <a:t> </a:t>
            </a:r>
            <a:r>
              <a:rPr lang="en-US" b="0" dirty="0" err="1"/>
              <a:t>envíe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 GitHub.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25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Enviando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del </a:t>
            </a:r>
            <a:r>
              <a:rPr lang="en-US" b="0" dirty="0" err="1"/>
              <a:t>formulario</a:t>
            </a:r>
            <a:r>
              <a:rPr lang="en-US" b="0" dirty="0"/>
              <a:t>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55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Vaya a</a:t>
            </a:r>
            <a:r>
              <a:rPr lang="en-US" dirty="0"/>
              <a:t> cveform.mitre.org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5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La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presentada</a:t>
            </a:r>
            <a:r>
              <a:rPr lang="en-US" dirty="0"/>
              <a:t> </a:t>
            </a:r>
            <a:r>
              <a:rPr lang="en-US" sz="1200" dirty="0" err="1"/>
              <a:t>asume</a:t>
            </a:r>
            <a:r>
              <a:rPr lang="en-US" sz="1200" dirty="0"/>
              <a:t> que la </a:t>
            </a:r>
            <a:r>
              <a:rPr lang="en-US" sz="1200" dirty="0" err="1"/>
              <a:t>información</a:t>
            </a:r>
            <a:r>
              <a:rPr lang="en-US" sz="1200" dirty="0"/>
              <a:t> </a:t>
            </a:r>
            <a:r>
              <a:rPr lang="en-US" sz="1200" dirty="0" err="1"/>
              <a:t>necesaria</a:t>
            </a:r>
            <a:r>
              <a:rPr lang="en-US" sz="1200" dirty="0"/>
              <a:t> para los </a:t>
            </a:r>
            <a:r>
              <a:rPr lang="en-US" sz="1200" dirty="0" err="1"/>
              <a:t>registros</a:t>
            </a:r>
            <a:r>
              <a:rPr lang="en-US" sz="1200" dirty="0"/>
              <a:t> CVE </a:t>
            </a:r>
            <a:r>
              <a:rPr lang="en-US" sz="1200" dirty="0" err="1"/>
              <a:t>ya</a:t>
            </a:r>
            <a:r>
              <a:rPr lang="en-US" sz="1200" dirty="0"/>
              <a:t> se ha </a:t>
            </a:r>
            <a:r>
              <a:rPr lang="en-US" sz="1200" dirty="0" err="1"/>
              <a:t>generado</a:t>
            </a:r>
            <a:r>
              <a:rPr lang="en-US" sz="1200" dirty="0"/>
              <a:t>. Los </a:t>
            </a:r>
            <a:r>
              <a:rPr lang="en-US" sz="1200" dirty="0" err="1"/>
              <a:t>procesos</a:t>
            </a:r>
            <a:r>
              <a:rPr lang="en-US" sz="1200" dirty="0"/>
              <a:t> </a:t>
            </a:r>
            <a:r>
              <a:rPr lang="en-US" sz="1200" dirty="0" err="1"/>
              <a:t>presentados</a:t>
            </a:r>
            <a:r>
              <a:rPr lang="en-US" sz="1200" dirty="0"/>
              <a:t> son </a:t>
            </a:r>
            <a:r>
              <a:rPr lang="en-US" sz="1200" dirty="0" err="1"/>
              <a:t>específicos</a:t>
            </a:r>
            <a:r>
              <a:rPr lang="en-US" sz="1200" dirty="0"/>
              <a:t> del Root del </a:t>
            </a:r>
            <a:r>
              <a:rPr lang="en-US" sz="1200" dirty="0" err="1"/>
              <a:t>Programa</a:t>
            </a:r>
            <a:r>
              <a:rPr lang="en-US" sz="1200" dirty="0"/>
              <a:t> CVE (</a:t>
            </a:r>
            <a:r>
              <a:rPr lang="en-US" sz="1200" dirty="0" err="1"/>
              <a:t>actualmente</a:t>
            </a:r>
            <a:r>
              <a:rPr lang="en-US" sz="1200" dirty="0"/>
              <a:t> MITRE). </a:t>
            </a:r>
            <a:r>
              <a:rPr lang="en-US" sz="1200" dirty="0" err="1"/>
              <a:t>Otros</a:t>
            </a:r>
            <a:r>
              <a:rPr lang="en-US" sz="1200" dirty="0"/>
              <a:t> Root </a:t>
            </a:r>
            <a:r>
              <a:rPr lang="en-US" sz="1200" dirty="0" err="1"/>
              <a:t>pueden</a:t>
            </a:r>
            <a:r>
              <a:rPr lang="en-US" sz="1200" dirty="0"/>
              <a:t> </a:t>
            </a:r>
            <a:r>
              <a:rPr lang="en-US" sz="1200" dirty="0" err="1"/>
              <a:t>tener</a:t>
            </a:r>
            <a:r>
              <a:rPr lang="en-US" sz="1200" dirty="0"/>
              <a:t> </a:t>
            </a:r>
            <a:r>
              <a:rPr lang="en-US" sz="1200" dirty="0" err="1"/>
              <a:t>otros</a:t>
            </a:r>
            <a:r>
              <a:rPr lang="en-US" sz="1200" dirty="0"/>
              <a:t> </a:t>
            </a:r>
            <a:r>
              <a:rPr lang="en-US" sz="1200" dirty="0" err="1"/>
              <a:t>procesos</a:t>
            </a:r>
            <a:r>
              <a:rPr lang="en-US" sz="1200" dirty="0"/>
              <a:t> que los CNAs </a:t>
            </a:r>
            <a:r>
              <a:rPr lang="en-US" sz="1200" dirty="0" err="1"/>
              <a:t>deben</a:t>
            </a:r>
            <a:r>
              <a:rPr lang="en-US" sz="1200" dirty="0"/>
              <a:t> </a:t>
            </a:r>
            <a:r>
              <a:rPr lang="en-US" sz="1200" dirty="0" err="1"/>
              <a:t>seguir</a:t>
            </a:r>
            <a:r>
              <a:rPr lang="en-US" sz="120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7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dirty="0" err="1"/>
              <a:t>Seleccione</a:t>
            </a:r>
            <a:r>
              <a:rPr lang="en-US" dirty="0"/>
              <a:t> “Notify CVE about a publication”. Si </a:t>
            </a:r>
            <a:r>
              <a:rPr lang="en-US" dirty="0" err="1"/>
              <a:t>quiere</a:t>
            </a:r>
            <a:r>
              <a:rPr lang="en-US" dirty="0"/>
              <a:t> que le </a:t>
            </a:r>
            <a:r>
              <a:rPr lang="en-US" dirty="0" err="1"/>
              <a:t>contestemos</a:t>
            </a:r>
            <a:r>
              <a:rPr lang="en-US" dirty="0"/>
              <a:t> con </a:t>
            </a:r>
            <a:r>
              <a:rPr lang="en-US" dirty="0" err="1"/>
              <a:t>encriptación</a:t>
            </a:r>
            <a:r>
              <a:rPr lang="en-US" dirty="0"/>
              <a:t>, </a:t>
            </a:r>
            <a:r>
              <a:rPr lang="en-US" dirty="0" err="1"/>
              <a:t>introduzca</a:t>
            </a:r>
            <a:r>
              <a:rPr lang="en-US" dirty="0"/>
              <a:t> una </a:t>
            </a:r>
            <a:r>
              <a:rPr lang="en-US" dirty="0" err="1"/>
              <a:t>llave</a:t>
            </a:r>
            <a:r>
              <a:rPr lang="en-US" dirty="0"/>
              <a:t> PGP</a:t>
            </a:r>
            <a:r>
              <a:rPr lang="en-US" b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9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Rellene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dirección</a:t>
            </a:r>
            <a:r>
              <a:rPr lang="en-US" b="0" dirty="0"/>
              <a:t> de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Rellene</a:t>
            </a:r>
            <a:r>
              <a:rPr lang="en-US" b="0" dirty="0"/>
              <a:t> los </a:t>
            </a:r>
            <a:r>
              <a:rPr lang="en-US" b="0" dirty="0" err="1"/>
              <a:t>tres</a:t>
            </a:r>
            <a:r>
              <a:rPr lang="en-US" b="0" dirty="0"/>
              <a:t> </a:t>
            </a:r>
            <a:r>
              <a:rPr lang="en-US" b="0" dirty="0" err="1"/>
              <a:t>campos</a:t>
            </a:r>
            <a:r>
              <a:rPr lang="en-US" b="0" dirty="0"/>
              <a:t> </a:t>
            </a:r>
            <a:r>
              <a:rPr lang="en-US" b="0" dirty="0" err="1"/>
              <a:t>obligatorios</a:t>
            </a:r>
            <a:r>
              <a:rPr lang="en-US" b="0" dirty="0"/>
              <a:t> del </a:t>
            </a:r>
            <a:r>
              <a:rPr lang="en-US" b="0" dirty="0" err="1"/>
              <a:t>formulario</a:t>
            </a:r>
            <a:r>
              <a:rPr lang="en-US" b="0" dirty="0"/>
              <a:t> de </a:t>
            </a:r>
            <a:r>
              <a:rPr lang="en-US" b="0" dirty="0" err="1"/>
              <a:t>envio</a:t>
            </a:r>
            <a:r>
              <a:rPr lang="en-US" b="0" dirty="0"/>
              <a:t>: 1) </a:t>
            </a:r>
            <a:r>
              <a:rPr lang="en-US" b="0" dirty="0" err="1"/>
              <a:t>proporcione</a:t>
            </a:r>
            <a:r>
              <a:rPr lang="en-US" b="0" dirty="0"/>
              <a:t> el enlace del aviso 2) </a:t>
            </a:r>
            <a:r>
              <a:rPr lang="en-US" b="0" dirty="0" err="1"/>
              <a:t>proporcione</a:t>
            </a:r>
            <a:r>
              <a:rPr lang="en-US" b="0" dirty="0"/>
              <a:t> los CVE IDs de las </a:t>
            </a:r>
            <a:r>
              <a:rPr lang="en-US" b="0" dirty="0" err="1"/>
              <a:t>vulnerabilidades</a:t>
            </a:r>
            <a:r>
              <a:rPr lang="en-US" b="0" dirty="0"/>
              <a:t> a </a:t>
            </a:r>
            <a:r>
              <a:rPr lang="en-US" b="0" dirty="0" err="1"/>
              <a:t>publicar</a:t>
            </a:r>
            <a:r>
              <a:rPr lang="en-US" b="0" dirty="0"/>
              <a:t> y 3) </a:t>
            </a:r>
            <a:r>
              <a:rPr lang="en-US" b="0" dirty="0" err="1"/>
              <a:t>introduzca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</a:t>
            </a:r>
            <a:r>
              <a:rPr lang="en-US" b="0" dirty="0" err="1"/>
              <a:t>formateada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el campo “Additional information and CVE ID description updates”.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Rellene</a:t>
            </a:r>
            <a:r>
              <a:rPr lang="en-US" b="0" dirty="0"/>
              <a:t> el </a:t>
            </a:r>
            <a:r>
              <a:rPr lang="en-US" b="0" dirty="0" err="1"/>
              <a:t>código</a:t>
            </a:r>
            <a:r>
              <a:rPr lang="en-US" b="0" dirty="0"/>
              <a:t> de </a:t>
            </a:r>
            <a:r>
              <a:rPr lang="en-US" b="0" dirty="0" err="1"/>
              <a:t>seguridad</a:t>
            </a:r>
            <a:r>
              <a:rPr lang="en-US" b="0" dirty="0"/>
              <a:t> y pulse </a:t>
            </a:r>
            <a:r>
              <a:rPr lang="en-US" b="0" dirty="0" err="1"/>
              <a:t>enviar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48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solicitud</a:t>
            </a:r>
            <a:r>
              <a:rPr lang="en-US" b="0" dirty="0"/>
              <a:t> </a:t>
            </a:r>
            <a:r>
              <a:rPr lang="en-US" b="0" dirty="0" err="1"/>
              <a:t>entrará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nuestro</a:t>
            </a:r>
            <a:r>
              <a:rPr lang="en-US" b="0" dirty="0"/>
              <a:t> </a:t>
            </a:r>
            <a:r>
              <a:rPr lang="en-US" b="0" dirty="0" err="1"/>
              <a:t>sistema</a:t>
            </a:r>
            <a:r>
              <a:rPr lang="en-US" b="0" dirty="0"/>
              <a:t> de tickets y </a:t>
            </a:r>
            <a:r>
              <a:rPr lang="en-US" b="0" dirty="0" err="1"/>
              <a:t>usted</a:t>
            </a:r>
            <a:r>
              <a:rPr lang="en-US" b="0" dirty="0"/>
              <a:t> </a:t>
            </a:r>
            <a:r>
              <a:rPr lang="en-US" b="0" dirty="0" err="1"/>
              <a:t>recibirá</a:t>
            </a:r>
            <a:r>
              <a:rPr lang="en-US" b="0" dirty="0"/>
              <a:t> un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b="0" dirty="0"/>
              <a:t> </a:t>
            </a:r>
            <a:r>
              <a:rPr lang="en-US" b="0" dirty="0" err="1"/>
              <a:t>automático</a:t>
            </a:r>
            <a:r>
              <a:rPr lang="en-US" b="0" dirty="0"/>
              <a:t> </a:t>
            </a:r>
            <a:r>
              <a:rPr lang="en-US" b="0" dirty="0" err="1"/>
              <a:t>diciendo</a:t>
            </a:r>
            <a:r>
              <a:rPr lang="en-US" b="0" dirty="0"/>
              <a:t> que </a:t>
            </a:r>
            <a:r>
              <a:rPr lang="en-US" b="0" dirty="0" err="1"/>
              <a:t>hemos</a:t>
            </a:r>
            <a:r>
              <a:rPr lang="en-US" b="0" dirty="0"/>
              <a:t> </a:t>
            </a:r>
            <a:r>
              <a:rPr lang="en-US" b="0" dirty="0" err="1"/>
              <a:t>recibido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petición</a:t>
            </a:r>
            <a:r>
              <a:rPr lang="en-US" b="0" dirty="0"/>
              <a:t>. </a:t>
            </a:r>
            <a:r>
              <a:rPr lang="en-US" b="0" dirty="0" err="1"/>
              <a:t>Aquí</a:t>
            </a:r>
            <a:r>
              <a:rPr lang="en-US" b="0" dirty="0"/>
              <a:t> </a:t>
            </a:r>
            <a:r>
              <a:rPr lang="en-US" b="0" dirty="0" err="1"/>
              <a:t>tiene</a:t>
            </a:r>
            <a:r>
              <a:rPr lang="en-US" b="0" dirty="0"/>
              <a:t> un </a:t>
            </a:r>
            <a:r>
              <a:rPr lang="en-US" b="0" dirty="0" err="1"/>
              <a:t>ejemplo</a:t>
            </a:r>
            <a:r>
              <a:rPr lang="en-US" b="0" dirty="0"/>
              <a:t> del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b="0" dirty="0"/>
              <a:t> de </a:t>
            </a:r>
            <a:r>
              <a:rPr lang="en-US" b="0" dirty="0" err="1"/>
              <a:t>acuse</a:t>
            </a:r>
            <a:r>
              <a:rPr lang="en-US" b="0" dirty="0"/>
              <a:t> de </a:t>
            </a:r>
            <a:r>
              <a:rPr lang="en-US" b="0" dirty="0" err="1"/>
              <a:t>recibo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7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Es </a:t>
            </a:r>
            <a:r>
              <a:rPr lang="en-US" b="0" dirty="0" err="1"/>
              <a:t>importante</a:t>
            </a:r>
            <a:r>
              <a:rPr lang="en-US" b="0" dirty="0"/>
              <a:t> </a:t>
            </a:r>
            <a:r>
              <a:rPr lang="en-US" b="0" dirty="0" err="1"/>
              <a:t>tener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cuenta</a:t>
            </a:r>
            <a:r>
              <a:rPr lang="en-US" b="0" dirty="0"/>
              <a:t> que el campo “Additional Information”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limitado</a:t>
            </a:r>
            <a:r>
              <a:rPr lang="en-US" b="0" dirty="0"/>
              <a:t> a 2.000 </a:t>
            </a:r>
            <a:r>
              <a:rPr lang="en-US" b="0" dirty="0" err="1"/>
              <a:t>caracteres</a:t>
            </a:r>
            <a:r>
              <a:rPr lang="en-US" b="0" dirty="0"/>
              <a:t>. Los CNAs se </a:t>
            </a:r>
            <a:r>
              <a:rPr lang="en-US" b="0" dirty="0" err="1"/>
              <a:t>han</a:t>
            </a:r>
            <a:r>
              <a:rPr lang="en-US" b="0" dirty="0"/>
              <a:t> </a:t>
            </a:r>
            <a:r>
              <a:rPr lang="en-US" b="0" dirty="0" err="1"/>
              <a:t>encontrado</a:t>
            </a:r>
            <a:r>
              <a:rPr lang="en-US" b="0" dirty="0"/>
              <a:t> con </a:t>
            </a:r>
            <a:r>
              <a:rPr lang="en-US" b="0" dirty="0" err="1"/>
              <a:t>éste</a:t>
            </a:r>
            <a:r>
              <a:rPr lang="en-US" b="0" dirty="0"/>
              <a:t> </a:t>
            </a:r>
            <a:r>
              <a:rPr lang="en-US" b="0" dirty="0" err="1"/>
              <a:t>límite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9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Por </a:t>
            </a:r>
            <a:r>
              <a:rPr lang="en-US" b="0" dirty="0" err="1"/>
              <a:t>ahora</a:t>
            </a:r>
            <a:r>
              <a:rPr lang="en-US" b="0" dirty="0"/>
              <a:t>, la </a:t>
            </a:r>
            <a:r>
              <a:rPr lang="en-US" b="0" dirty="0" err="1"/>
              <a:t>alternativa</a:t>
            </a:r>
            <a:r>
              <a:rPr lang="en-US" b="0" dirty="0"/>
              <a:t> es </a:t>
            </a:r>
            <a:r>
              <a:rPr lang="en-US" b="0" dirty="0" err="1"/>
              <a:t>rellenar</a:t>
            </a:r>
            <a:r>
              <a:rPr lang="en-US" b="0" dirty="0"/>
              <a:t> el </a:t>
            </a:r>
            <a:r>
              <a:rPr lang="en-US" b="0" dirty="0" err="1"/>
              <a:t>formlario</a:t>
            </a:r>
            <a:r>
              <a:rPr lang="en-US" b="0" dirty="0"/>
              <a:t> </a:t>
            </a:r>
            <a:r>
              <a:rPr lang="en-US" b="0" dirty="0" err="1"/>
              <a:t>normalmente</a:t>
            </a:r>
            <a:r>
              <a:rPr lang="en-US" b="0" dirty="0"/>
              <a:t>, excepto el campo “Additional information” </a:t>
            </a:r>
            <a:r>
              <a:rPr lang="en-US" b="0" dirty="0" err="1"/>
              <a:t>donde</a:t>
            </a:r>
            <a:r>
              <a:rPr lang="en-US" b="0" dirty="0"/>
              <a:t> debe </a:t>
            </a:r>
            <a:r>
              <a:rPr lang="en-US" b="0" dirty="0" err="1"/>
              <a:t>poner</a:t>
            </a:r>
            <a:r>
              <a:rPr lang="en-US" b="0" dirty="0"/>
              <a:t> que un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b="0" dirty="0"/>
              <a:t> se </a:t>
            </a:r>
            <a:r>
              <a:rPr lang="en-US" b="0" dirty="0" err="1"/>
              <a:t>va</a:t>
            </a:r>
            <a:r>
              <a:rPr lang="en-US" b="0" dirty="0"/>
              <a:t> a </a:t>
            </a:r>
            <a:r>
              <a:rPr lang="en-US" b="0" dirty="0" err="1"/>
              <a:t>enviar</a:t>
            </a:r>
            <a:r>
              <a:rPr lang="en-US" b="0" dirty="0"/>
              <a:t> </a:t>
            </a:r>
            <a:r>
              <a:rPr lang="en-US" b="0" dirty="0" err="1"/>
              <a:t>seguidamente</a:t>
            </a:r>
            <a:r>
              <a:rPr lang="en-US" b="0" dirty="0"/>
              <a:t> con la </a:t>
            </a:r>
            <a:r>
              <a:rPr lang="en-US" b="0" dirty="0" err="1"/>
              <a:t>información</a:t>
            </a:r>
            <a:r>
              <a:rPr lang="en-US" b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96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A </a:t>
            </a:r>
            <a:r>
              <a:rPr lang="en-US" b="0" dirty="0" err="1"/>
              <a:t>continuación</a:t>
            </a:r>
            <a:r>
              <a:rPr lang="en-US" b="0" dirty="0"/>
              <a:t>, </a:t>
            </a:r>
            <a:r>
              <a:rPr lang="en-US" b="0" dirty="0" err="1"/>
              <a:t>conteste</a:t>
            </a:r>
            <a:r>
              <a:rPr lang="en-US" b="0" dirty="0"/>
              <a:t> al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b="0" dirty="0"/>
              <a:t> </a:t>
            </a:r>
            <a:r>
              <a:rPr lang="en-US" b="0" dirty="0" err="1"/>
              <a:t>automático</a:t>
            </a:r>
            <a:r>
              <a:rPr lang="en-US" b="0" dirty="0"/>
              <a:t> con la </a:t>
            </a:r>
            <a:r>
              <a:rPr lang="en-US" b="0" dirty="0" err="1"/>
              <a:t>información</a:t>
            </a:r>
            <a:r>
              <a:rPr lang="en-US" b="0" dirty="0"/>
              <a:t> </a:t>
            </a:r>
            <a:r>
              <a:rPr lang="en-US" b="0" dirty="0" err="1"/>
              <a:t>formateada</a:t>
            </a:r>
            <a:r>
              <a:rPr lang="en-US" b="0" dirty="0"/>
              <a:t>, bien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cuerpo</a:t>
            </a:r>
            <a:r>
              <a:rPr lang="en-US" b="0" dirty="0"/>
              <a:t> del </a:t>
            </a:r>
            <a:r>
              <a:rPr lang="en-US" b="0" dirty="0" err="1"/>
              <a:t>correo</a:t>
            </a:r>
            <a:r>
              <a:rPr lang="en-US" b="0" dirty="0"/>
              <a:t> </a:t>
            </a:r>
            <a:r>
              <a:rPr lang="en-US" b="0" dirty="0" err="1"/>
              <a:t>electrónico</a:t>
            </a:r>
            <a:r>
              <a:rPr lang="en-US" b="0" dirty="0"/>
              <a:t> o </a:t>
            </a:r>
            <a:r>
              <a:rPr lang="en-US" b="0" dirty="0" err="1"/>
              <a:t>como</a:t>
            </a:r>
            <a:r>
              <a:rPr lang="en-US" b="0" dirty="0"/>
              <a:t> </a:t>
            </a:r>
            <a:r>
              <a:rPr lang="en-US" b="0" dirty="0" err="1"/>
              <a:t>adjunto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70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Enviando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 </a:t>
            </a:r>
            <a:r>
              <a:rPr lang="en-US" dirty="0"/>
              <a:t>GitHub.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27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Para los envoi GitHub, </a:t>
            </a:r>
            <a:r>
              <a:rPr lang="en-US" b="0" dirty="0" err="1"/>
              <a:t>vaya</a:t>
            </a:r>
            <a:r>
              <a:rPr lang="en-US" b="0" dirty="0"/>
              <a:t> a </a:t>
            </a:r>
            <a:r>
              <a:rPr lang="en-US" b="0" dirty="0" err="1"/>
              <a:t>nuestro</a:t>
            </a:r>
            <a:r>
              <a:rPr lang="en-US" b="0" dirty="0"/>
              <a:t> </a:t>
            </a:r>
            <a:r>
              <a:rPr lang="en-US" b="0" dirty="0" err="1"/>
              <a:t>repositorio</a:t>
            </a:r>
            <a:r>
              <a:rPr lang="en-US" b="0" dirty="0"/>
              <a:t> </a:t>
            </a:r>
            <a:r>
              <a:rPr lang="en-US" b="0" dirty="0" err="1"/>
              <a:t>CVEProject</a:t>
            </a:r>
            <a:r>
              <a:rPr lang="en-US" b="0" dirty="0"/>
              <a:t>/</a:t>
            </a:r>
            <a:r>
              <a:rPr lang="en-US" b="0" dirty="0" err="1"/>
              <a:t>cvelist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GitHub y cree una </a:t>
            </a:r>
            <a:r>
              <a:rPr lang="en-US" b="0" dirty="0" err="1"/>
              <a:t>bifurcación</a:t>
            </a:r>
            <a:r>
              <a:rPr lang="en-US" b="0" dirty="0"/>
              <a:t> para </a:t>
            </a:r>
            <a:r>
              <a:rPr lang="en-US" b="0" dirty="0" err="1"/>
              <a:t>él</a:t>
            </a:r>
            <a:r>
              <a:rPr lang="en-US" b="0" dirty="0"/>
              <a:t>. El </a:t>
            </a:r>
            <a:r>
              <a:rPr lang="en-US" b="0" dirty="0" err="1"/>
              <a:t>repositorio</a:t>
            </a:r>
            <a:r>
              <a:rPr lang="en-US" b="0" dirty="0"/>
              <a:t> </a:t>
            </a:r>
            <a:r>
              <a:rPr lang="en-US" b="0" dirty="0" err="1"/>
              <a:t>cvelist</a:t>
            </a:r>
            <a:r>
              <a:rPr lang="en-US" b="0" dirty="0"/>
              <a:t>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dividido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carpetas</a:t>
            </a:r>
            <a:r>
              <a:rPr lang="en-US" b="0" dirty="0"/>
              <a:t> para </a:t>
            </a:r>
            <a:r>
              <a:rPr lang="en-US" b="0" dirty="0" err="1"/>
              <a:t>cada</a:t>
            </a:r>
            <a:r>
              <a:rPr lang="en-US" b="0" dirty="0"/>
              <a:t> </a:t>
            </a:r>
            <a:r>
              <a:rPr lang="en-US" b="0" dirty="0" err="1"/>
              <a:t>año</a:t>
            </a:r>
            <a:r>
              <a:rPr lang="en-US" b="0" dirty="0"/>
              <a:t> y </a:t>
            </a:r>
            <a:r>
              <a:rPr lang="en-US" b="0" dirty="0" err="1"/>
              <a:t>después</a:t>
            </a:r>
            <a:r>
              <a:rPr lang="en-US" b="0" dirty="0"/>
              <a:t> divide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carpetas</a:t>
            </a:r>
            <a:r>
              <a:rPr lang="en-US" b="0" dirty="0"/>
              <a:t> de mil </a:t>
            </a:r>
            <a:r>
              <a:rPr lang="en-US" b="0" dirty="0" err="1"/>
              <a:t>vulnerabilidades</a:t>
            </a:r>
            <a:r>
              <a:rPr lang="en-US" b="0" dirty="0"/>
              <a:t>.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estas</a:t>
            </a:r>
            <a:r>
              <a:rPr lang="en-US" b="0" dirty="0"/>
              <a:t> </a:t>
            </a:r>
            <a:r>
              <a:rPr lang="en-US" b="0" dirty="0" err="1"/>
              <a:t>carpetas</a:t>
            </a:r>
            <a:r>
              <a:rPr lang="en-US" b="0" dirty="0"/>
              <a:t>, </a:t>
            </a:r>
            <a:r>
              <a:rPr lang="en-US" b="0" dirty="0" err="1"/>
              <a:t>cada</a:t>
            </a:r>
            <a:r>
              <a:rPr lang="en-US" b="0" dirty="0"/>
              <a:t> CVE ID </a:t>
            </a:r>
            <a:r>
              <a:rPr lang="en-US" b="0" dirty="0" err="1"/>
              <a:t>tiene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propio</a:t>
            </a:r>
            <a:r>
              <a:rPr lang="en-US" b="0" dirty="0"/>
              <a:t> </a:t>
            </a:r>
            <a:r>
              <a:rPr lang="en-US" b="0" dirty="0" err="1"/>
              <a:t>fichero</a:t>
            </a:r>
            <a:r>
              <a:rPr lang="en-US" b="0" dirty="0"/>
              <a:t> JSON. Para </a:t>
            </a:r>
            <a:r>
              <a:rPr lang="en-US" b="0" dirty="0" err="1"/>
              <a:t>enviar</a:t>
            </a:r>
            <a:r>
              <a:rPr lang="en-US" b="0" dirty="0"/>
              <a:t> </a:t>
            </a:r>
            <a:r>
              <a:rPr lang="en-US" b="0" dirty="0" err="1"/>
              <a:t>registros</a:t>
            </a:r>
            <a:r>
              <a:rPr lang="en-US" b="0" dirty="0"/>
              <a:t> CVE, </a:t>
            </a:r>
            <a:r>
              <a:rPr lang="en-US" b="0" dirty="0" err="1"/>
              <a:t>cambie</a:t>
            </a:r>
            <a:r>
              <a:rPr lang="en-US" b="0" dirty="0"/>
              <a:t> el </a:t>
            </a:r>
            <a:r>
              <a:rPr lang="en-US" b="0" dirty="0" err="1"/>
              <a:t>fichero</a:t>
            </a:r>
            <a:r>
              <a:rPr lang="en-US" b="0" dirty="0"/>
              <a:t> JSON </a:t>
            </a:r>
            <a:r>
              <a:rPr lang="en-US" b="0" dirty="0" err="1"/>
              <a:t>apropiado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propia</a:t>
            </a:r>
            <a:r>
              <a:rPr lang="en-US" b="0" dirty="0"/>
              <a:t> </a:t>
            </a:r>
            <a:r>
              <a:rPr lang="en-US" b="0" dirty="0" err="1"/>
              <a:t>rama</a:t>
            </a:r>
            <a:r>
              <a:rPr lang="en-US" b="0" dirty="0"/>
              <a:t> y cree un “pull request” al </a:t>
            </a:r>
            <a:r>
              <a:rPr lang="en-US" b="0" dirty="0" err="1"/>
              <a:t>repositorio</a:t>
            </a:r>
            <a:r>
              <a:rPr lang="en-US" b="0" dirty="0"/>
              <a:t> </a:t>
            </a:r>
            <a:r>
              <a:rPr lang="en-US" b="0" dirty="0" err="1"/>
              <a:t>CVEProject</a:t>
            </a:r>
            <a:r>
              <a:rPr lang="en-US" b="0" dirty="0"/>
              <a:t>.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encontrar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ayuda</a:t>
            </a:r>
            <a:r>
              <a:rPr lang="en-US" b="0" dirty="0"/>
              <a:t> </a:t>
            </a:r>
            <a:r>
              <a:rPr lang="en-US" b="0" dirty="0" err="1"/>
              <a:t>creada</a:t>
            </a:r>
            <a:r>
              <a:rPr lang="en-US" b="0" dirty="0"/>
              <a:t> por los CNAs a </a:t>
            </a:r>
            <a:r>
              <a:rPr lang="en-US" b="0" dirty="0" err="1"/>
              <a:t>través</a:t>
            </a:r>
            <a:r>
              <a:rPr lang="en-US" b="0" dirty="0"/>
              <a:t> del Grupo de </a:t>
            </a:r>
            <a:r>
              <a:rPr lang="en-US" b="0" dirty="0" err="1"/>
              <a:t>Trabajo</a:t>
            </a:r>
            <a:r>
              <a:rPr lang="en-US" b="0" dirty="0"/>
              <a:t> de </a:t>
            </a:r>
            <a:r>
              <a:rPr lang="en-US" b="0" dirty="0" err="1"/>
              <a:t>Colaboración</a:t>
            </a:r>
            <a:r>
              <a:rPr lang="en-US" b="0" dirty="0"/>
              <a:t> de CNAs (CNACWG - </a:t>
            </a:r>
            <a:r>
              <a:rPr lang="en-US" dirty="0"/>
              <a:t>CNA Collaboration Working Group)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 sitio </a:t>
            </a:r>
            <a:r>
              <a:rPr lang="en-US" dirty="0" err="1"/>
              <a:t>GitHub.io</a:t>
            </a:r>
            <a:r>
              <a:rPr lang="en-US" b="0" dirty="0"/>
              <a:t> </a:t>
            </a:r>
            <a:r>
              <a:rPr lang="en-US" dirty="0"/>
              <a:t>(http://cveproject.github.io/docs/cna/processes_documentation/index.html).</a:t>
            </a:r>
          </a:p>
          <a:p>
            <a:endParaRPr lang="en-US" dirty="0"/>
          </a:p>
          <a:p>
            <a:r>
              <a:rPr lang="en-US" dirty="0" err="1"/>
              <a:t>Necesitará</a:t>
            </a:r>
            <a:r>
              <a:rPr lang="en-US" dirty="0"/>
              <a:t> registrar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</a:t>
            </a:r>
            <a:r>
              <a:rPr lang="en-US" dirty="0" err="1"/>
              <a:t>usuario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GitHub antes de </a:t>
            </a:r>
            <a:r>
              <a:rPr lang="en-US" dirty="0" err="1"/>
              <a:t>crear</a:t>
            </a:r>
            <a:r>
              <a:rPr lang="en-US" dirty="0"/>
              <a:t> el “pull request”.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hacerlo</a:t>
            </a:r>
            <a:r>
              <a:rPr lang="en-US" dirty="0"/>
              <a:t> </a:t>
            </a:r>
            <a:r>
              <a:rPr lang="en-US" dirty="0" err="1"/>
              <a:t>creando</a:t>
            </a:r>
            <a:r>
              <a:rPr lang="en-US" dirty="0"/>
              <a:t> una </a:t>
            </a:r>
            <a:r>
              <a:rPr lang="en-US" dirty="0" err="1"/>
              <a:t>petición</a:t>
            </a:r>
            <a:r>
              <a:rPr lang="en-US" dirty="0"/>
              <a:t> “Other”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formulario</a:t>
            </a:r>
            <a:r>
              <a:rPr lang="en-US" dirty="0"/>
              <a:t> Web CVE.</a:t>
            </a:r>
          </a:p>
          <a:p>
            <a:endParaRPr lang="en-US" dirty="0"/>
          </a:p>
          <a:p>
            <a:r>
              <a:rPr lang="en-US" dirty="0" err="1"/>
              <a:t>También</a:t>
            </a:r>
            <a:r>
              <a:rPr lang="en-US" dirty="0"/>
              <a:t> es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que una </a:t>
            </a:r>
            <a:r>
              <a:rPr lang="en-US" dirty="0" err="1"/>
              <a:t>vez</a:t>
            </a:r>
            <a:r>
              <a:rPr lang="en-US" dirty="0"/>
              <a:t> que el </a:t>
            </a:r>
            <a:r>
              <a:rPr lang="en-US" dirty="0" err="1"/>
              <a:t>envío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GitHub, se </a:t>
            </a:r>
            <a:r>
              <a:rPr lang="en-US" dirty="0" err="1"/>
              <a:t>convertirá</a:t>
            </a:r>
            <a:r>
              <a:rPr lang="en-US" dirty="0"/>
              <a:t> </a:t>
            </a:r>
            <a:r>
              <a:rPr lang="en-US" dirty="0" err="1"/>
              <a:t>inmediatamente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6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esta</a:t>
            </a:r>
            <a:r>
              <a:rPr lang="en-US" b="0" dirty="0"/>
              <a:t> </a:t>
            </a:r>
            <a:r>
              <a:rPr lang="en-US" b="0" dirty="0" err="1"/>
              <a:t>presentación</a:t>
            </a:r>
            <a:r>
              <a:rPr lang="en-US" b="0" dirty="0"/>
              <a:t>, </a:t>
            </a:r>
            <a:r>
              <a:rPr lang="en-US" b="0" dirty="0" err="1"/>
              <a:t>veremos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</a:t>
            </a:r>
            <a:r>
              <a:rPr lang="en-US" b="0" dirty="0" err="1"/>
              <a:t>necesaria</a:t>
            </a:r>
            <a:r>
              <a:rPr lang="en-US" b="0" dirty="0"/>
              <a:t> para un </a:t>
            </a:r>
            <a:r>
              <a:rPr lang="en-US" b="0" dirty="0" err="1"/>
              <a:t>Registro</a:t>
            </a:r>
            <a:r>
              <a:rPr lang="en-US" b="0" dirty="0"/>
              <a:t> CVE, </a:t>
            </a:r>
            <a:r>
              <a:rPr lang="en-US" b="0" dirty="0" err="1"/>
              <a:t>qué</a:t>
            </a:r>
            <a:r>
              <a:rPr lang="en-US" b="0" dirty="0"/>
              <a:t> </a:t>
            </a:r>
            <a:r>
              <a:rPr lang="en-US" b="0" dirty="0" err="1"/>
              <a:t>formatos</a:t>
            </a:r>
            <a:r>
              <a:rPr lang="en-US" b="0" dirty="0"/>
              <a:t> </a:t>
            </a:r>
            <a:r>
              <a:rPr lang="en-US" b="0" dirty="0" err="1"/>
              <a:t>utilizar</a:t>
            </a:r>
            <a:r>
              <a:rPr lang="en-US" b="0" dirty="0"/>
              <a:t> para </a:t>
            </a:r>
            <a:r>
              <a:rPr lang="en-US" b="0" dirty="0" err="1"/>
              <a:t>enviar</a:t>
            </a:r>
            <a:r>
              <a:rPr lang="en-US" b="0" dirty="0"/>
              <a:t> </a:t>
            </a:r>
            <a:r>
              <a:rPr lang="en-US" b="0" dirty="0" err="1"/>
              <a:t>registros</a:t>
            </a:r>
            <a:r>
              <a:rPr lang="en-US" b="0" dirty="0"/>
              <a:t> CVE, </a:t>
            </a:r>
            <a:r>
              <a:rPr lang="en-US" b="0" dirty="0" err="1"/>
              <a:t>cómo</a:t>
            </a:r>
            <a:r>
              <a:rPr lang="en-US" b="0" dirty="0"/>
              <a:t> </a:t>
            </a:r>
            <a:r>
              <a:rPr lang="en-US" b="0" dirty="0" err="1"/>
              <a:t>enviar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del </a:t>
            </a:r>
            <a:r>
              <a:rPr lang="en-US" b="0" dirty="0" err="1"/>
              <a:t>registro</a:t>
            </a:r>
            <a:r>
              <a:rPr lang="en-US" b="0" dirty="0"/>
              <a:t> CVE a MITRE, </a:t>
            </a:r>
            <a:r>
              <a:rPr lang="en-US" b="0" dirty="0" err="1"/>
              <a:t>qué</a:t>
            </a:r>
            <a:r>
              <a:rPr lang="en-US" b="0" dirty="0"/>
              <a:t> </a:t>
            </a:r>
            <a:r>
              <a:rPr lang="en-US" b="0" dirty="0" err="1"/>
              <a:t>hace</a:t>
            </a:r>
            <a:r>
              <a:rPr lang="en-US" b="0" dirty="0"/>
              <a:t> MITRE por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parte</a:t>
            </a:r>
            <a:r>
              <a:rPr lang="en-US" b="0" dirty="0"/>
              <a:t> </a:t>
            </a:r>
            <a:r>
              <a:rPr lang="en-US" b="0" dirty="0" err="1"/>
              <a:t>cuando</a:t>
            </a:r>
            <a:r>
              <a:rPr lang="en-US" b="0" dirty="0"/>
              <a:t> </a:t>
            </a:r>
            <a:r>
              <a:rPr lang="en-US" b="0" dirty="0" err="1"/>
              <a:t>recibe</a:t>
            </a:r>
            <a:r>
              <a:rPr lang="en-US" b="0" dirty="0"/>
              <a:t> una </a:t>
            </a:r>
            <a:r>
              <a:rPr lang="en-US" b="0" dirty="0" err="1"/>
              <a:t>solicitud</a:t>
            </a:r>
            <a:r>
              <a:rPr lang="en-US" b="0" dirty="0"/>
              <a:t>, y </a:t>
            </a:r>
            <a:r>
              <a:rPr lang="en-US" b="0" dirty="0" err="1"/>
              <a:t>algunos</a:t>
            </a:r>
            <a:r>
              <a:rPr lang="en-US" b="0" dirty="0"/>
              <a:t> </a:t>
            </a:r>
            <a:r>
              <a:rPr lang="en-US" b="0" dirty="0" err="1"/>
              <a:t>recursos</a:t>
            </a:r>
            <a:r>
              <a:rPr lang="en-US" b="0" dirty="0"/>
              <a:t> y </a:t>
            </a:r>
            <a:r>
              <a:rPr lang="en-US" b="0" dirty="0" err="1"/>
              <a:t>herramientas</a:t>
            </a:r>
            <a:r>
              <a:rPr lang="en-US" b="0" dirty="0"/>
              <a:t> a </a:t>
            </a:r>
            <a:r>
              <a:rPr lang="en-US" b="0" dirty="0" err="1"/>
              <a:t>su</a:t>
            </a:r>
            <a:r>
              <a:rPr lang="en-US" b="0" dirty="0"/>
              <a:t> </a:t>
            </a:r>
            <a:r>
              <a:rPr lang="en-US" b="0" dirty="0" err="1"/>
              <a:t>disposición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8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Las </a:t>
            </a:r>
            <a:r>
              <a:rPr lang="en-US" b="0" dirty="0" err="1"/>
              <a:t>diapositivas</a:t>
            </a:r>
            <a:r>
              <a:rPr lang="en-US" b="0" dirty="0"/>
              <a:t> GitHub </a:t>
            </a:r>
            <a:r>
              <a:rPr lang="en-US" b="0" dirty="0" err="1"/>
              <a:t>repasan</a:t>
            </a:r>
            <a:r>
              <a:rPr lang="en-US" b="0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instrucción</a:t>
            </a:r>
            <a:r>
              <a:rPr lang="en-US" dirty="0"/>
              <a:t> de </a:t>
            </a:r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comando</a:t>
            </a:r>
            <a:r>
              <a:rPr lang="en-US" dirty="0"/>
              <a:t> </a:t>
            </a:r>
            <a:r>
              <a:rPr lang="en-US" dirty="0" err="1"/>
              <a:t>necesaria</a:t>
            </a:r>
            <a:r>
              <a:rPr lang="en-US" dirty="0"/>
              <a:t> para </a:t>
            </a:r>
            <a:r>
              <a:rPr lang="en-US" dirty="0" err="1"/>
              <a:t>realizar</a:t>
            </a:r>
            <a:r>
              <a:rPr lang="en-US" dirty="0"/>
              <a:t> y </a:t>
            </a:r>
            <a:r>
              <a:rPr lang="en-US" dirty="0" err="1"/>
              <a:t>crear</a:t>
            </a:r>
            <a:r>
              <a:rPr lang="en-US" dirty="0"/>
              <a:t> un “pull request”. </a:t>
            </a:r>
            <a:r>
              <a:rPr lang="en-US" dirty="0" err="1"/>
              <a:t>Eso</a:t>
            </a:r>
            <a:r>
              <a:rPr lang="en-US" dirty="0"/>
              <a:t> es un poco </a:t>
            </a:r>
            <a:r>
              <a:rPr lang="en-US" dirty="0" err="1"/>
              <a:t>demasiado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que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remitirle</a:t>
            </a:r>
            <a:r>
              <a:rPr lang="en-US" dirty="0"/>
              <a:t> a una </a:t>
            </a:r>
            <a:r>
              <a:rPr lang="en-US" dirty="0" err="1"/>
              <a:t>copia</a:t>
            </a:r>
            <a:r>
              <a:rPr lang="en-US" dirty="0"/>
              <a:t> digital para que la revise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 Una </a:t>
            </a:r>
            <a:r>
              <a:rPr lang="en-US" dirty="0" err="1"/>
              <a:t>copia</a:t>
            </a:r>
            <a:r>
              <a:rPr lang="en-US" dirty="0"/>
              <a:t> digital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r>
              <a:rPr lang="en-US" dirty="0"/>
              <a:t> GitHub </a:t>
            </a:r>
            <a:r>
              <a:rPr lang="en-US" dirty="0" err="1"/>
              <a:t>está</a:t>
            </a:r>
            <a:r>
              <a:rPr lang="en-US" dirty="0"/>
              <a:t> disponible </a:t>
            </a:r>
            <a:r>
              <a:rPr lang="en-US" dirty="0" err="1"/>
              <a:t>en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https://cveproject.github.io/docs/cna/onboarding/index.html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2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Así</a:t>
            </a:r>
            <a:r>
              <a:rPr lang="en-US" b="0" dirty="0"/>
              <a:t> que, ¿</a:t>
            </a:r>
            <a:r>
              <a:rPr lang="en-US" b="0" dirty="0" err="1"/>
              <a:t>qué</a:t>
            </a:r>
            <a:r>
              <a:rPr lang="en-US" b="0" dirty="0"/>
              <a:t> </a:t>
            </a:r>
            <a:r>
              <a:rPr lang="en-US" b="0" dirty="0" err="1"/>
              <a:t>hace</a:t>
            </a:r>
            <a:r>
              <a:rPr lang="en-US" b="0" dirty="0"/>
              <a:t> MITRE </a:t>
            </a:r>
            <a:r>
              <a:rPr lang="en-US" b="0" dirty="0" err="1"/>
              <a:t>cuando</a:t>
            </a:r>
            <a:r>
              <a:rPr lang="en-US" b="0" dirty="0"/>
              <a:t> </a:t>
            </a:r>
            <a:r>
              <a:rPr lang="en-US" b="0" dirty="0" err="1"/>
              <a:t>recibe</a:t>
            </a:r>
            <a:r>
              <a:rPr lang="en-US" b="0" dirty="0"/>
              <a:t> un </a:t>
            </a:r>
            <a:r>
              <a:rPr lang="en-US" b="0" dirty="0" err="1"/>
              <a:t>envío</a:t>
            </a:r>
            <a:r>
              <a:rPr lang="en-US" b="0" dirty="0"/>
              <a:t>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2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 </a:t>
            </a:r>
            <a:r>
              <a:rPr lang="en-US" b="0" dirty="0" err="1"/>
              <a:t>Confirmamos</a:t>
            </a:r>
            <a:r>
              <a:rPr lang="en-US" b="0" dirty="0"/>
              <a:t> que el CVE ID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asignado</a:t>
            </a:r>
            <a:r>
              <a:rPr lang="en-US" b="0" dirty="0"/>
              <a:t> a </a:t>
            </a:r>
            <a:r>
              <a:rPr lang="en-US" b="0" dirty="0" err="1"/>
              <a:t>usted</a:t>
            </a:r>
            <a:r>
              <a:rPr lang="en-US" b="0" dirty="0"/>
              <a:t>, el ID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estado</a:t>
            </a:r>
            <a:r>
              <a:rPr lang="en-US" b="0" dirty="0"/>
              <a:t> “</a:t>
            </a:r>
            <a:r>
              <a:rPr lang="en-US" b="0" dirty="0" err="1"/>
              <a:t>reservado</a:t>
            </a:r>
            <a:r>
              <a:rPr lang="en-US" b="0" dirty="0"/>
              <a:t>”, las </a:t>
            </a:r>
            <a:r>
              <a:rPr lang="en-US" b="0" dirty="0" err="1"/>
              <a:t>referencias</a:t>
            </a:r>
            <a:r>
              <a:rPr lang="en-US" b="0" dirty="0"/>
              <a:t> son </a:t>
            </a:r>
            <a:r>
              <a:rPr lang="en-US" b="0" dirty="0" err="1"/>
              <a:t>públicas</a:t>
            </a:r>
            <a:r>
              <a:rPr lang="en-US" b="0" dirty="0"/>
              <a:t>; y que la </a:t>
            </a:r>
            <a:r>
              <a:rPr lang="en-US" b="0" dirty="0" err="1"/>
              <a:t>información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registro</a:t>
            </a:r>
            <a:r>
              <a:rPr lang="en-US" b="0" dirty="0"/>
              <a:t> coincide con lo que hay </a:t>
            </a:r>
            <a:r>
              <a:rPr lang="en-US" b="0" dirty="0" err="1"/>
              <a:t>en</a:t>
            </a:r>
            <a:r>
              <a:rPr lang="en-US" b="0" dirty="0"/>
              <a:t> las </a:t>
            </a:r>
            <a:r>
              <a:rPr lang="en-US" b="0" dirty="0" err="1"/>
              <a:t>referencias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Si el </a:t>
            </a:r>
            <a:r>
              <a:rPr lang="en-US" b="0" dirty="0" err="1"/>
              <a:t>envio</a:t>
            </a:r>
            <a:r>
              <a:rPr lang="en-US" b="0" dirty="0"/>
              <a:t> del </a:t>
            </a:r>
            <a:r>
              <a:rPr lang="en-US" b="0" dirty="0" err="1"/>
              <a:t>registro</a:t>
            </a:r>
            <a:r>
              <a:rPr lang="en-US" b="0" dirty="0"/>
              <a:t> CVE es </a:t>
            </a:r>
            <a:r>
              <a:rPr lang="en-US" b="0" dirty="0" err="1"/>
              <a:t>correcto</a:t>
            </a:r>
            <a:r>
              <a:rPr lang="en-US" b="0" dirty="0"/>
              <a:t>, lo </a:t>
            </a:r>
            <a:r>
              <a:rPr lang="en-US" b="0" dirty="0" err="1"/>
              <a:t>publicamos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la </a:t>
            </a:r>
            <a:r>
              <a:rPr lang="en-US" b="0" dirty="0" err="1"/>
              <a:t>lista</a:t>
            </a:r>
            <a:r>
              <a:rPr lang="en-US" b="0" dirty="0"/>
              <a:t> CVE Maestra, </a:t>
            </a:r>
            <a:r>
              <a:rPr lang="en-US" b="0" dirty="0" err="1"/>
              <a:t>subimos</a:t>
            </a:r>
            <a:r>
              <a:rPr lang="en-US" b="0" dirty="0"/>
              <a:t> las </a:t>
            </a:r>
            <a:r>
              <a:rPr lang="en-US" b="0" dirty="0" err="1"/>
              <a:t>actualizaciones</a:t>
            </a:r>
            <a:r>
              <a:rPr lang="en-US" b="0" dirty="0"/>
              <a:t> a la </a:t>
            </a:r>
            <a:r>
              <a:rPr lang="en-US" b="0" dirty="0" err="1"/>
              <a:t>página</a:t>
            </a:r>
            <a:r>
              <a:rPr lang="en-US" b="0" dirty="0"/>
              <a:t> web CVE, </a:t>
            </a:r>
            <a:r>
              <a:rPr lang="en-US" b="0" dirty="0" err="1"/>
              <a:t>actualizamos</a:t>
            </a:r>
            <a:r>
              <a:rPr lang="en-US" b="0" dirty="0"/>
              <a:t> GitHub, y los </a:t>
            </a:r>
            <a:r>
              <a:rPr lang="en-US" b="0" dirty="0" err="1"/>
              <a:t>enviamos</a:t>
            </a:r>
            <a:r>
              <a:rPr lang="en-US" b="0" dirty="0"/>
              <a:t> a </a:t>
            </a:r>
            <a:r>
              <a:rPr lang="en-US" b="0" dirty="0" err="1"/>
              <a:t>través</a:t>
            </a:r>
            <a:r>
              <a:rPr lang="en-US" b="0" dirty="0"/>
              <a:t> de </a:t>
            </a:r>
            <a:r>
              <a:rPr lang="en-US" b="0" dirty="0" err="1"/>
              <a:t>nuestros</a:t>
            </a:r>
            <a:r>
              <a:rPr lang="en-US" b="0" dirty="0"/>
              <a:t> </a:t>
            </a:r>
            <a:r>
              <a:rPr lang="en-US" b="0" dirty="0" err="1"/>
              <a:t>canales</a:t>
            </a:r>
            <a:r>
              <a:rPr lang="en-US" b="0" dirty="0"/>
              <a:t> de </a:t>
            </a:r>
            <a:r>
              <a:rPr lang="en-US" b="0" dirty="0" err="1"/>
              <a:t>comunicación</a:t>
            </a:r>
            <a:r>
              <a:rPr lang="en-US" b="0" dirty="0"/>
              <a:t>, </a:t>
            </a:r>
            <a:r>
              <a:rPr lang="en-US" b="0" dirty="0" err="1"/>
              <a:t>como</a:t>
            </a:r>
            <a:r>
              <a:rPr lang="en-US" b="0" dirty="0"/>
              <a:t> la </a:t>
            </a:r>
            <a:r>
              <a:rPr lang="en-US" b="0" dirty="0" err="1"/>
              <a:t>cuenta</a:t>
            </a:r>
            <a:r>
              <a:rPr lang="en-US" b="0" dirty="0"/>
              <a:t> de Twitter.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23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dirty="0" err="1"/>
              <a:t>Recursos</a:t>
            </a:r>
            <a:r>
              <a:rPr lang="en-US" dirty="0"/>
              <a:t> disponible para </a:t>
            </a:r>
            <a:r>
              <a:rPr lang="en-US" dirty="0" err="1"/>
              <a:t>ayudale</a:t>
            </a:r>
            <a:r>
              <a:rPr lang="en-US" dirty="0"/>
              <a:t> con los </a:t>
            </a:r>
            <a:r>
              <a:rPr lang="en-US" dirty="0" err="1"/>
              <a:t>envíos</a:t>
            </a:r>
            <a:r>
              <a:rPr lang="en-US" dirty="0"/>
              <a:t> CVE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71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Hay </a:t>
            </a:r>
            <a:r>
              <a:rPr lang="en-US" b="0" dirty="0" err="1"/>
              <a:t>algunas</a:t>
            </a:r>
            <a:r>
              <a:rPr lang="en-US" b="0" dirty="0"/>
              <a:t> </a:t>
            </a:r>
            <a:r>
              <a:rPr lang="en-US" b="0" dirty="0" err="1"/>
              <a:t>herramientas</a:t>
            </a:r>
            <a:r>
              <a:rPr lang="en-US" b="0" dirty="0"/>
              <a:t> </a:t>
            </a:r>
            <a:r>
              <a:rPr lang="en-US" b="0" dirty="0" err="1"/>
              <a:t>disponibles</a:t>
            </a:r>
            <a:r>
              <a:rPr lang="en-US" b="0" dirty="0"/>
              <a:t> para </a:t>
            </a:r>
            <a:r>
              <a:rPr lang="en-US" b="0" dirty="0" err="1"/>
              <a:t>ayudarle</a:t>
            </a:r>
            <a:r>
              <a:rPr lang="en-US" b="0" dirty="0"/>
              <a:t> con sus </a:t>
            </a:r>
            <a:r>
              <a:rPr lang="en-US" b="0" dirty="0" err="1"/>
              <a:t>envíos</a:t>
            </a:r>
            <a:r>
              <a:rPr lang="en-US" b="0" dirty="0"/>
              <a:t>. </a:t>
            </a:r>
            <a:r>
              <a:rPr lang="en-US" b="0" dirty="0" err="1"/>
              <a:t>Tenemos</a:t>
            </a:r>
            <a:r>
              <a:rPr lang="en-US" b="0" dirty="0"/>
              <a:t> un </a:t>
            </a:r>
            <a:r>
              <a:rPr lang="en-US" b="0" dirty="0" err="1"/>
              <a:t>validador</a:t>
            </a:r>
            <a:r>
              <a:rPr lang="en-US" b="0" dirty="0"/>
              <a:t> JSON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repositorio</a:t>
            </a:r>
            <a:r>
              <a:rPr lang="en-US" b="0" dirty="0"/>
              <a:t> GitHub del </a:t>
            </a:r>
            <a:r>
              <a:rPr lang="en-US" b="0" dirty="0" err="1"/>
              <a:t>grupo</a:t>
            </a:r>
            <a:r>
              <a:rPr lang="en-US" b="0" dirty="0"/>
              <a:t> de </a:t>
            </a:r>
            <a:r>
              <a:rPr lang="en-US" b="0" dirty="0" err="1"/>
              <a:t>trabajo</a:t>
            </a:r>
            <a:r>
              <a:rPr lang="en-US" b="0" dirty="0"/>
              <a:t> de </a:t>
            </a:r>
            <a:r>
              <a:rPr lang="en-US" b="0" dirty="0" err="1"/>
              <a:t>automatización</a:t>
            </a:r>
            <a:r>
              <a:rPr lang="en-US" b="0" dirty="0"/>
              <a:t>, </a:t>
            </a:r>
            <a:r>
              <a:rPr lang="en-US" b="0" dirty="0" err="1"/>
              <a:t>así</a:t>
            </a:r>
            <a:r>
              <a:rPr lang="en-US" b="0" dirty="0"/>
              <a:t> </a:t>
            </a:r>
            <a:r>
              <a:rPr lang="en-US" b="0" dirty="0" err="1"/>
              <a:t>como</a:t>
            </a:r>
            <a:r>
              <a:rPr lang="en-US" b="0" dirty="0"/>
              <a:t> el </a:t>
            </a:r>
            <a:r>
              <a:rPr lang="en-US" b="0" dirty="0" err="1"/>
              <a:t>esquema</a:t>
            </a:r>
            <a:r>
              <a:rPr lang="en-US" b="0" dirty="0"/>
              <a:t> JSON. </a:t>
            </a:r>
            <a:r>
              <a:rPr lang="en-US" b="0" dirty="0" err="1"/>
              <a:t>También</a:t>
            </a:r>
            <a:r>
              <a:rPr lang="en-US" b="0" dirty="0"/>
              <a:t>, Chandan de </a:t>
            </a:r>
            <a:r>
              <a:rPr lang="en-US" b="0" dirty="0" err="1"/>
              <a:t>PaloAltoNetworks</a:t>
            </a:r>
            <a:r>
              <a:rPr lang="en-US" b="0" dirty="0"/>
              <a:t> ha </a:t>
            </a:r>
            <a:r>
              <a:rPr lang="en-US" b="0" dirty="0" err="1"/>
              <a:t>sido</a:t>
            </a:r>
            <a:r>
              <a:rPr lang="en-US" b="0" dirty="0"/>
              <a:t> tan </a:t>
            </a:r>
            <a:r>
              <a:rPr lang="en-US" b="0" dirty="0" err="1"/>
              <a:t>amable</a:t>
            </a:r>
            <a:r>
              <a:rPr lang="en-US" b="0" dirty="0"/>
              <a:t> de </a:t>
            </a:r>
            <a:r>
              <a:rPr lang="en-US" b="0" dirty="0" err="1"/>
              <a:t>abrir</a:t>
            </a:r>
            <a:r>
              <a:rPr lang="en-US" b="0" dirty="0"/>
              <a:t> el </a:t>
            </a:r>
            <a:r>
              <a:rPr lang="en-US" b="0" dirty="0" err="1"/>
              <a:t>código</a:t>
            </a:r>
            <a:r>
              <a:rPr lang="en-US" b="0" dirty="0"/>
              <a:t> de la </a:t>
            </a:r>
            <a:r>
              <a:rPr lang="en-US" b="0" dirty="0" err="1"/>
              <a:t>herramienta</a:t>
            </a:r>
            <a:r>
              <a:rPr lang="en-US" b="0" dirty="0"/>
              <a:t> </a:t>
            </a:r>
            <a:r>
              <a:rPr lang="en-US" b="0" dirty="0" err="1"/>
              <a:t>Vulnogram</a:t>
            </a:r>
            <a:r>
              <a:rPr lang="en-US" b="0" dirty="0"/>
              <a:t> que </a:t>
            </a:r>
            <a:r>
              <a:rPr lang="en-US" b="0" dirty="0" err="1"/>
              <a:t>creó</a:t>
            </a:r>
            <a:r>
              <a:rPr lang="en-US" b="0" dirty="0"/>
              <a:t>. </a:t>
            </a:r>
            <a:r>
              <a:rPr lang="en-US" b="0" dirty="0" err="1"/>
              <a:t>Vulnogram</a:t>
            </a:r>
            <a:r>
              <a:rPr lang="en-US" b="0" dirty="0"/>
              <a:t> </a:t>
            </a:r>
            <a:r>
              <a:rPr lang="en-US" b="0" dirty="0" err="1"/>
              <a:t>proporciona</a:t>
            </a:r>
            <a:r>
              <a:rPr lang="en-US" b="0" dirty="0"/>
              <a:t> un </a:t>
            </a:r>
            <a:r>
              <a:rPr lang="en-US" b="0" dirty="0" err="1"/>
              <a:t>formulario</a:t>
            </a:r>
            <a:r>
              <a:rPr lang="en-US" b="0" dirty="0"/>
              <a:t> que </a:t>
            </a:r>
            <a:r>
              <a:rPr lang="en-US" b="0" dirty="0" err="1"/>
              <a:t>usted</a:t>
            </a:r>
            <a:r>
              <a:rPr lang="en-US" b="0" dirty="0"/>
              <a:t>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rellenar</a:t>
            </a:r>
            <a:r>
              <a:rPr lang="en-US" b="0" dirty="0"/>
              <a:t> y que </a:t>
            </a:r>
            <a:r>
              <a:rPr lang="en-US" b="0" dirty="0" err="1"/>
              <a:t>generará</a:t>
            </a:r>
            <a:r>
              <a:rPr lang="en-US" b="0" dirty="0"/>
              <a:t> el JSON por </a:t>
            </a:r>
            <a:r>
              <a:rPr lang="en-US" b="0" dirty="0" err="1"/>
              <a:t>usted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54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Esto</a:t>
            </a:r>
            <a:r>
              <a:rPr lang="en-US" b="0" dirty="0"/>
              <a:t> </a:t>
            </a:r>
            <a:r>
              <a:rPr lang="en-US" b="0" dirty="0" err="1"/>
              <a:t>finaliza</a:t>
            </a:r>
            <a:r>
              <a:rPr lang="en-US" b="0" dirty="0"/>
              <a:t> la </a:t>
            </a:r>
            <a:r>
              <a:rPr lang="en-US" b="0" dirty="0" err="1"/>
              <a:t>presentación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Dónde</a:t>
            </a:r>
            <a:r>
              <a:rPr lang="en-US" b="0" dirty="0"/>
              <a:t> </a:t>
            </a:r>
            <a:r>
              <a:rPr lang="en-US" b="0" dirty="0" err="1"/>
              <a:t>envía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del </a:t>
            </a:r>
            <a:r>
              <a:rPr lang="en-US" b="0" dirty="0" err="1"/>
              <a:t>registro</a:t>
            </a:r>
            <a:r>
              <a:rPr lang="en-US" b="0" dirty="0"/>
              <a:t> CVE? </a:t>
            </a:r>
            <a:r>
              <a:rPr lang="en-US" b="0" dirty="0" err="1"/>
              <a:t>Usted</a:t>
            </a:r>
            <a:r>
              <a:rPr lang="en-US" b="0" dirty="0"/>
              <a:t> </a:t>
            </a:r>
            <a:r>
              <a:rPr lang="en-US" b="0" dirty="0" err="1"/>
              <a:t>envía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a MITRE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La </a:t>
            </a:r>
            <a:r>
              <a:rPr lang="en-US" b="0" dirty="0" err="1"/>
              <a:t>información</a:t>
            </a:r>
            <a:r>
              <a:rPr lang="en-US" b="0" dirty="0"/>
              <a:t> </a:t>
            </a:r>
            <a:r>
              <a:rPr lang="en-US" b="0" dirty="0" err="1"/>
              <a:t>necesaria</a:t>
            </a:r>
            <a:r>
              <a:rPr lang="en-US" b="0" dirty="0"/>
              <a:t> para un </a:t>
            </a:r>
            <a:r>
              <a:rPr lang="en-US" b="0" dirty="0" err="1"/>
              <a:t>registro</a:t>
            </a:r>
            <a:r>
              <a:rPr lang="en-US" b="0" dirty="0"/>
              <a:t> CVE es un CVE ID, </a:t>
            </a:r>
            <a:r>
              <a:rPr lang="en-US" b="0" dirty="0" err="1"/>
              <a:t>productos</a:t>
            </a:r>
            <a:r>
              <a:rPr lang="en-US" b="0" dirty="0"/>
              <a:t>, </a:t>
            </a:r>
            <a:r>
              <a:rPr lang="en-US" b="0" dirty="0" err="1"/>
              <a:t>versiones</a:t>
            </a:r>
            <a:r>
              <a:rPr lang="en-US" b="0" dirty="0"/>
              <a:t>, </a:t>
            </a:r>
            <a:r>
              <a:rPr lang="en-US" b="0" dirty="0" err="1"/>
              <a:t>tipo</a:t>
            </a:r>
            <a:r>
              <a:rPr lang="en-US" b="0" dirty="0"/>
              <a:t> de </a:t>
            </a:r>
            <a:r>
              <a:rPr lang="en-US" b="0" dirty="0" err="1"/>
              <a:t>problema</a:t>
            </a:r>
            <a:r>
              <a:rPr lang="en-US" b="0" dirty="0"/>
              <a:t>, </a:t>
            </a:r>
            <a:r>
              <a:rPr lang="en-US" b="0" dirty="0" err="1"/>
              <a:t>referencias</a:t>
            </a:r>
            <a:r>
              <a:rPr lang="en-US" b="0" dirty="0"/>
              <a:t>, </a:t>
            </a:r>
            <a:r>
              <a:rPr lang="en-US" b="0" dirty="0" err="1"/>
              <a:t>descripción</a:t>
            </a:r>
            <a:r>
              <a:rPr lang="en-US" b="0" dirty="0"/>
              <a:t> y el CNA que lo </a:t>
            </a:r>
            <a:r>
              <a:rPr lang="en-US" b="0" dirty="0" err="1"/>
              <a:t>asigna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6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</a:t>
            </a:r>
            <a:r>
              <a:rPr lang="en-US" b="0" dirty="0" err="1"/>
              <a:t>Cada</a:t>
            </a:r>
            <a:r>
              <a:rPr lang="en-US" b="0" dirty="0"/>
              <a:t> </a:t>
            </a:r>
            <a:r>
              <a:rPr lang="en-US" b="0" dirty="0" err="1"/>
              <a:t>envío</a:t>
            </a:r>
            <a:r>
              <a:rPr lang="en-US" b="0" dirty="0"/>
              <a:t> de CVE ID </a:t>
            </a:r>
            <a:r>
              <a:rPr lang="en-US" b="0" dirty="0" err="1"/>
              <a:t>necesita</a:t>
            </a:r>
            <a:r>
              <a:rPr lang="en-US" b="0" dirty="0"/>
              <a:t> </a:t>
            </a:r>
            <a:r>
              <a:rPr lang="en-US" b="0" dirty="0" err="1"/>
              <a:t>estar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uno de los </a:t>
            </a:r>
            <a:r>
              <a:rPr lang="en-US" b="0" dirty="0" err="1"/>
              <a:t>formatos</a:t>
            </a:r>
            <a:r>
              <a:rPr lang="en-US" b="0" dirty="0"/>
              <a:t> </a:t>
            </a:r>
            <a:r>
              <a:rPr lang="en-US" b="0" dirty="0" err="1"/>
              <a:t>aprobados</a:t>
            </a:r>
            <a:r>
              <a:rPr lang="en-US" b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44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Los </a:t>
            </a:r>
            <a:r>
              <a:rPr lang="en-US" b="0" dirty="0" err="1"/>
              <a:t>formatos</a:t>
            </a:r>
            <a:r>
              <a:rPr lang="en-US" b="0" dirty="0"/>
              <a:t> </a:t>
            </a:r>
            <a:r>
              <a:rPr lang="en-US" b="0" dirty="0" err="1"/>
              <a:t>aprobados</a:t>
            </a:r>
            <a:r>
              <a:rPr lang="en-US" b="0" dirty="0"/>
              <a:t> son el </a:t>
            </a:r>
            <a:r>
              <a:rPr lang="en-US" b="0" dirty="0" err="1"/>
              <a:t>formato</a:t>
            </a:r>
            <a:r>
              <a:rPr lang="en-US" b="0" dirty="0"/>
              <a:t> de </a:t>
            </a:r>
            <a:r>
              <a:rPr lang="en-US" b="0" dirty="0" err="1"/>
              <a:t>fichero</a:t>
            </a:r>
            <a:r>
              <a:rPr lang="en-US" b="0" dirty="0"/>
              <a:t> </a:t>
            </a:r>
            <a:r>
              <a:rPr lang="en-US" b="0" dirty="0" err="1"/>
              <a:t>plano</a:t>
            </a:r>
            <a:r>
              <a:rPr lang="en-US" b="0" dirty="0"/>
              <a:t>, </a:t>
            </a:r>
            <a:r>
              <a:rPr lang="en-US" b="0" dirty="0" err="1"/>
              <a:t>valores</a:t>
            </a:r>
            <a:r>
              <a:rPr lang="en-US" b="0" dirty="0"/>
              <a:t> </a:t>
            </a:r>
            <a:r>
              <a:rPr lang="en-US" b="0" dirty="0" err="1"/>
              <a:t>separados</a:t>
            </a:r>
            <a:r>
              <a:rPr lang="en-US" b="0" dirty="0"/>
              <a:t> por coma y JSON. El </a:t>
            </a:r>
            <a:r>
              <a:rPr lang="en-US" b="0" dirty="0" err="1"/>
              <a:t>formato</a:t>
            </a:r>
            <a:r>
              <a:rPr lang="en-US" b="0" dirty="0"/>
              <a:t> JSON es el </a:t>
            </a:r>
            <a:r>
              <a:rPr lang="en-US" b="0" dirty="0" err="1"/>
              <a:t>preferido</a:t>
            </a:r>
            <a:r>
              <a:rPr lang="en-US" b="0" dirty="0"/>
              <a:t> </a:t>
            </a:r>
            <a:r>
              <a:rPr lang="en-US" b="0" dirty="0" err="1"/>
              <a:t>porque</a:t>
            </a:r>
            <a:r>
              <a:rPr lang="en-US" b="0" dirty="0"/>
              <a:t> </a:t>
            </a:r>
            <a:r>
              <a:rPr lang="en-US" b="0" dirty="0" err="1"/>
              <a:t>tiene</a:t>
            </a:r>
            <a:r>
              <a:rPr lang="en-US" b="0" dirty="0"/>
              <a:t> </a:t>
            </a:r>
            <a:r>
              <a:rPr lang="en-US" b="0" dirty="0" err="1"/>
              <a:t>mucha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</a:t>
            </a:r>
            <a:r>
              <a:rPr lang="en-US" b="0" dirty="0" err="1"/>
              <a:t>flexibilidad</a:t>
            </a:r>
            <a:r>
              <a:rPr lang="en-US" b="0" dirty="0"/>
              <a:t> que los </a:t>
            </a:r>
            <a:r>
              <a:rPr lang="en-US" b="0" dirty="0" err="1"/>
              <a:t>otros</a:t>
            </a:r>
            <a:r>
              <a:rPr lang="en-US" b="0" dirty="0"/>
              <a:t> </a:t>
            </a:r>
            <a:r>
              <a:rPr lang="en-US" b="0" dirty="0" err="1"/>
              <a:t>formatos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El </a:t>
            </a:r>
            <a:r>
              <a:rPr lang="en-US" b="0" dirty="0" err="1"/>
              <a:t>formato</a:t>
            </a:r>
            <a:r>
              <a:rPr lang="en-US" b="0" dirty="0"/>
              <a:t> de </a:t>
            </a:r>
            <a:r>
              <a:rPr lang="en-US" b="0" dirty="0" err="1"/>
              <a:t>fiichero</a:t>
            </a:r>
            <a:r>
              <a:rPr lang="en-US" b="0" dirty="0"/>
              <a:t> </a:t>
            </a:r>
            <a:r>
              <a:rPr lang="en-US" b="0" dirty="0" err="1"/>
              <a:t>plano</a:t>
            </a:r>
            <a:r>
              <a:rPr lang="en-US" b="0" dirty="0"/>
              <a:t> </a:t>
            </a:r>
            <a:r>
              <a:rPr lang="en-US" b="0" dirty="0" err="1"/>
              <a:t>tiene</a:t>
            </a:r>
            <a:r>
              <a:rPr lang="en-US" b="0" dirty="0"/>
              <a:t> </a:t>
            </a:r>
            <a:r>
              <a:rPr lang="en-US" b="0" dirty="0" err="1"/>
              <a:t>este</a:t>
            </a:r>
            <a:r>
              <a:rPr lang="en-US" b="0" dirty="0"/>
              <a:t> </a:t>
            </a:r>
            <a:r>
              <a:rPr lang="en-US" b="0" dirty="0" err="1"/>
              <a:t>aspecto</a:t>
            </a:r>
            <a:r>
              <a:rPr lang="en-US" b="0" dirty="0"/>
              <a:t>. El </a:t>
            </a:r>
            <a:r>
              <a:rPr lang="en-US" b="0" dirty="0" err="1"/>
              <a:t>nombre</a:t>
            </a:r>
            <a:r>
              <a:rPr lang="en-US" b="0" dirty="0"/>
              <a:t> de </a:t>
            </a:r>
            <a:r>
              <a:rPr lang="en-US" b="0" dirty="0" err="1"/>
              <a:t>cada</a:t>
            </a:r>
            <a:r>
              <a:rPr lang="en-US" b="0" dirty="0"/>
              <a:t> campo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encerrado</a:t>
            </a:r>
            <a:r>
              <a:rPr lang="en-US" b="0" dirty="0"/>
              <a:t> entre </a:t>
            </a:r>
            <a:r>
              <a:rPr lang="en-US" b="0" dirty="0" err="1"/>
              <a:t>corchetes</a:t>
            </a:r>
            <a:r>
              <a:rPr lang="en-US" b="0" dirty="0"/>
              <a:t> y el </a:t>
            </a:r>
            <a:r>
              <a:rPr lang="en-US" b="0" dirty="0" err="1"/>
              <a:t>nombre</a:t>
            </a:r>
            <a:r>
              <a:rPr lang="en-US" b="0" dirty="0"/>
              <a:t> del campo </a:t>
            </a:r>
            <a:r>
              <a:rPr lang="en-US" b="0" dirty="0" err="1"/>
              <a:t>está</a:t>
            </a:r>
            <a:r>
              <a:rPr lang="en-US" b="0" dirty="0"/>
              <a:t> </a:t>
            </a:r>
            <a:r>
              <a:rPr lang="en-US" b="0" dirty="0" err="1"/>
              <a:t>separado</a:t>
            </a:r>
            <a:r>
              <a:rPr lang="en-US" b="0" dirty="0"/>
              <a:t> del valor por dos puntos. </a:t>
            </a:r>
            <a:r>
              <a:rPr lang="en-US" b="0" dirty="0" err="1"/>
              <a:t>Tenga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cuenta</a:t>
            </a:r>
            <a:r>
              <a:rPr lang="en-US" b="0" dirty="0"/>
              <a:t> que solo un CVE ID por conjunto de </a:t>
            </a:r>
            <a:r>
              <a:rPr lang="en-US" b="0" dirty="0" err="1"/>
              <a:t>campos</a:t>
            </a:r>
            <a:r>
              <a:rPr lang="en-US" b="0" dirty="0"/>
              <a:t> se </a:t>
            </a:r>
            <a:r>
              <a:rPr lang="en-US" b="0" dirty="0" err="1"/>
              <a:t>puede</a:t>
            </a:r>
            <a:r>
              <a:rPr lang="en-US" b="0" dirty="0"/>
              <a:t> </a:t>
            </a:r>
            <a:r>
              <a:rPr lang="en-US" b="0" dirty="0" err="1"/>
              <a:t>utilizar</a:t>
            </a:r>
            <a:r>
              <a:rPr lang="en-US" b="0" dirty="0"/>
              <a:t>, que el </a:t>
            </a:r>
            <a:r>
              <a:rPr lang="en-US" b="0" dirty="0" err="1"/>
              <a:t>orden</a:t>
            </a:r>
            <a:r>
              <a:rPr lang="en-US" b="0" dirty="0"/>
              <a:t> de los </a:t>
            </a:r>
            <a:r>
              <a:rPr lang="en-US" b="0" dirty="0" err="1"/>
              <a:t>campos</a:t>
            </a:r>
            <a:r>
              <a:rPr lang="en-US" b="0" dirty="0"/>
              <a:t> se debe </a:t>
            </a:r>
            <a:r>
              <a:rPr lang="en-US" b="0" dirty="0" err="1"/>
              <a:t>mantener</a:t>
            </a:r>
            <a:r>
              <a:rPr lang="en-US" b="0" dirty="0"/>
              <a:t> y que los </a:t>
            </a:r>
            <a:r>
              <a:rPr lang="en-US" b="0" dirty="0" err="1"/>
              <a:t>campos</a:t>
            </a:r>
            <a:r>
              <a:rPr lang="en-US" b="0" dirty="0"/>
              <a:t> no </a:t>
            </a:r>
            <a:r>
              <a:rPr lang="en-US" b="0" dirty="0" err="1"/>
              <a:t>pueden</a:t>
            </a:r>
            <a:r>
              <a:rPr lang="en-US" b="0" dirty="0"/>
              <a:t> </a:t>
            </a:r>
            <a:r>
              <a:rPr lang="en-US" b="0" dirty="0" err="1"/>
              <a:t>ocupar</a:t>
            </a:r>
            <a:r>
              <a:rPr lang="en-US" b="0" dirty="0"/>
              <a:t> </a:t>
            </a:r>
            <a:r>
              <a:rPr lang="en-US" b="0" dirty="0" err="1"/>
              <a:t>más</a:t>
            </a:r>
            <a:r>
              <a:rPr lang="en-US" b="0" dirty="0"/>
              <a:t> de una </a:t>
            </a:r>
            <a:r>
              <a:rPr lang="en-US" b="0" dirty="0" err="1"/>
              <a:t>línea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5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Pista</a:t>
            </a:r>
            <a:r>
              <a:rPr lang="en-US" b="1" dirty="0"/>
              <a:t> de </a:t>
            </a:r>
            <a:r>
              <a:rPr lang="en-US" b="1" dirty="0" err="1"/>
              <a:t>Voz</a:t>
            </a:r>
            <a:r>
              <a:rPr lang="en-US" b="1" dirty="0"/>
              <a:t>:</a:t>
            </a:r>
            <a:r>
              <a:rPr lang="en-US" b="0" dirty="0"/>
              <a:t> Para </a:t>
            </a:r>
            <a:r>
              <a:rPr lang="en-US" b="0" dirty="0" err="1"/>
              <a:t>enviar</a:t>
            </a:r>
            <a:r>
              <a:rPr lang="en-US" b="0" dirty="0"/>
              <a:t> multiples </a:t>
            </a:r>
            <a:r>
              <a:rPr lang="en-US" b="0" dirty="0" err="1"/>
              <a:t>vulnerabilidades</a:t>
            </a:r>
            <a:r>
              <a:rPr lang="en-US" b="0" dirty="0"/>
              <a:t> al </a:t>
            </a:r>
            <a:r>
              <a:rPr lang="en-US" b="0" dirty="0" err="1"/>
              <a:t>mismo</a:t>
            </a:r>
            <a:r>
              <a:rPr lang="en-US" b="0" dirty="0"/>
              <a:t> </a:t>
            </a:r>
            <a:r>
              <a:rPr lang="en-US" b="0" dirty="0" err="1"/>
              <a:t>tiempo</a:t>
            </a:r>
            <a:r>
              <a:rPr lang="en-US" b="0" dirty="0"/>
              <a:t>, </a:t>
            </a:r>
            <a:r>
              <a:rPr lang="en-US" b="0" dirty="0" err="1"/>
              <a:t>póngalas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mismo</a:t>
            </a:r>
            <a:r>
              <a:rPr lang="en-US" b="0" dirty="0"/>
              <a:t> </a:t>
            </a:r>
            <a:r>
              <a:rPr lang="en-US" b="0" dirty="0" err="1"/>
              <a:t>fichero</a:t>
            </a:r>
            <a:r>
              <a:rPr lang="en-US" b="0" dirty="0"/>
              <a:t> y </a:t>
            </a:r>
            <a:r>
              <a:rPr lang="en-US" b="0" dirty="0" err="1"/>
              <a:t>sepárelas</a:t>
            </a:r>
            <a:r>
              <a:rPr lang="en-US" b="0" dirty="0"/>
              <a:t> por una </a:t>
            </a:r>
            <a:r>
              <a:rPr lang="en-US" b="0" dirty="0" err="1"/>
              <a:t>línea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blanco</a:t>
            </a:r>
            <a:r>
              <a:rPr lang="en-US" b="0" dirty="0"/>
              <a:t>. Si hay multiples </a:t>
            </a:r>
            <a:r>
              <a:rPr lang="en-US" b="0" dirty="0" err="1"/>
              <a:t>productos</a:t>
            </a:r>
            <a:r>
              <a:rPr lang="en-US" b="0" dirty="0"/>
              <a:t> </a:t>
            </a:r>
            <a:r>
              <a:rPr lang="en-US" b="0" dirty="0" err="1"/>
              <a:t>afectados</a:t>
            </a:r>
            <a:r>
              <a:rPr lang="en-US" b="0" dirty="0"/>
              <a:t> y </a:t>
            </a:r>
            <a:r>
              <a:rPr lang="en-US" b="0" dirty="0" err="1"/>
              <a:t>versiones</a:t>
            </a:r>
            <a:r>
              <a:rPr lang="en-US" b="0" dirty="0"/>
              <a:t> de </a:t>
            </a:r>
            <a:r>
              <a:rPr lang="en-US" b="0" dirty="0" err="1"/>
              <a:t>dichos</a:t>
            </a:r>
            <a:r>
              <a:rPr lang="en-US" b="0" dirty="0"/>
              <a:t> </a:t>
            </a:r>
            <a:r>
              <a:rPr lang="en-US" b="0" dirty="0" err="1"/>
              <a:t>productos</a:t>
            </a:r>
            <a:r>
              <a:rPr lang="en-US" b="0" dirty="0"/>
              <a:t>, </a:t>
            </a:r>
            <a:r>
              <a:rPr lang="en-US" b="0" dirty="0" err="1"/>
              <a:t>sepárelos</a:t>
            </a:r>
            <a:r>
              <a:rPr lang="en-US" b="0" dirty="0"/>
              <a:t> por un punto y coma. </a:t>
            </a:r>
            <a:r>
              <a:rPr lang="en-US" b="0" dirty="0" err="1"/>
              <a:t>En</a:t>
            </a:r>
            <a:r>
              <a:rPr lang="en-US" b="0" dirty="0"/>
              <a:t> el </a:t>
            </a:r>
            <a:r>
              <a:rPr lang="en-US" b="0" dirty="0" err="1"/>
              <a:t>ejemplo</a:t>
            </a:r>
            <a:r>
              <a:rPr lang="en-US" b="0" dirty="0"/>
              <a:t>, las </a:t>
            </a:r>
            <a:r>
              <a:rPr lang="en-US" b="0" dirty="0" err="1"/>
              <a:t>versiones</a:t>
            </a:r>
            <a:r>
              <a:rPr lang="en-US" b="0" dirty="0"/>
              <a:t> 12.2 y 15.0 hasta la 15.6 </a:t>
            </a:r>
            <a:r>
              <a:rPr lang="en-US" b="0" dirty="0" err="1"/>
              <a:t>están</a:t>
            </a:r>
            <a:r>
              <a:rPr lang="en-US" b="0" dirty="0"/>
              <a:t> </a:t>
            </a:r>
            <a:r>
              <a:rPr lang="en-US" b="0" dirty="0" err="1"/>
              <a:t>afectadas</a:t>
            </a:r>
            <a:r>
              <a:rPr lang="en-US" b="0" dirty="0"/>
              <a:t> y las versions 3.2 hasta la 3.18 de IOS XE </a:t>
            </a:r>
            <a:r>
              <a:rPr lang="en-US" b="0" dirty="0" err="1"/>
              <a:t>están</a:t>
            </a:r>
            <a:r>
              <a:rPr lang="en-US" b="0" dirty="0"/>
              <a:t> </a:t>
            </a:r>
            <a:r>
              <a:rPr lang="en-US" b="0" dirty="0" err="1"/>
              <a:t>afectadas</a:t>
            </a:r>
            <a:r>
              <a:rPr lang="en-US" b="0" dirty="0"/>
              <a:t>. Para </a:t>
            </a:r>
            <a:r>
              <a:rPr lang="en-US" b="0" dirty="0" err="1"/>
              <a:t>proporcionar</a:t>
            </a:r>
            <a:r>
              <a:rPr lang="en-US" b="0" dirty="0"/>
              <a:t> multiples </a:t>
            </a:r>
            <a:r>
              <a:rPr lang="en-US" b="0" dirty="0" err="1"/>
              <a:t>referencias</a:t>
            </a:r>
            <a:r>
              <a:rPr lang="en-US" b="0" dirty="0"/>
              <a:t>, </a:t>
            </a:r>
            <a:r>
              <a:rPr lang="en-US" b="0" dirty="0" err="1"/>
              <a:t>separelas</a:t>
            </a:r>
            <a:r>
              <a:rPr lang="en-US" b="0" dirty="0"/>
              <a:t> con un </a:t>
            </a:r>
            <a:r>
              <a:rPr lang="en-US" b="0" dirty="0" err="1"/>
              <a:t>espacio</a:t>
            </a:r>
            <a:r>
              <a:rPr lang="en-US" b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F3C89-9E49-4851-A18A-DAECD34FD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3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mitre.org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MITREcorp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" TargetMode="External"/><Relationship Id="rId2" Type="http://schemas.openxmlformats.org/officeDocument/2006/relationships/hyperlink" Target="https://www.dhs.gov/cisa/cybersecurity-division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s://www.mitr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1480" y="0"/>
            <a:ext cx="99589" cy="6858000"/>
            <a:chOff x="0" y="0"/>
            <a:chExt cx="407324" cy="68580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0" y="0"/>
              <a:ext cx="407324" cy="239814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0" y="2510287"/>
              <a:ext cx="407324" cy="4347713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9528" y="368932"/>
            <a:ext cx="9662160" cy="1981200"/>
          </a:xfrm>
        </p:spPr>
        <p:txBody>
          <a:bodyPr anchor="b" anchorCtr="0">
            <a:norm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098208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Subtitle 1"/>
          <p:cNvSpPr>
            <a:spLocks noGrp="1"/>
          </p:cNvSpPr>
          <p:nvPr>
            <p:ph type="subTitle" idx="1" hasCustomPrompt="1"/>
          </p:nvPr>
        </p:nvSpPr>
        <p:spPr>
          <a:xfrm>
            <a:off x="1044164" y="2568943"/>
            <a:ext cx="7655345" cy="38992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95288DB-2197-4AA1-9E62-6093715D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" name="Text Box 34">
            <a:extLst>
              <a:ext uri="{FF2B5EF4-FFF2-40B4-BE49-F238E27FC236}">
                <a16:creationId xmlns:a16="http://schemas.microsoft.com/office/drawing/2014/main" id="{64B792E7-8D76-4EA8-9A42-E8F018734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2194" y="6299199"/>
            <a:ext cx="8996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E1C760-2575-4CC9-8ABC-F2519C034C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7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DC7E0-961C-4A00-8B0B-83ECF8E3C46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08269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  <a:defRPr lang="en-US" sz="24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6216" marR="0" indent="-304046" algn="l" defTabSz="12161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Tx/>
              <a:buFont typeface="Arial" pitchFamily="34" charset="0"/>
              <a:buChar char="–"/>
              <a:tabLst/>
              <a:defRPr lang="en-US"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94485" indent="-308269"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defRPr lang="en-US" sz="240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400" b="0" kern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 defTabSz="1216185" rtl="0" eaLnBrk="1" latinLnBrk="0" hangingPunct="1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defRPr lang="en-US" sz="2660" b="1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5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F2848-DF32-4C59-B04B-EBFD963B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5B17FFB1-3C4C-4A5B-BF53-392C4B55DE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0743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5454DF6-E951-45C2-BE23-6FFED9A8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69B3920-0326-41F7-9CD6-0D19C17CB1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480" y="0"/>
            <a:ext cx="99589" cy="6858000"/>
            <a:chOff x="1" y="0"/>
            <a:chExt cx="380999" cy="68580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2523067"/>
            <a:ext cx="10820400" cy="1803399"/>
          </a:xfrm>
        </p:spPr>
        <p:txBody>
          <a:bodyPr anchor="ctr" anchorCtr="0">
            <a:noAutofit/>
          </a:bodyPr>
          <a:lstStyle>
            <a:lvl1pPr algn="ctr">
              <a:lnSpc>
                <a:spcPts val="4400"/>
              </a:lnSpc>
              <a:defRPr sz="4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Divider Slide – Section Title here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20574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4800600"/>
            <a:ext cx="107442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tx2"/>
                </a:gs>
                <a:gs pos="77000">
                  <a:schemeClr val="tx2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2030547" y="0"/>
            <a:ext cx="99589" cy="6858000"/>
            <a:chOff x="1" y="0"/>
            <a:chExt cx="380999" cy="68580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" y="0"/>
              <a:ext cx="380999" cy="3276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" y="3505200"/>
              <a:ext cx="380999" cy="33528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377" rtl="0" eaLnBrk="0" fontAlgn="base" latinLnBrk="0" hangingPunct="0">
                <a:lnSpc>
                  <a:spcPts val="2500"/>
                </a:lnSpc>
                <a:spcBef>
                  <a:spcPct val="0"/>
                </a:spcBef>
                <a:spcAft>
                  <a:spcPts val="1000"/>
                </a:spcAft>
                <a:buClr>
                  <a:srgbClr val="FDAA03"/>
                </a:buClr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0B872EE-CF6B-48C6-B994-9F72BDEE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34">
            <a:extLst>
              <a:ext uri="{FF2B5EF4-FFF2-40B4-BE49-F238E27FC236}">
                <a16:creationId xmlns:a16="http://schemas.microsoft.com/office/drawing/2014/main" id="{518CCD41-A9F7-4B00-93BD-F7845169EC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3571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228EA0A-7637-40CF-A7C2-279C21FCA8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1832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367E-171D-4F02-854A-86982069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0C53-8592-4185-BA98-B6863E30C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AA94F-F00A-4D54-B986-1C6CE3499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17281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Edit Master text styles</a:t>
            </a:r>
          </a:p>
          <a:p>
            <a:pPr marL="308269" lvl="1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Second level</a:t>
            </a:r>
          </a:p>
          <a:p>
            <a:pPr marL="308269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/>
              <a:t>Third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45D1C-3664-40B8-A5D0-E8CCF94E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7E4E5044-6C8A-430E-8E5C-FC7D4AE938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904513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81E901-F9F1-47BA-97D1-E128C7E639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8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83BB99-7878-4217-A951-41129983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40A091E8-174E-44E2-AC98-8321EE8CF6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07208" y="6300216"/>
            <a:ext cx="899800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A21A411-0778-45D8-8B01-CE17BAFFF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62058"/>
            <a:ext cx="11049000" cy="257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7538" y="1162059"/>
            <a:ext cx="11321562" cy="18609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18" y="1295400"/>
            <a:ext cx="1729468" cy="79141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782C9A-11A1-4178-A238-6B25283A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‹#›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09A21-2439-4CFB-9479-D8A7F30FB2A1}"/>
              </a:ext>
            </a:extLst>
          </p:cNvPr>
          <p:cNvSpPr txBox="1"/>
          <p:nvPr/>
        </p:nvSpPr>
        <p:spPr>
          <a:xfrm>
            <a:off x="3070716" y="2220156"/>
            <a:ext cx="60836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MITRE’s mission-driven teams are dedicated to solving problems for a safer world. Through our federally funded R&amp;D centers and public-private partnerships, we work across government to tackle challenges to the safety, stability, and well-being of our nation.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more </a:t>
            </a:r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www.mitre.org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 descr="Facebook Logo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45" y="4419742"/>
            <a:ext cx="498578" cy="498578"/>
          </a:xfrm>
          <a:prstGeom prst="rect">
            <a:avLst/>
          </a:prstGeom>
        </p:spPr>
      </p:pic>
      <p:pic>
        <p:nvPicPr>
          <p:cNvPr id="15" name="Picture 14" descr="LinkedIn Logo">
            <a:extLst>
              <a:ext uri="{FF2B5EF4-FFF2-40B4-BE49-F238E27FC236}">
                <a16:creationId xmlns:a16="http://schemas.microsoft.com/office/drawing/2014/main" id="{02C622B8-4947-4CAB-8194-8CD6F1245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63" y="4421381"/>
            <a:ext cx="498578" cy="498578"/>
          </a:xfrm>
          <a:prstGeom prst="rect">
            <a:avLst/>
          </a:prstGeom>
        </p:spPr>
      </p:pic>
      <p:pic>
        <p:nvPicPr>
          <p:cNvPr id="17" name="Picture 16" descr="YouTube Logo">
            <a:extLst>
              <a:ext uri="{FF2B5EF4-FFF2-40B4-BE49-F238E27FC236}">
                <a16:creationId xmlns:a16="http://schemas.microsoft.com/office/drawing/2014/main" id="{74F8B3DA-1668-47E0-836F-3E3BFF70CF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81" y="4427165"/>
            <a:ext cx="1186209" cy="498578"/>
          </a:xfrm>
          <a:prstGeom prst="rect">
            <a:avLst/>
          </a:prstGeom>
        </p:spPr>
      </p:pic>
      <p:pic>
        <p:nvPicPr>
          <p:cNvPr id="19" name="Picture 18" descr="Twitter Logo">
            <a:extLst>
              <a:ext uri="{FF2B5EF4-FFF2-40B4-BE49-F238E27FC236}">
                <a16:creationId xmlns:a16="http://schemas.microsoft.com/office/drawing/2014/main" id="{72F06D0D-7B3F-44C8-895A-1F35137BDE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14" y="4419742"/>
            <a:ext cx="498578" cy="4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9328727" cy="8683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lnSpc>
                <a:spcPts val="3200"/>
              </a:lnSpc>
              <a:defRPr>
                <a:solidFill>
                  <a:schemeClr val="tx2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58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>
              <a:spcAft>
                <a:spcPts val="600"/>
              </a:spcAft>
              <a:defRPr sz="18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E3ABD851-716C-4BCD-AE29-6EB30713EB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54489" y="6327030"/>
            <a:ext cx="885474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l" eaLnBrk="0" hangingPunct="0">
              <a:defRPr/>
            </a:pPr>
            <a:r>
              <a:rPr lang="en-US" sz="1050" dirty="0">
                <a:latin typeface="Helvetica LT Std"/>
              </a:rPr>
              <a:t>CVE </a:t>
            </a:r>
            <a:r>
              <a:rPr lang="en-US" sz="1050" dirty="0" err="1">
                <a:latin typeface="Helvetica LT Std"/>
              </a:rPr>
              <a:t>está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patrocinado</a:t>
            </a:r>
            <a:r>
              <a:rPr lang="en-US" sz="1050" dirty="0">
                <a:latin typeface="Helvetica LT Std"/>
              </a:rPr>
              <a:t> por la </a:t>
            </a:r>
            <a:r>
              <a:rPr lang="en-US" sz="1050" dirty="0">
                <a:latin typeface="Helvetica LT Std"/>
                <a:hlinkClick r:id="rId2"/>
              </a:rPr>
              <a:t>Agencia de Cyberseguridad y Seguridad de Infraestructuras</a:t>
            </a:r>
            <a:r>
              <a:rPr lang="en-US" sz="1050" dirty="0">
                <a:latin typeface="Helvetica LT Std"/>
              </a:rPr>
              <a:t> (CISA) del </a:t>
            </a:r>
            <a:r>
              <a:rPr lang="en-US" sz="1050" dirty="0">
                <a:latin typeface="Helvetica LT Std"/>
                <a:hlinkClick r:id="rId3"/>
              </a:rPr>
              <a:t>Departamento de Seguridad Nacional</a:t>
            </a:r>
            <a:r>
              <a:rPr lang="en-US" sz="1050" dirty="0">
                <a:latin typeface="Helvetica LT Std"/>
              </a:rPr>
              <a:t> (DHS). Copyright © 1999–2021, </a:t>
            </a:r>
            <a:r>
              <a:rPr lang="en-US" sz="1050" dirty="0">
                <a:latin typeface="Helvetica LT Std"/>
                <a:hlinkClick r:id="rId4"/>
              </a:rPr>
              <a:t>Corporación MITRE</a:t>
            </a:r>
            <a:r>
              <a:rPr lang="en-US" sz="1050" dirty="0">
                <a:latin typeface="Helvetica LT Std"/>
              </a:rPr>
              <a:t>. CVE y el logo CVE son </a:t>
            </a:r>
            <a:r>
              <a:rPr lang="en-US" sz="1050" dirty="0" err="1">
                <a:latin typeface="Helvetica LT Std"/>
              </a:rPr>
              <a:t>marcas</a:t>
            </a:r>
            <a:r>
              <a:rPr lang="en-US" sz="1050" dirty="0">
                <a:latin typeface="Helvetica LT Std"/>
              </a:rPr>
              <a:t> </a:t>
            </a:r>
            <a:r>
              <a:rPr lang="en-US" sz="1050" dirty="0" err="1">
                <a:latin typeface="Helvetica LT Std"/>
              </a:rPr>
              <a:t>registradas</a:t>
            </a:r>
            <a:r>
              <a:rPr lang="en-US" sz="1050" dirty="0">
                <a:latin typeface="Helvetica LT Std"/>
              </a:rPr>
              <a:t> de la </a:t>
            </a:r>
            <a:r>
              <a:rPr lang="en-US" sz="1050" dirty="0" err="1">
                <a:latin typeface="Helvetica LT Std"/>
              </a:rPr>
              <a:t>Corporación</a:t>
            </a:r>
            <a:r>
              <a:rPr lang="en-US" sz="1050" dirty="0">
                <a:latin typeface="Helvetica LT Std"/>
              </a:rPr>
              <a:t> MITRE.</a:t>
            </a:r>
            <a:endParaRPr lang="en-US" altLang="en-US" sz="1050" b="0" u="none" baseline="0" dirty="0">
              <a:solidFill>
                <a:schemeClr val="tx1"/>
              </a:solidFill>
              <a:latin typeface="Helvetica LT Std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BF269F-35F2-49BC-BA49-DF8367D954D6}"/>
              </a:ext>
            </a:extLst>
          </p:cNvPr>
          <p:cNvSpPr txBox="1">
            <a:spLocks/>
          </p:cNvSpPr>
          <p:nvPr userDrawn="1"/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‹#›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45B3BD-A8F4-9349-A844-EF48BB513C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8121" y="6327030"/>
            <a:ext cx="1265482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771"/>
    </mc:Choice>
    <mc:Fallback xmlns="">
      <p:transition advTm="1377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2BF51-56C6-45DE-975B-E54B78AB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8" y="365760"/>
            <a:ext cx="11236721" cy="7502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>
              <a:lnSpc>
                <a:spcPts val="32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98B9-CA6E-4EEF-AFEA-D99321F30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449" y="1371601"/>
            <a:ext cx="11236720" cy="479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08269" lvl="0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Edit Master text styles</a:t>
            </a:r>
          </a:p>
          <a:p>
            <a:pPr marL="686216" lvl="1" indent="-304046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Char char="–"/>
            </a:pPr>
            <a:r>
              <a:rPr lang="en-US" dirty="0"/>
              <a:t>Second level</a:t>
            </a:r>
          </a:p>
          <a:p>
            <a:pPr marL="994485" lvl="2" indent="-308269" defTabSz="1216185">
              <a:spcBef>
                <a:spcPts val="0"/>
              </a:spcBef>
              <a:spcAft>
                <a:spcPts val="798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</a:pPr>
            <a:r>
              <a:rPr lang="en-US" dirty="0"/>
              <a:t>Third level</a:t>
            </a:r>
          </a:p>
        </p:txBody>
      </p:sp>
      <p:sp>
        <p:nvSpPr>
          <p:cNvPr id="10" name="Rectangle 9" descr="Artifact">
            <a:extLst>
              <a:ext uri="{FF2B5EF4-FFF2-40B4-BE49-F238E27FC236}">
                <a16:creationId xmlns:a16="http://schemas.microsoft.com/office/drawing/2014/main" id="{76AE87BA-EAF2-4F85-A4C6-431AB731984B}"/>
              </a:ext>
            </a:extLst>
          </p:cNvPr>
          <p:cNvSpPr/>
          <p:nvPr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rgbClr val="C1CD2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 descr="Artifact">
            <a:extLst>
              <a:ext uri="{FF2B5EF4-FFF2-40B4-BE49-F238E27FC236}">
                <a16:creationId xmlns:a16="http://schemas.microsoft.com/office/drawing/2014/main" id="{B6C3F526-F252-41AB-A61C-F10A1CF2B122}"/>
              </a:ext>
            </a:extLst>
          </p:cNvPr>
          <p:cNvSpPr/>
          <p:nvPr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 descr="Artifact">
            <a:extLst>
              <a:ext uri="{FF2B5EF4-FFF2-40B4-BE49-F238E27FC236}">
                <a16:creationId xmlns:a16="http://schemas.microsoft.com/office/drawing/2014/main" id="{0FC1AD13-1188-4710-AA4D-CAD582AF814C}"/>
              </a:ext>
            </a:extLst>
          </p:cNvPr>
          <p:cNvSpPr/>
          <p:nvPr userDrawn="1"/>
        </p:nvSpPr>
        <p:spPr bwMode="auto">
          <a:xfrm>
            <a:off x="81483" y="1"/>
            <a:ext cx="99586" cy="12192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 descr="Artifact">
            <a:extLst>
              <a:ext uri="{FF2B5EF4-FFF2-40B4-BE49-F238E27FC236}">
                <a16:creationId xmlns:a16="http://schemas.microsoft.com/office/drawing/2014/main" id="{33566D52-4B10-4869-BC77-6B0630C04620}"/>
              </a:ext>
            </a:extLst>
          </p:cNvPr>
          <p:cNvSpPr/>
          <p:nvPr userDrawn="1"/>
        </p:nvSpPr>
        <p:spPr bwMode="auto">
          <a:xfrm>
            <a:off x="81483" y="1371601"/>
            <a:ext cx="99586" cy="5486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618" tIns="60809" rIns="121618" bIns="6080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216185" rtl="0" eaLnBrk="0" fontAlgn="base" latinLnBrk="0" hangingPunct="0">
              <a:lnSpc>
                <a:spcPts val="3325"/>
              </a:lnSpc>
              <a:spcBef>
                <a:spcPct val="0"/>
              </a:spcBef>
              <a:spcAft>
                <a:spcPts val="1330"/>
              </a:spcAft>
              <a:buClr>
                <a:srgbClr val="FDAA03"/>
              </a:buClr>
              <a:buSzTx/>
              <a:buFontTx/>
              <a:buNone/>
              <a:tabLst/>
            </a:pPr>
            <a:endParaRPr kumimoji="0" lang="en-US" sz="2394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 descr="Artifact">
            <a:extLst>
              <a:ext uri="{FF2B5EF4-FFF2-40B4-BE49-F238E27FC236}">
                <a16:creationId xmlns:a16="http://schemas.microsoft.com/office/drawing/2014/main" id="{8E84DD11-8C76-4BBF-8684-CF89C69047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6449" y="1242752"/>
            <a:ext cx="11236720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713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0" r:id="rId4"/>
    <p:sldLayoutId id="2147483661" r:id="rId5"/>
    <p:sldLayoutId id="2147483668" r:id="rId6"/>
    <p:sldLayoutId id="2147483669" r:id="rId7"/>
    <p:sldLayoutId id="2147483664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39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automation-working-group/blob/master/cve_json_schema/DRAFT-JSON-file-format-v4.m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VEProject/cvelis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veproject.github.io/docs/cna/onboarding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data/downloads/index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vulnogram.github.io/" TargetMode="External"/><Relationship Id="rId3" Type="http://schemas.openxmlformats.org/officeDocument/2006/relationships/hyperlink" Target="https://github.com/CVEProject" TargetMode="External"/><Relationship Id="rId7" Type="http://schemas.openxmlformats.org/officeDocument/2006/relationships/hyperlink" Target="https://github.com/Vulnogram/Vulnogra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hub.com/CVEProject/automation-working-group/blob/master/cve_json_schema/DRAFT-JSON-file-format-v4.md" TargetMode="External"/><Relationship Id="rId5" Type="http://schemas.openxmlformats.org/officeDocument/2006/relationships/hyperlink" Target="https://github.com/CVEProject/automation-working-group/blob/master/cve_json_schema/CVE_JSON_4.0_min.schema" TargetMode="External"/><Relationship Id="rId4" Type="http://schemas.openxmlformats.org/officeDocument/2006/relationships/hyperlink" Target="https://github.com/CVEProject/automation-working-group/blob/master/tools/cmdlinejsonvalidator.py" TargetMode="External"/><Relationship Id="rId9" Type="http://schemas.openxmlformats.org/officeDocument/2006/relationships/hyperlink" Target="https://cveform.mitre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ve.mitre.org/cve/list_rules_and_guidance/cve_assignment_information_format.html#form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495207-35DE-46E2-B7DB-F31265C44A2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Envío</a:t>
            </a:r>
            <a:r>
              <a:rPr lang="en-US" dirty="0"/>
              <a:t> de CVEs</a:t>
            </a:r>
            <a:br>
              <a:rPr lang="en-US" dirty="0"/>
            </a:br>
            <a:r>
              <a:rPr lang="en-US" sz="2800" dirty="0" err="1"/>
              <a:t>Sólo</a:t>
            </a:r>
            <a:r>
              <a:rPr lang="en-US" sz="2800" dirty="0"/>
              <a:t> para </a:t>
            </a:r>
            <a:r>
              <a:rPr lang="en-US" sz="2800" dirty="0" err="1"/>
              <a:t>envíos</a:t>
            </a:r>
            <a:r>
              <a:rPr lang="en-US" sz="2800" dirty="0"/>
              <a:t> al Root del </a:t>
            </a:r>
            <a:r>
              <a:rPr lang="en-US" sz="2800" dirty="0" err="1"/>
              <a:t>Programa</a:t>
            </a:r>
            <a:r>
              <a:rPr lang="en-US" sz="2800" dirty="0"/>
              <a:t> CVE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C64448E-58F0-47AA-B058-D0CEF188B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164" y="2568943"/>
            <a:ext cx="9627524" cy="389923"/>
          </a:xfrm>
        </p:spPr>
        <p:txBody>
          <a:bodyPr/>
          <a:lstStyle/>
          <a:p>
            <a:r>
              <a:rPr lang="en-US" dirty="0" err="1"/>
              <a:t>Equipo</a:t>
            </a:r>
            <a:r>
              <a:rPr lang="en-US" dirty="0"/>
              <a:t> CVE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E2809-7AAC-4377-881A-13E670C8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de </a:t>
            </a:r>
            <a:r>
              <a:rPr lang="en-US" dirty="0" err="1"/>
              <a:t>Fichero</a:t>
            </a:r>
            <a:r>
              <a:rPr lang="en-US" dirty="0"/>
              <a:t> Plano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25" y="1362076"/>
            <a:ext cx="10972800" cy="4962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[CVEID]:</a:t>
            </a:r>
            <a:r>
              <a:rPr lang="en-US" b="0" dirty="0"/>
              <a:t>CVE-2017-1194</a:t>
            </a:r>
          </a:p>
          <a:p>
            <a:pPr marL="0" indent="0">
              <a:buNone/>
            </a:pPr>
            <a:r>
              <a:rPr lang="en-US" dirty="0"/>
              <a:t>[PRODUCT]:</a:t>
            </a:r>
            <a:r>
              <a:rPr lang="en-US" b="0" dirty="0"/>
              <a:t>IBM WebSphere Application Server</a:t>
            </a:r>
          </a:p>
          <a:p>
            <a:pPr marL="0" indent="0">
              <a:buNone/>
            </a:pPr>
            <a:r>
              <a:rPr lang="en-US" dirty="0"/>
              <a:t>[VERSION]:</a:t>
            </a:r>
            <a:r>
              <a:rPr lang="en-US" b="0" dirty="0"/>
              <a:t>7.0, 8.0, 8.5, 9.0</a:t>
            </a:r>
          </a:p>
          <a:p>
            <a:pPr marL="0" indent="0">
              <a:buNone/>
            </a:pPr>
            <a:r>
              <a:rPr lang="en-US" dirty="0"/>
              <a:t>[PROBLEMTYPE]:</a:t>
            </a:r>
            <a:r>
              <a:rPr lang="en-US" b="0" dirty="0"/>
              <a:t>Cross-site request forgery</a:t>
            </a:r>
          </a:p>
          <a:p>
            <a:pPr marL="0" indent="0">
              <a:buNone/>
            </a:pPr>
            <a:r>
              <a:rPr lang="en-US" dirty="0"/>
              <a:t>[REFERENCES]:</a:t>
            </a:r>
            <a:r>
              <a:rPr lang="en-US" b="0" dirty="0"/>
              <a:t>http://www.ibm.com/support/docview.wss?uid=swg22001226</a:t>
            </a:r>
          </a:p>
          <a:p>
            <a:pPr marL="0" indent="0">
              <a:buNone/>
            </a:pPr>
            <a:r>
              <a:rPr lang="en-US" dirty="0"/>
              <a:t>[DESCRIPTION]:</a:t>
            </a:r>
            <a:r>
              <a:rPr lang="en-US" b="0" dirty="0"/>
              <a:t>IBM WebSphere Application Server 7.0, 8.0, 8.5, and 9.0 is vulnerable to cross-site request forgery which could allow an attacker to execute malicious and unauthorized actions transmitted from a user that the website trusts.  IBM X-Force ID:  123669.</a:t>
            </a:r>
          </a:p>
          <a:p>
            <a:pPr marL="0" indent="0">
              <a:buNone/>
            </a:pPr>
            <a:r>
              <a:rPr lang="en-US" dirty="0"/>
              <a:t>[ASSIGNINGCNA]:</a:t>
            </a:r>
            <a:r>
              <a:rPr lang="en-US" b="0" dirty="0"/>
              <a:t>IBM</a:t>
            </a:r>
          </a:p>
        </p:txBody>
      </p:sp>
    </p:spTree>
    <p:extLst>
      <p:ext uri="{BB962C8B-B14F-4D97-AF65-F5344CB8AC3E}">
        <p14:creationId xmlns:p14="http://schemas.microsoft.com/office/powerpoint/2010/main" val="102041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Separados</a:t>
            </a:r>
            <a:r>
              <a:rPr lang="en-US" dirty="0"/>
              <a:t> por Coma (CSV)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876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Campos: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CVE ID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Product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Version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Problem type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References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Description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800" dirty="0"/>
              <a:t>Assigning CNA</a:t>
            </a:r>
          </a:p>
          <a:p>
            <a:pPr marL="3175" indent="0">
              <a:buNone/>
            </a:pPr>
            <a:r>
              <a:rPr lang="en-US" sz="2400" dirty="0"/>
              <a:t> </a:t>
            </a:r>
            <a:endParaRPr lang="en-US" sz="2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7BB64-B109-470E-AA47-17EF01FA76FA}"/>
              </a:ext>
            </a:extLst>
          </p:cNvPr>
          <p:cNvSpPr txBox="1"/>
          <p:nvPr/>
        </p:nvSpPr>
        <p:spPr>
          <a:xfrm>
            <a:off x="6410369" y="2286557"/>
            <a:ext cx="476913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Helvetica LT Std"/>
              </a:rPr>
              <a:t>Notas</a:t>
            </a:r>
            <a:r>
              <a:rPr lang="en-US" sz="1600" b="1" dirty="0">
                <a:latin typeface="Helvetica LT Std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Helvetica LT Std"/>
              </a:rPr>
              <a:t>Omita</a:t>
            </a:r>
            <a:r>
              <a:rPr lang="en-US" sz="1600" dirty="0">
                <a:latin typeface="Helvetica LT Std"/>
              </a:rPr>
              <a:t> las </a:t>
            </a:r>
            <a:r>
              <a:rPr lang="en-US" sz="1600" dirty="0" err="1">
                <a:latin typeface="Helvetica LT Std"/>
              </a:rPr>
              <a:t>cebeceras</a:t>
            </a:r>
            <a:r>
              <a:rPr lang="en-US" sz="1600" dirty="0">
                <a:latin typeface="Helvetica LT Std"/>
              </a:rPr>
              <a:t> de los </a:t>
            </a:r>
            <a:r>
              <a:rPr lang="en-US" sz="1600" dirty="0" err="1">
                <a:latin typeface="Helvetica LT Std"/>
              </a:rPr>
              <a:t>campos</a:t>
            </a:r>
            <a:endParaRPr lang="en-US" sz="1600" dirty="0">
              <a:latin typeface="Helvetica LT St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 LT Std"/>
              </a:rPr>
              <a:t>Use </a:t>
            </a:r>
            <a:r>
              <a:rPr lang="en-US" sz="1600" dirty="0" err="1">
                <a:latin typeface="Helvetica LT Std"/>
              </a:rPr>
              <a:t>comillas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dobles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si</a:t>
            </a:r>
            <a:r>
              <a:rPr lang="en-US" sz="1600" dirty="0">
                <a:latin typeface="Helvetica LT Std"/>
              </a:rPr>
              <a:t> los </a:t>
            </a:r>
            <a:r>
              <a:rPr lang="en-US" sz="1600" dirty="0" err="1">
                <a:latin typeface="Helvetica LT Std"/>
              </a:rPr>
              <a:t>campos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contienen</a:t>
            </a:r>
            <a:r>
              <a:rPr lang="en-US" sz="1600" dirty="0">
                <a:latin typeface="Helvetica LT Std"/>
              </a:rPr>
              <a:t> comas o </a:t>
            </a:r>
            <a:r>
              <a:rPr lang="en-US" sz="1600" dirty="0" err="1">
                <a:latin typeface="Helvetica LT Std"/>
              </a:rPr>
              <a:t>comillas</a:t>
            </a:r>
            <a:r>
              <a:rPr lang="en-US" sz="1600" dirty="0">
                <a:latin typeface="Helvetica LT Std"/>
              </a:rPr>
              <a:t> simples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 LT Std"/>
              </a:rPr>
              <a:t>No use </a:t>
            </a:r>
            <a:r>
              <a:rPr lang="en-US" sz="1600" dirty="0" err="1">
                <a:latin typeface="Helvetica LT Std"/>
              </a:rPr>
              <a:t>saltos</a:t>
            </a:r>
            <a:r>
              <a:rPr lang="en-US" sz="1600" dirty="0">
                <a:latin typeface="Helvetica LT Std"/>
              </a:rPr>
              <a:t> de </a:t>
            </a:r>
            <a:r>
              <a:rPr lang="en-US" sz="1600" dirty="0" err="1">
                <a:latin typeface="Helvetica LT Std"/>
              </a:rPr>
              <a:t>línea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embebidos</a:t>
            </a:r>
            <a:endParaRPr lang="en-US" sz="1600" dirty="0">
              <a:latin typeface="Helvetica LT St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Helvetica LT Std"/>
              </a:rPr>
              <a:t>Escriba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cualquier</a:t>
            </a:r>
            <a:r>
              <a:rPr lang="en-US" sz="1600" dirty="0">
                <a:latin typeface="Helvetica LT Std"/>
              </a:rPr>
              <a:t> doble </a:t>
            </a:r>
            <a:r>
              <a:rPr lang="en-US" sz="1600" dirty="0" err="1">
                <a:latin typeface="Helvetica LT Std"/>
              </a:rPr>
              <a:t>comilla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en</a:t>
            </a:r>
            <a:r>
              <a:rPr lang="en-US" sz="1600" dirty="0">
                <a:latin typeface="Helvetica LT Std"/>
              </a:rPr>
              <a:t> un campo </a:t>
            </a:r>
            <a:r>
              <a:rPr lang="en-US" sz="1600" dirty="0" err="1">
                <a:latin typeface="Helvetica LT Std"/>
              </a:rPr>
              <a:t>como</a:t>
            </a:r>
            <a:r>
              <a:rPr lang="en-US" sz="1600" dirty="0">
                <a:latin typeface="Helvetica LT Std"/>
              </a:rPr>
              <a:t> dos </a:t>
            </a:r>
            <a:r>
              <a:rPr lang="en-US" sz="1600" dirty="0" err="1">
                <a:latin typeface="Helvetica LT Std"/>
              </a:rPr>
              <a:t>dobles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comillas</a:t>
            </a:r>
            <a:r>
              <a:rPr lang="en-US" sz="1600" dirty="0">
                <a:latin typeface="Helvetica LT Std"/>
              </a:rPr>
              <a:t> y un CVE ID por </a:t>
            </a:r>
            <a:r>
              <a:rPr lang="en-US" sz="1600" dirty="0" err="1">
                <a:latin typeface="Helvetica LT Std"/>
              </a:rPr>
              <a:t>línea</a:t>
            </a:r>
            <a:endParaRPr lang="en-US" sz="1600" dirty="0"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93422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– </a:t>
            </a:r>
            <a:r>
              <a:rPr lang="en-US" dirty="0" err="1"/>
              <a:t>Manejando</a:t>
            </a:r>
            <a:r>
              <a:rPr lang="en-US" dirty="0"/>
              <a:t> </a:t>
            </a:r>
            <a:r>
              <a:rPr lang="en-US" dirty="0" err="1"/>
              <a:t>Múltiples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 err="1"/>
              <a:t>Múltiples</a:t>
            </a:r>
            <a:r>
              <a:rPr lang="en-US" sz="2500" dirty="0"/>
              <a:t> </a:t>
            </a:r>
            <a:r>
              <a:rPr lang="en-US" sz="2500" dirty="0" err="1"/>
              <a:t>Registros</a:t>
            </a:r>
            <a:r>
              <a:rPr lang="en-US" sz="2500" dirty="0"/>
              <a:t> CVE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500" dirty="0" err="1"/>
              <a:t>Múltiples</a:t>
            </a:r>
            <a:r>
              <a:rPr lang="en-US" sz="2500" dirty="0"/>
              <a:t> </a:t>
            </a:r>
            <a:r>
              <a:rPr lang="en-US" sz="2500" dirty="0" err="1"/>
              <a:t>lineas</a:t>
            </a:r>
            <a:r>
              <a:rPr lang="en-US" sz="2500" dirty="0"/>
              <a:t>, una por </a:t>
            </a:r>
            <a:r>
              <a:rPr lang="en-US" sz="2500" dirty="0" err="1"/>
              <a:t>registro</a:t>
            </a:r>
            <a:endParaRPr lang="en-US" sz="2500" dirty="0"/>
          </a:p>
          <a:p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err="1"/>
              <a:t>Múltiples</a:t>
            </a:r>
            <a:r>
              <a:rPr lang="en-US" sz="2500" dirty="0"/>
              <a:t> </a:t>
            </a:r>
            <a:r>
              <a:rPr lang="en-US" sz="2500" dirty="0" err="1"/>
              <a:t>Productos</a:t>
            </a:r>
            <a:r>
              <a:rPr lang="en-US" sz="2500" dirty="0"/>
              <a:t>/</a:t>
            </a:r>
            <a:r>
              <a:rPr lang="en-US" sz="2500" dirty="0" err="1"/>
              <a:t>Versiones</a:t>
            </a:r>
            <a:endParaRPr lang="en-US" sz="25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500" dirty="0" err="1"/>
              <a:t>Separe</a:t>
            </a:r>
            <a:r>
              <a:rPr lang="en-US" sz="2500" dirty="0"/>
              <a:t> </a:t>
            </a:r>
            <a:r>
              <a:rPr lang="en-US" sz="2500" dirty="0" err="1"/>
              <a:t>productos</a:t>
            </a:r>
            <a:r>
              <a:rPr lang="en-US" sz="2500" dirty="0"/>
              <a:t>, y sus </a:t>
            </a:r>
            <a:r>
              <a:rPr lang="en-US" sz="2500" dirty="0" err="1"/>
              <a:t>correspondientes</a:t>
            </a:r>
            <a:r>
              <a:rPr lang="en-US" sz="2500" dirty="0"/>
              <a:t> </a:t>
            </a:r>
            <a:r>
              <a:rPr lang="en-US" sz="2500" dirty="0" err="1"/>
              <a:t>versiones</a:t>
            </a:r>
            <a:r>
              <a:rPr lang="en-US" sz="2500" dirty="0"/>
              <a:t> por un punto y coma </a:t>
            </a:r>
            <a:r>
              <a:rPr lang="en-US" sz="2500" dirty="0" err="1"/>
              <a:t>seguido</a:t>
            </a:r>
            <a:r>
              <a:rPr lang="en-US" sz="2500" dirty="0"/>
              <a:t> por un </a:t>
            </a:r>
            <a:r>
              <a:rPr lang="en-US" sz="2500" dirty="0" err="1"/>
              <a:t>espacio</a:t>
            </a:r>
            <a:r>
              <a:rPr lang="en-US" sz="2500" dirty="0"/>
              <a:t> y, para </a:t>
            </a:r>
            <a:r>
              <a:rPr lang="en-US" sz="2500" dirty="0" err="1"/>
              <a:t>separar</a:t>
            </a:r>
            <a:r>
              <a:rPr lang="en-US" sz="2500" dirty="0"/>
              <a:t> multiples </a:t>
            </a:r>
            <a:r>
              <a:rPr lang="en-US" sz="2500" dirty="0" err="1"/>
              <a:t>versiones</a:t>
            </a:r>
            <a:r>
              <a:rPr lang="en-US" sz="2500" dirty="0"/>
              <a:t> de un </a:t>
            </a:r>
            <a:r>
              <a:rPr lang="en-US" sz="2500" dirty="0" err="1"/>
              <a:t>determinado</a:t>
            </a:r>
            <a:r>
              <a:rPr lang="en-US" sz="2500" dirty="0"/>
              <a:t> </a:t>
            </a:r>
            <a:r>
              <a:rPr lang="en-US" sz="2500" dirty="0" err="1"/>
              <a:t>producto</a:t>
            </a:r>
            <a:r>
              <a:rPr lang="en-US" sz="2500" dirty="0"/>
              <a:t>, por una coma </a:t>
            </a:r>
            <a:r>
              <a:rPr lang="en-US" sz="2500" dirty="0" err="1"/>
              <a:t>seguida</a:t>
            </a:r>
            <a:r>
              <a:rPr lang="en-US" sz="2500" dirty="0"/>
              <a:t> de un </a:t>
            </a:r>
            <a:r>
              <a:rPr lang="en-US" sz="2500" dirty="0" err="1"/>
              <a:t>espacio</a:t>
            </a:r>
            <a:r>
              <a:rPr lang="en-US" sz="2500" dirty="0"/>
              <a:t>; p. </a:t>
            </a:r>
            <a:r>
              <a:rPr lang="en-US" sz="2500" dirty="0" err="1"/>
              <a:t>ej</a:t>
            </a:r>
            <a:r>
              <a:rPr lang="en-US" sz="2500" dirty="0"/>
              <a:t>., </a:t>
            </a: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CVE-2017-3862,”</a:t>
            </a:r>
            <a:r>
              <a: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XE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”,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5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12.2, 15.0 through 15.6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5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3.2 through 3.18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 err="1"/>
              <a:t>Múltiples</a:t>
            </a:r>
            <a:r>
              <a:rPr lang="en-US" sz="2500" dirty="0"/>
              <a:t> </a:t>
            </a:r>
            <a:r>
              <a:rPr lang="en-US" sz="2500" dirty="0" err="1"/>
              <a:t>Referencias</a:t>
            </a:r>
            <a:endParaRPr lang="en-US" sz="25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500" dirty="0" err="1"/>
              <a:t>Separe</a:t>
            </a:r>
            <a:r>
              <a:rPr lang="en-US" sz="2500" dirty="0"/>
              <a:t> </a:t>
            </a:r>
            <a:r>
              <a:rPr lang="en-US" sz="2500" dirty="0" err="1"/>
              <a:t>referencias</a:t>
            </a:r>
            <a:r>
              <a:rPr lang="en-US" sz="2500" dirty="0"/>
              <a:t> por un </a:t>
            </a:r>
            <a:r>
              <a:rPr lang="en-US" sz="2500" dirty="0" err="1"/>
              <a:t>espacio</a:t>
            </a:r>
            <a:r>
              <a:rPr lang="en-US" sz="2500" dirty="0"/>
              <a:t>; </a:t>
            </a:r>
            <a:r>
              <a:rPr lang="en-US" sz="2500" dirty="0" err="1"/>
              <a:t>p.ej</a:t>
            </a:r>
            <a:r>
              <a:rPr lang="en-US" sz="2500" dirty="0"/>
              <a:t>.,</a:t>
            </a:r>
            <a:endParaRPr lang="en-US" sz="2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CVE-2016-6816,…,”https://tomcat.apache.org/security-9.html#Fixed_in_Apache_Tomcat_9.0.0.M13 https://tomcat.apache.org/security-8.html#Fixed_in_Apache_Tomcat_8.5.8 https://tomcat.apache.org/security-8.html#Fixed_in_Apache_Tomcat_8.0.39 https://tomcat.apache.org/security-7.html#Fixed_in_Apache_Tomcat_7.0.73 https://tomcat.apache.org/security-6.html#Fixed_in_Apache_Tomcat_6.0.48”,…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6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CSV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"CVE-2017-1194","IBM WebSphere Application Server"," 7.0, 8.0, 8.5, 9.0",“Cross-site request </a:t>
            </a:r>
            <a:r>
              <a:rPr lang="en-US" dirty="0" err="1"/>
              <a:t>forgery","http</a:t>
            </a:r>
            <a:r>
              <a:rPr lang="en-US" dirty="0"/>
              <a:t>://www.ibm.com/support/docview.wss?uid=swg22001226","IBM WebSphere Application Server 7.0, 8.0, 8.5, and 9.0 is vulnerable to cross-site request forgery which could allow an attacker to execute malicious and unauthorized actions transmitted from a user that the website trusts.  IBM X-Force ID:  123669.","IBM"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4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 JSON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05719"/>
            <a:ext cx="4816901" cy="494971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Required Data Strings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 err="1"/>
              <a:t>Data_type</a:t>
            </a:r>
            <a:r>
              <a:rPr lang="en-US" sz="1600" dirty="0"/>
              <a:t> - CVE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 err="1"/>
              <a:t>Data_format</a:t>
            </a:r>
            <a:r>
              <a:rPr lang="en-US" sz="1600" dirty="0"/>
              <a:t> - MITRE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 err="1"/>
              <a:t>Data_version</a:t>
            </a:r>
            <a:r>
              <a:rPr lang="en-US" sz="1600" dirty="0"/>
              <a:t> – 4.0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Required Data Objects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 err="1"/>
              <a:t>CVE_data_meta</a:t>
            </a:r>
            <a:endParaRPr lang="en-US" sz="1600" dirty="0"/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CVE ID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ASSIGNER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Affects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Vendor</a:t>
            </a:r>
          </a:p>
          <a:p>
            <a:pPr lvl="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Product</a:t>
            </a:r>
          </a:p>
          <a:p>
            <a:pPr lvl="4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Version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Description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/>
              <a:t>References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</a:pPr>
            <a:r>
              <a:rPr lang="en-US" sz="1600" dirty="0" err="1"/>
              <a:t>Problemtype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DCF5A0-0701-4401-893A-CD7F829D1069}"/>
              </a:ext>
            </a:extLst>
          </p:cNvPr>
          <p:cNvSpPr txBox="1"/>
          <p:nvPr/>
        </p:nvSpPr>
        <p:spPr>
          <a:xfrm>
            <a:off x="6671483" y="2068381"/>
            <a:ext cx="4339989" cy="23391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Helvetica LT Std"/>
              </a:defRPr>
            </a:lvl1pPr>
          </a:lstStyle>
          <a:p>
            <a:r>
              <a:rPr lang="en-US" dirty="0"/>
              <a:t>Nota: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Se </a:t>
            </a:r>
            <a:r>
              <a:rPr lang="en-US" b="0" dirty="0" err="1"/>
              <a:t>pueden</a:t>
            </a:r>
            <a:r>
              <a:rPr lang="en-US" b="0" dirty="0"/>
              <a:t> </a:t>
            </a:r>
            <a:r>
              <a:rPr lang="en-US" b="0" dirty="0" err="1"/>
              <a:t>incluir</a:t>
            </a:r>
            <a:r>
              <a:rPr lang="en-US" b="0" dirty="0"/>
              <a:t> </a:t>
            </a:r>
            <a:r>
              <a:rPr lang="en-US" b="0" dirty="0" err="1"/>
              <a:t>objetos</a:t>
            </a:r>
            <a:r>
              <a:rPr lang="en-US" b="0" dirty="0"/>
              <a:t> </a:t>
            </a:r>
            <a:r>
              <a:rPr lang="en-US" b="0" dirty="0" err="1"/>
              <a:t>opcionales</a:t>
            </a:r>
            <a:r>
              <a:rPr lang="en-US" b="0" dirty="0"/>
              <a:t>  </a:t>
            </a:r>
            <a:r>
              <a:rPr lang="en-US" b="0" dirty="0" err="1"/>
              <a:t>adicionales</a:t>
            </a:r>
            <a:r>
              <a:rPr lang="en-US" b="0" dirty="0"/>
              <a:t>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Para </a:t>
            </a:r>
            <a:r>
              <a:rPr lang="en-US" b="0" dirty="0" err="1"/>
              <a:t>ve</a:t>
            </a:r>
            <a:r>
              <a:rPr lang="en-US" b="0" dirty="0"/>
              <a:t> la </a:t>
            </a:r>
            <a:r>
              <a:rPr lang="en-US" b="0" dirty="0" err="1"/>
              <a:t>lista</a:t>
            </a:r>
            <a:r>
              <a:rPr lang="en-US" b="0" dirty="0"/>
              <a:t> </a:t>
            </a:r>
            <a:r>
              <a:rPr lang="en-US" b="0" dirty="0" err="1"/>
              <a:t>completa</a:t>
            </a:r>
            <a:r>
              <a:rPr lang="en-US" b="0" dirty="0"/>
              <a:t>, </a:t>
            </a:r>
            <a:r>
              <a:rPr lang="en-US" b="0" dirty="0" err="1"/>
              <a:t>diríjase</a:t>
            </a:r>
            <a:r>
              <a:rPr lang="en-US" b="0" dirty="0"/>
              <a:t> a: </a:t>
            </a:r>
            <a:r>
              <a:rPr lang="en-US" b="0" dirty="0">
                <a:hlinkClick r:id="rId3"/>
              </a:rPr>
              <a:t>https://github.com/CVEProject/automation-working-group/blob/master/cve_json_schema/DRAFT-JSON-file-format-v4.md</a:t>
            </a:r>
            <a:endParaRPr lang="en-US" b="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7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Ejemplo</a:t>
            </a:r>
            <a:r>
              <a:rPr lang="en-US" dirty="0"/>
              <a:t> CVE JSON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data_type</a:t>
            </a:r>
            <a:r>
              <a:rPr lang="en-US" dirty="0"/>
              <a:t>": "CVE",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data_format</a:t>
            </a:r>
            <a:r>
              <a:rPr lang="en-US" dirty="0"/>
              <a:t>": "MITRE",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data_version</a:t>
            </a:r>
            <a:r>
              <a:rPr lang="en-US" dirty="0"/>
              <a:t>": "4.0",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CVE_data_meta</a:t>
            </a:r>
            <a:r>
              <a:rPr lang="en-US" dirty="0"/>
              <a:t>": { "ASSIGNER": "psirt@us.ibm.com", "ID": "CVE-2017-1194" },</a:t>
            </a:r>
          </a:p>
          <a:p>
            <a:pPr marL="0" indent="0">
              <a:buNone/>
            </a:pPr>
            <a:r>
              <a:rPr lang="en-US" dirty="0"/>
              <a:t>  "affects": { "vendor": { "</a:t>
            </a:r>
            <a:r>
              <a:rPr lang="en-US" dirty="0" err="1"/>
              <a:t>vendor_data</a:t>
            </a:r>
            <a:r>
              <a:rPr lang="en-US" dirty="0"/>
              <a:t>": [ { "</a:t>
            </a:r>
            <a:r>
              <a:rPr lang="en-US" dirty="0" err="1"/>
              <a:t>vendor_name</a:t>
            </a:r>
            <a:r>
              <a:rPr lang="en-US" dirty="0"/>
              <a:t>": "IBM", "product": { "</a:t>
            </a:r>
            <a:r>
              <a:rPr lang="en-US" dirty="0" err="1"/>
              <a:t>product_data</a:t>
            </a:r>
            <a:r>
              <a:rPr lang="en-US" dirty="0"/>
              <a:t>": [ { "</a:t>
            </a:r>
            <a:r>
              <a:rPr lang="en-US" dirty="0" err="1"/>
              <a:t>product_name</a:t>
            </a:r>
            <a:r>
              <a:rPr lang="en-US" dirty="0"/>
              <a:t>": "WebSphere Application Server", "version": { "</a:t>
            </a:r>
            <a:r>
              <a:rPr lang="en-US" dirty="0" err="1"/>
              <a:t>version_data</a:t>
            </a:r>
            <a:r>
              <a:rPr lang="en-US" dirty="0"/>
              <a:t>": [ { "</a:t>
            </a:r>
            <a:r>
              <a:rPr lang="en-US" dirty="0" err="1"/>
              <a:t>version_value</a:t>
            </a:r>
            <a:r>
              <a:rPr lang="en-US" dirty="0"/>
              <a:t>": "7.0, 8.0, 8.5, 9.0" } ] } } ]  }  } ] } },</a:t>
            </a:r>
          </a:p>
          <a:p>
            <a:pPr marL="0" indent="0">
              <a:buNone/>
            </a:pPr>
            <a:r>
              <a:rPr lang="en-US" dirty="0"/>
              <a:t>  "</a:t>
            </a:r>
            <a:r>
              <a:rPr lang="en-US" dirty="0" err="1"/>
              <a:t>problemtype</a:t>
            </a:r>
            <a:r>
              <a:rPr lang="en-US" dirty="0"/>
              <a:t>": { "</a:t>
            </a:r>
            <a:r>
              <a:rPr lang="en-US" dirty="0" err="1"/>
              <a:t>problemtype_data</a:t>
            </a:r>
            <a:r>
              <a:rPr lang="en-US" dirty="0"/>
              <a:t>": [ { "description": [ { "</a:t>
            </a:r>
            <a:r>
              <a:rPr lang="en-US" dirty="0" err="1"/>
              <a:t>lang</a:t>
            </a:r>
            <a:r>
              <a:rPr lang="en-US" dirty="0"/>
              <a:t>": "</a:t>
            </a:r>
            <a:r>
              <a:rPr lang="en-US" dirty="0" err="1"/>
              <a:t>eng</a:t>
            </a:r>
            <a:r>
              <a:rPr lang="en-US" dirty="0"/>
              <a:t>", "value": "Cross-site request forgery" } ] } ] },</a:t>
            </a:r>
          </a:p>
          <a:p>
            <a:pPr marL="0" indent="0">
              <a:buNone/>
            </a:pPr>
            <a:r>
              <a:rPr lang="en-US" dirty="0"/>
              <a:t>  "references": { "</a:t>
            </a:r>
            <a:r>
              <a:rPr lang="en-US" dirty="0" err="1"/>
              <a:t>reference_data</a:t>
            </a:r>
            <a:r>
              <a:rPr lang="en-US" dirty="0"/>
              <a:t>": [ { "</a:t>
            </a:r>
            <a:r>
              <a:rPr lang="en-US" dirty="0" err="1"/>
              <a:t>url</a:t>
            </a:r>
            <a:r>
              <a:rPr lang="en-US" dirty="0"/>
              <a:t>": "http://www.ibm.com/support/docview.wss?uid=swg22001226" } ] },</a:t>
            </a:r>
          </a:p>
          <a:p>
            <a:pPr marL="0" indent="0">
              <a:buNone/>
            </a:pPr>
            <a:r>
              <a:rPr lang="en-US" dirty="0"/>
              <a:t>  "description": { "</a:t>
            </a:r>
            <a:r>
              <a:rPr lang="en-US" dirty="0" err="1"/>
              <a:t>description_data</a:t>
            </a:r>
            <a:r>
              <a:rPr lang="en-US" dirty="0"/>
              <a:t>": [ {  "</a:t>
            </a:r>
            <a:r>
              <a:rPr lang="en-US" dirty="0" err="1"/>
              <a:t>lang</a:t>
            </a:r>
            <a:r>
              <a:rPr lang="en-US" dirty="0"/>
              <a:t>": "</a:t>
            </a:r>
            <a:r>
              <a:rPr lang="en-US" dirty="0" err="1"/>
              <a:t>eng</a:t>
            </a:r>
            <a:r>
              <a:rPr lang="en-US" dirty="0"/>
              <a:t>", "value": "IBM WebSphere Application Server 7.0, 8.0, 8.5, and 9.0 is vulnerable to cross-site request forgery which could allow an attacker to execute malicious and unauthorized actions transmitted from a user that the website trusts. IBM X-Force ID: 123669." } ]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B2D5E-FEC9-4AC8-8F5E-D3380604461A}"/>
              </a:ext>
            </a:extLst>
          </p:cNvPr>
          <p:cNvSpPr txBox="1"/>
          <p:nvPr/>
        </p:nvSpPr>
        <p:spPr>
          <a:xfrm>
            <a:off x="7333400" y="1359091"/>
            <a:ext cx="4339989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Helvetica LT Std"/>
              </a:defRPr>
            </a:lvl1pPr>
          </a:lstStyle>
          <a:p>
            <a:r>
              <a:rPr lang="en-US" dirty="0"/>
              <a:t>Nota: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err="1"/>
              <a:t>Espacios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blanco</a:t>
            </a:r>
            <a:r>
              <a:rPr lang="en-US" b="0" dirty="0"/>
              <a:t>, </a:t>
            </a:r>
            <a:r>
              <a:rPr lang="en-US" b="0" dirty="0" err="1"/>
              <a:t>incluyendo</a:t>
            </a:r>
            <a:r>
              <a:rPr lang="en-US" b="0" dirty="0"/>
              <a:t> </a:t>
            </a:r>
            <a:r>
              <a:rPr lang="en-US" b="0" dirty="0" err="1"/>
              <a:t>saltos</a:t>
            </a:r>
            <a:r>
              <a:rPr lang="en-US" b="0" dirty="0"/>
              <a:t> de </a:t>
            </a:r>
            <a:r>
              <a:rPr lang="en-US" b="0" dirty="0" err="1"/>
              <a:t>línea</a:t>
            </a:r>
            <a:r>
              <a:rPr lang="en-US" b="0" dirty="0"/>
              <a:t>, </a:t>
            </a:r>
            <a:r>
              <a:rPr lang="en-US" b="0" dirty="0" err="1"/>
              <a:t>pueden</a:t>
            </a:r>
            <a:r>
              <a:rPr lang="en-US" b="0" dirty="0"/>
              <a:t> </a:t>
            </a:r>
            <a:r>
              <a:rPr lang="en-US" b="0" dirty="0" err="1"/>
              <a:t>incluirse</a:t>
            </a:r>
            <a:r>
              <a:rPr lang="en-US" b="0" dirty="0"/>
              <a:t> para </a:t>
            </a:r>
            <a:r>
              <a:rPr lang="en-US" b="0" dirty="0" err="1"/>
              <a:t>mejorar</a:t>
            </a:r>
            <a:r>
              <a:rPr lang="en-US" b="0" dirty="0"/>
              <a:t> la </a:t>
            </a:r>
            <a:r>
              <a:rPr lang="en-US" b="0" dirty="0" err="1"/>
              <a:t>legibilidad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Las </a:t>
            </a:r>
            <a:r>
              <a:rPr lang="en-US" b="0" dirty="0" err="1"/>
              <a:t>descripciones</a:t>
            </a:r>
            <a:r>
              <a:rPr lang="en-US" b="0" dirty="0"/>
              <a:t> se </a:t>
            </a:r>
            <a:r>
              <a:rPr lang="en-US" b="0" dirty="0" err="1"/>
              <a:t>pueden</a:t>
            </a:r>
            <a:r>
              <a:rPr lang="en-US" b="0" dirty="0"/>
              <a:t> traducer a </a:t>
            </a:r>
            <a:r>
              <a:rPr lang="en-US" b="0" dirty="0" err="1"/>
              <a:t>otros</a:t>
            </a:r>
            <a:r>
              <a:rPr lang="en-US" b="0" dirty="0"/>
              <a:t> </a:t>
            </a:r>
            <a:r>
              <a:rPr lang="en-US" b="0" dirty="0" err="1"/>
              <a:t>idiomas</a:t>
            </a:r>
            <a:r>
              <a:rPr lang="en-US" b="0" dirty="0"/>
              <a:t> (uno </a:t>
            </a:r>
            <a:r>
              <a:rPr lang="en-US" b="0" dirty="0" err="1"/>
              <a:t>deber</a:t>
            </a:r>
            <a:r>
              <a:rPr lang="en-US" b="0" dirty="0"/>
              <a:t> ser </a:t>
            </a:r>
            <a:r>
              <a:rPr lang="en-US" b="0" dirty="0" err="1"/>
              <a:t>Inglés</a:t>
            </a:r>
            <a:r>
              <a:rPr lang="en-US" b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40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EB79-1B6E-4997-8884-0068C91A675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Canales de </a:t>
            </a:r>
            <a:r>
              <a:rPr lang="en-US" dirty="0" err="1"/>
              <a:t>Envío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4193F-F791-4550-A120-2A8EB9935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16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8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Canales de </a:t>
            </a:r>
            <a:r>
              <a:rPr lang="en-US" dirty="0" err="1"/>
              <a:t>Envío</a:t>
            </a:r>
            <a:r>
              <a:rPr lang="en-US" dirty="0"/>
              <a:t> </a:t>
            </a:r>
            <a:r>
              <a:rPr lang="en-US" dirty="0" err="1"/>
              <a:t>Aprobados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88194"/>
            <a:ext cx="8229600" cy="389818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Formulario</a:t>
            </a:r>
            <a:r>
              <a:rPr lang="en-US" sz="2200" dirty="0"/>
              <a:t> Web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 err="1"/>
              <a:t>Soporta</a:t>
            </a:r>
            <a:r>
              <a:rPr lang="en-US" sz="2200" dirty="0"/>
              <a:t> los </a:t>
            </a:r>
            <a:r>
              <a:rPr lang="en-US" sz="2200" dirty="0" err="1"/>
              <a:t>tres</a:t>
            </a:r>
            <a:r>
              <a:rPr lang="en-US" sz="2200" dirty="0"/>
              <a:t> </a:t>
            </a:r>
            <a:r>
              <a:rPr lang="en-US" sz="2200" dirty="0" err="1"/>
              <a:t>tipos</a:t>
            </a:r>
            <a:r>
              <a:rPr lang="en-US" sz="2200" dirty="0"/>
              <a:t> de </a:t>
            </a:r>
            <a:r>
              <a:rPr lang="en-US" sz="2200" dirty="0" err="1"/>
              <a:t>ficheros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 err="1"/>
              <a:t>Adecuado</a:t>
            </a:r>
            <a:r>
              <a:rPr lang="en-US" sz="2200" dirty="0"/>
              <a:t> </a:t>
            </a:r>
            <a:r>
              <a:rPr lang="en-US" sz="2200" dirty="0" err="1"/>
              <a:t>sólo</a:t>
            </a:r>
            <a:r>
              <a:rPr lang="en-US" sz="2200" dirty="0"/>
              <a:t> para </a:t>
            </a:r>
            <a:r>
              <a:rPr lang="en-US" sz="2200" dirty="0" err="1"/>
              <a:t>envíos</a:t>
            </a:r>
            <a:r>
              <a:rPr lang="en-US" sz="2200" dirty="0"/>
              <a:t> </a:t>
            </a:r>
            <a:r>
              <a:rPr lang="en-US" sz="2200" dirty="0" err="1"/>
              <a:t>nuevos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 err="1"/>
              <a:t>Posee</a:t>
            </a:r>
            <a:r>
              <a:rPr lang="en-US" sz="2200" dirty="0"/>
              <a:t> </a:t>
            </a:r>
            <a:r>
              <a:rPr lang="en-US" sz="2200" dirty="0" err="1"/>
              <a:t>limitaciones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el </a:t>
            </a:r>
            <a:r>
              <a:rPr lang="en-US" sz="2200" dirty="0" err="1"/>
              <a:t>tamaño</a:t>
            </a:r>
            <a:r>
              <a:rPr lang="en-US" sz="2200" dirty="0"/>
              <a:t> de los </a:t>
            </a:r>
            <a:r>
              <a:rPr lang="en-US" sz="2200" dirty="0" err="1"/>
              <a:t>campos</a:t>
            </a:r>
            <a:r>
              <a:rPr lang="en-US" sz="2200" dirty="0"/>
              <a:t> del </a:t>
            </a:r>
            <a:r>
              <a:rPr lang="en-US" sz="2200" dirty="0" err="1"/>
              <a:t>formulario</a:t>
            </a:r>
            <a:r>
              <a:rPr lang="en-US" sz="2200" dirty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GitHub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 err="1"/>
              <a:t>Soporta</a:t>
            </a:r>
            <a:r>
              <a:rPr lang="en-US" sz="2200" dirty="0"/>
              <a:t> </a:t>
            </a:r>
            <a:r>
              <a:rPr lang="en-US" sz="2200" dirty="0" err="1"/>
              <a:t>sólo</a:t>
            </a:r>
            <a:r>
              <a:rPr lang="en-US" sz="2200" dirty="0"/>
              <a:t> CVE JSON!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/>
              <a:t>Evita </a:t>
            </a:r>
            <a:r>
              <a:rPr lang="en-US" sz="2200" dirty="0" err="1"/>
              <a:t>ficheros</a:t>
            </a:r>
            <a:r>
              <a:rPr lang="en-US" sz="2200" dirty="0"/>
              <a:t> con fines de </a:t>
            </a:r>
            <a:r>
              <a:rPr lang="en-US" sz="2200" dirty="0" err="1"/>
              <a:t>línea</a:t>
            </a:r>
            <a:r>
              <a:rPr lang="en-US" sz="2200" dirty="0"/>
              <a:t> de </a:t>
            </a:r>
            <a:r>
              <a:rPr lang="en-US" sz="2200" dirty="0" err="1"/>
              <a:t>tipo</a:t>
            </a:r>
            <a:r>
              <a:rPr lang="en-US" sz="2200" dirty="0"/>
              <a:t> MS-DOS (CR/LF)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2200" dirty="0" err="1"/>
              <a:t>Adecuado</a:t>
            </a:r>
            <a:r>
              <a:rPr lang="en-US" sz="2200" dirty="0"/>
              <a:t> para </a:t>
            </a:r>
            <a:r>
              <a:rPr lang="en-US" sz="2200" dirty="0" err="1"/>
              <a:t>envio</a:t>
            </a:r>
            <a:r>
              <a:rPr lang="en-US" sz="2200" dirty="0"/>
              <a:t> tanto </a:t>
            </a:r>
            <a:r>
              <a:rPr lang="en-US" sz="2200" dirty="0" err="1"/>
              <a:t>nuevos</a:t>
            </a:r>
            <a:r>
              <a:rPr lang="en-US" sz="2200" dirty="0"/>
              <a:t> </a:t>
            </a:r>
            <a:r>
              <a:rPr lang="en-US" sz="2200" dirty="0" err="1"/>
              <a:t>como</a:t>
            </a:r>
            <a:r>
              <a:rPr lang="en-US" sz="2200" dirty="0"/>
              <a:t> </a:t>
            </a:r>
            <a:r>
              <a:rPr lang="en-US" sz="2200" dirty="0" err="1"/>
              <a:t>actualizados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1850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7CB5F-BA00-4A7C-AE18-628977B6F8C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Envíos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Formulario</a:t>
            </a:r>
            <a:r>
              <a:rPr lang="en-US" dirty="0"/>
              <a:t> Web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4DF49-F8D3-4464-AB04-F7E41976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18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Vaya a https://cveform.mitre.org/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12A16-EC6C-46AB-B4F0-AB6974935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9144" b="19836"/>
          <a:stretch/>
        </p:blipFill>
        <p:spPr>
          <a:xfrm>
            <a:off x="2259483" y="1447800"/>
            <a:ext cx="8055672" cy="427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Aclaraciones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BEB8053-7C65-47E9-ADA7-05499E5BDC2C}"/>
              </a:ext>
            </a:extLst>
          </p:cNvPr>
          <p:cNvSpPr txBox="1">
            <a:spLocks/>
          </p:cNvSpPr>
          <p:nvPr/>
        </p:nvSpPr>
        <p:spPr>
          <a:xfrm>
            <a:off x="768849" y="1524001"/>
            <a:ext cx="11070726" cy="4794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394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394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presentada</a:t>
            </a:r>
            <a:r>
              <a:rPr lang="en-US" sz="2400" dirty="0"/>
              <a:t> </a:t>
            </a:r>
            <a:r>
              <a:rPr lang="en-US" sz="2400" dirty="0" err="1"/>
              <a:t>asume</a:t>
            </a:r>
            <a:r>
              <a:rPr lang="en-US" sz="2400" dirty="0"/>
              <a:t> que la </a:t>
            </a:r>
            <a:r>
              <a:rPr lang="en-US" sz="2400" dirty="0" err="1"/>
              <a:t>información</a:t>
            </a:r>
            <a:r>
              <a:rPr lang="en-US" sz="2400" dirty="0"/>
              <a:t> </a:t>
            </a:r>
            <a:r>
              <a:rPr lang="en-US" sz="2400" dirty="0" err="1"/>
              <a:t>necesaria</a:t>
            </a:r>
            <a:r>
              <a:rPr lang="en-US" sz="2400" dirty="0"/>
              <a:t> para los </a:t>
            </a:r>
            <a:r>
              <a:rPr lang="en-US" sz="2400" dirty="0" err="1"/>
              <a:t>registros</a:t>
            </a:r>
            <a:r>
              <a:rPr lang="en-US" sz="2400" dirty="0"/>
              <a:t> CVE </a:t>
            </a:r>
            <a:r>
              <a:rPr lang="en-US" sz="2400" dirty="0" err="1"/>
              <a:t>ya</a:t>
            </a:r>
            <a:r>
              <a:rPr lang="en-US" sz="2400" dirty="0"/>
              <a:t> se ha </a:t>
            </a:r>
            <a:r>
              <a:rPr lang="en-US" sz="2400" dirty="0" err="1"/>
              <a:t>generado</a:t>
            </a:r>
            <a:r>
              <a:rPr lang="en-US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Los </a:t>
            </a:r>
            <a:r>
              <a:rPr lang="en-US" sz="2400" dirty="0" err="1"/>
              <a:t>procesos</a:t>
            </a:r>
            <a:r>
              <a:rPr lang="en-US" sz="2400" dirty="0"/>
              <a:t> </a:t>
            </a:r>
            <a:r>
              <a:rPr lang="en-US" sz="2400" dirty="0" err="1"/>
              <a:t>presentados</a:t>
            </a:r>
            <a:r>
              <a:rPr lang="en-US" sz="2400" dirty="0"/>
              <a:t> son </a:t>
            </a:r>
            <a:r>
              <a:rPr lang="en-US" sz="2400" dirty="0" err="1"/>
              <a:t>específicos</a:t>
            </a:r>
            <a:r>
              <a:rPr lang="en-US" sz="2400" dirty="0"/>
              <a:t> del Root del </a:t>
            </a:r>
            <a:r>
              <a:rPr lang="en-US" sz="2400" dirty="0" err="1"/>
              <a:t>Programa</a:t>
            </a:r>
            <a:r>
              <a:rPr lang="en-US" sz="2400" dirty="0"/>
              <a:t> CVE (</a:t>
            </a:r>
            <a:r>
              <a:rPr lang="en-US" sz="2400" dirty="0" err="1"/>
              <a:t>actualmente</a:t>
            </a:r>
            <a:r>
              <a:rPr lang="en-US" sz="2400" dirty="0"/>
              <a:t> MITRE). </a:t>
            </a:r>
            <a:r>
              <a:rPr lang="en-US" sz="2400" dirty="0" err="1"/>
              <a:t>Otros</a:t>
            </a:r>
            <a:r>
              <a:rPr lang="en-US" sz="2400" dirty="0"/>
              <a:t> Root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tener</a:t>
            </a:r>
            <a:r>
              <a:rPr lang="en-US" sz="2400" dirty="0"/>
              <a:t> </a:t>
            </a: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procesos</a:t>
            </a:r>
            <a:r>
              <a:rPr lang="en-US" sz="2400" dirty="0"/>
              <a:t> que los CNAs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seguir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51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97BE-9198-4F92-809D-4D2E5CEA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0972799" cy="868362"/>
          </a:xfrm>
        </p:spPr>
        <p:txBody>
          <a:bodyPr>
            <a:normAutofit/>
          </a:bodyPr>
          <a:lstStyle/>
          <a:p>
            <a:r>
              <a:rPr lang="en-US" dirty="0" err="1"/>
              <a:t>Seleccione</a:t>
            </a:r>
            <a:r>
              <a:rPr lang="en-US" dirty="0"/>
              <a:t> “Notify CVE about a publication”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B84BA-213D-416C-A5F0-71A856C5B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384" t="20563" r="8691" b="31586"/>
          <a:stretch/>
        </p:blipFill>
        <p:spPr>
          <a:xfrm>
            <a:off x="2133600" y="2055447"/>
            <a:ext cx="8245370" cy="28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D1EF9-51B7-4E79-95DF-45506865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Rellene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 </a:t>
            </a:r>
            <a:r>
              <a:rPr lang="en-US" dirty="0" err="1"/>
              <a:t>Contacto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17746E-9B82-4D77-A958-43B702E9A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94" t="20563" r="8384" b="31756"/>
          <a:stretch/>
        </p:blipFill>
        <p:spPr>
          <a:xfrm>
            <a:off x="2133601" y="2188308"/>
            <a:ext cx="8490413" cy="29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3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6A1A-F929-4490-A217-22AEEFBA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Rellene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del </a:t>
            </a:r>
            <a:r>
              <a:rPr lang="en-US" dirty="0" err="1"/>
              <a:t>Envío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F1DAA6-137D-47BA-BA60-31C63992B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77" t="18008" r="3540" b="36354"/>
          <a:stretch/>
        </p:blipFill>
        <p:spPr>
          <a:xfrm>
            <a:off x="2321925" y="2104230"/>
            <a:ext cx="7909170" cy="3705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D4C3C7-B333-404C-A4DB-9595F5C1D0A0}"/>
              </a:ext>
            </a:extLst>
          </p:cNvPr>
          <p:cNvSpPr txBox="1"/>
          <p:nvPr/>
        </p:nvSpPr>
        <p:spPr>
          <a:xfrm>
            <a:off x="2400079" y="1518075"/>
            <a:ext cx="7831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Instrucciones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para </a:t>
            </a: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envíos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más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de 2000 </a:t>
            </a: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caracteres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se </a:t>
            </a: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encuentran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 al final de las </a:t>
            </a:r>
            <a:r>
              <a:rPr lang="en-US" sz="1600" dirty="0" err="1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diapositivas</a:t>
            </a:r>
            <a:r>
              <a:rPr lang="en-US" sz="1600" dirty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0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0ECA-CFF2-4420-819C-12C36396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74638"/>
            <a:ext cx="11074399" cy="8683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Rellene</a:t>
            </a:r>
            <a:r>
              <a:rPr lang="en-US" dirty="0"/>
              <a:t> el “Captcha” y </a:t>
            </a:r>
            <a:r>
              <a:rPr lang="en-US" dirty="0" err="1"/>
              <a:t>Seleccione</a:t>
            </a:r>
            <a:r>
              <a:rPr lang="en-US" dirty="0"/>
              <a:t> el </a:t>
            </a:r>
            <a:r>
              <a:rPr lang="en-US" dirty="0" err="1"/>
              <a:t>Botón</a:t>
            </a:r>
            <a:r>
              <a:rPr lang="en-US" dirty="0"/>
              <a:t> “Submit Request”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BD501C-085F-4DBC-B65D-77E7E674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024" t="58196" r="23638" b="8937"/>
          <a:stretch/>
        </p:blipFill>
        <p:spPr>
          <a:xfrm>
            <a:off x="2133601" y="1899138"/>
            <a:ext cx="8228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77CC-9AC3-487E-BE08-8B41B560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274638"/>
            <a:ext cx="11147425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Se </a:t>
            </a:r>
            <a:r>
              <a:rPr lang="en-US" dirty="0" err="1"/>
              <a:t>Creará</a:t>
            </a:r>
            <a:r>
              <a:rPr lang="en-US" dirty="0"/>
              <a:t> un Ticket y se </a:t>
            </a:r>
            <a:r>
              <a:rPr lang="en-US" dirty="0" err="1"/>
              <a:t>Enviará</a:t>
            </a:r>
            <a:r>
              <a:rPr lang="en-US" dirty="0"/>
              <a:t> un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 de </a:t>
            </a:r>
            <a:r>
              <a:rPr lang="en-US" dirty="0" err="1"/>
              <a:t>Acuse</a:t>
            </a:r>
            <a:r>
              <a:rPr lang="en-US" dirty="0"/>
              <a:t> de </a:t>
            </a:r>
            <a:r>
              <a:rPr lang="en-US" dirty="0" err="1"/>
              <a:t>Recibo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0EC9A-A536-42F0-AB9A-E56A2B0FD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9" t="6259" r="1307" b="21709"/>
          <a:stretch/>
        </p:blipFill>
        <p:spPr>
          <a:xfrm>
            <a:off x="2719823" y="1552337"/>
            <a:ext cx="7190155" cy="44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E0F9-D119-4946-9D6E-71607319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 Campo </a:t>
            </a:r>
            <a:r>
              <a:rPr lang="en-US" dirty="0" err="1"/>
              <a:t>Descripción</a:t>
            </a:r>
            <a:r>
              <a:rPr lang="en-US" dirty="0"/>
              <a:t> Tiene </a:t>
            </a:r>
            <a:r>
              <a:rPr lang="en-US" dirty="0" err="1"/>
              <a:t>Límite</a:t>
            </a:r>
            <a:r>
              <a:rPr lang="en-US" dirty="0"/>
              <a:t> de </a:t>
            </a:r>
            <a:r>
              <a:rPr lang="en-US" dirty="0" err="1"/>
              <a:t>Caracteres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DCD822-49A9-4E64-9731-959508745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8" t="66031" r="5438" b="16430"/>
          <a:stretch/>
        </p:blipFill>
        <p:spPr>
          <a:xfrm>
            <a:off x="1852790" y="2716908"/>
            <a:ext cx="8486419" cy="15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9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2965-8577-4D16-96EB-1B764041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 </a:t>
            </a:r>
            <a:r>
              <a:rPr lang="en-US" dirty="0" err="1"/>
              <a:t>Necesita</a:t>
            </a:r>
            <a:r>
              <a:rPr lang="en-US" dirty="0"/>
              <a:t> Más </a:t>
            </a:r>
            <a:r>
              <a:rPr lang="en-US" dirty="0" err="1"/>
              <a:t>Caracteres</a:t>
            </a:r>
            <a:r>
              <a:rPr lang="en-US" dirty="0"/>
              <a:t>, </a:t>
            </a:r>
            <a:r>
              <a:rPr lang="en-US" dirty="0" err="1"/>
              <a:t>Utilice</a:t>
            </a:r>
            <a:r>
              <a:rPr lang="en-US" dirty="0"/>
              <a:t> El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D0659-4F94-4D20-8737-575F7200A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5" t="34986" r="4329" b="13504"/>
          <a:stretch/>
        </p:blipFill>
        <p:spPr>
          <a:xfrm>
            <a:off x="2893961" y="1662723"/>
            <a:ext cx="6697785" cy="35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CEBD-747C-4336-94DF-489403FD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Respondiendo</a:t>
            </a:r>
            <a:r>
              <a:rPr lang="en-US" dirty="0"/>
              <a:t> al </a:t>
            </a:r>
            <a:r>
              <a:rPr lang="en-US" dirty="0" err="1"/>
              <a:t>Correo</a:t>
            </a:r>
            <a:r>
              <a:rPr lang="en-US" dirty="0"/>
              <a:t> </a:t>
            </a:r>
            <a:r>
              <a:rPr lang="en-US" dirty="0" err="1"/>
              <a:t>Electrónico</a:t>
            </a:r>
            <a:r>
              <a:rPr lang="en-US" dirty="0"/>
              <a:t> del </a:t>
            </a:r>
            <a:r>
              <a:rPr lang="en-US" dirty="0" err="1"/>
              <a:t>Acuse</a:t>
            </a:r>
            <a:r>
              <a:rPr lang="en-US" dirty="0"/>
              <a:t> de </a:t>
            </a:r>
            <a:r>
              <a:rPr lang="en-US" dirty="0" err="1"/>
              <a:t>Recibo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A141CC-65B1-43FA-A9BB-E61F09810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516" b="7235"/>
          <a:stretch/>
        </p:blipFill>
        <p:spPr>
          <a:xfrm>
            <a:off x="2418813" y="1398513"/>
            <a:ext cx="7770246" cy="44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Envíos</a:t>
            </a:r>
            <a:r>
              <a:rPr lang="en-US" dirty="0"/>
              <a:t> a </a:t>
            </a:r>
            <a:r>
              <a:rPr lang="en-US" dirty="0" err="1"/>
              <a:t>través</a:t>
            </a:r>
            <a:r>
              <a:rPr lang="en-US" dirty="0"/>
              <a:t> de GitHub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28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0B79-B841-44DB-8405-78549278E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Envío Git (Configuración Inicial)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0246B-E6EF-4C01-AE2D-9E6E7F2D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Cree una </a:t>
            </a:r>
            <a:r>
              <a:rPr lang="en-US" dirty="0" err="1"/>
              <a:t>cuenta</a:t>
            </a:r>
            <a:r>
              <a:rPr lang="en-US" dirty="0"/>
              <a:t> </a:t>
            </a:r>
            <a:r>
              <a:rPr lang="en-US" dirty="0" err="1"/>
              <a:t>GitHub.com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Informe a </a:t>
            </a:r>
            <a:r>
              <a:rPr lang="en-US" dirty="0" err="1"/>
              <a:t>su</a:t>
            </a:r>
            <a:r>
              <a:rPr lang="en-US" dirty="0"/>
              <a:t> Root CNA de la </a:t>
            </a:r>
            <a:r>
              <a:rPr lang="en-US" dirty="0" err="1"/>
              <a:t>cuenta</a:t>
            </a:r>
            <a:r>
              <a:rPr lang="en-US" dirty="0"/>
              <a:t> que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utilizar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Bifurque</a:t>
            </a:r>
            <a:r>
              <a:rPr lang="en-US" dirty="0"/>
              <a:t> el </a:t>
            </a:r>
            <a:r>
              <a:rPr lang="en-US" dirty="0" err="1"/>
              <a:t>repositorio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Root</a:t>
            </a:r>
            <a:endParaRPr lang="en-US" strike="sngStrike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P. </a:t>
            </a:r>
            <a:r>
              <a:rPr lang="en-US" dirty="0" err="1"/>
              <a:t>ej</a:t>
            </a:r>
            <a:r>
              <a:rPr lang="en-US" dirty="0"/>
              <a:t>. CNAs </a:t>
            </a:r>
            <a:r>
              <a:rPr lang="en-US" dirty="0" err="1"/>
              <a:t>hijo</a:t>
            </a:r>
            <a:r>
              <a:rPr lang="en-US" dirty="0"/>
              <a:t> del Root del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bifurcan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CVEProject/cvelist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personal o la </a:t>
            </a:r>
            <a:r>
              <a:rPr lang="en-US" dirty="0" err="1"/>
              <a:t>cuenta</a:t>
            </a:r>
            <a:r>
              <a:rPr lang="en-US" dirty="0"/>
              <a:t> de una </a:t>
            </a:r>
            <a:r>
              <a:rPr lang="en-US" dirty="0" err="1"/>
              <a:t>organización</a:t>
            </a:r>
            <a:r>
              <a:rPr lang="en-US" dirty="0"/>
              <a:t> para la </a:t>
            </a:r>
            <a:r>
              <a:rPr lang="en-US" dirty="0" err="1"/>
              <a:t>bifurcación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GitHub </a:t>
            </a:r>
            <a:r>
              <a:rPr lang="en-US" dirty="0" err="1"/>
              <a:t>proporciona</a:t>
            </a:r>
            <a:r>
              <a:rPr lang="en-US" dirty="0"/>
              <a:t> una </a:t>
            </a:r>
            <a:r>
              <a:rPr lang="en-US" dirty="0" err="1"/>
              <a:t>interfaz</a:t>
            </a:r>
            <a:r>
              <a:rPr lang="en-US" dirty="0"/>
              <a:t> web para </a:t>
            </a:r>
            <a:r>
              <a:rPr lang="en-US" dirty="0" err="1"/>
              <a:t>bifurcaciones</a:t>
            </a:r>
            <a:r>
              <a:rPr lang="en-US" dirty="0"/>
              <a:t> de </a:t>
            </a:r>
            <a:r>
              <a:rPr lang="en-US" dirty="0" err="1"/>
              <a:t>organizaciones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Clone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bifurcación</a:t>
            </a:r>
            <a:r>
              <a:rPr lang="en-US" dirty="0"/>
              <a:t> a un </a:t>
            </a:r>
            <a:r>
              <a:rPr lang="en-US" dirty="0" err="1"/>
              <a:t>repositorio</a:t>
            </a:r>
            <a:r>
              <a:rPr lang="en-US" dirty="0"/>
              <a:t> local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Prepare el </a:t>
            </a:r>
            <a:r>
              <a:rPr lang="en-US" dirty="0" err="1"/>
              <a:t>repositorio</a:t>
            </a:r>
            <a:r>
              <a:rPr lang="en-US" dirty="0"/>
              <a:t> git upstream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git remote add upstream </a:t>
            </a:r>
            <a:r>
              <a:rPr lang="en-US" dirty="0" err="1"/>
              <a:t>git@github.com</a:t>
            </a:r>
            <a:r>
              <a:rPr lang="en-US" dirty="0"/>
              <a:t>:[PARENT REPO]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[PARENT REPO] es el path al </a:t>
            </a:r>
            <a:r>
              <a:rPr lang="en-US" dirty="0" err="1"/>
              <a:t>repositorio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matriz</a:t>
            </a:r>
            <a:r>
              <a:rPr lang="en-US" dirty="0"/>
              <a:t>, p. </a:t>
            </a:r>
            <a:r>
              <a:rPr lang="en-US" dirty="0" err="1"/>
              <a:t>ej</a:t>
            </a:r>
            <a:r>
              <a:rPr lang="en-US" dirty="0"/>
              <a:t>., </a:t>
            </a:r>
            <a:r>
              <a:rPr lang="en-US" dirty="0">
                <a:hlinkClick r:id="rId3"/>
              </a:rPr>
              <a:t>CVEProject/cvelist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0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41EB9-7ACD-4B0D-9C44-C85CF5F8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C15825-3F0E-4CA4-ABA6-B7F0261F33C0}"/>
              </a:ext>
            </a:extLst>
          </p:cNvPr>
          <p:cNvSpPr txBox="1">
            <a:spLocks/>
          </p:cNvSpPr>
          <p:nvPr/>
        </p:nvSpPr>
        <p:spPr>
          <a:xfrm>
            <a:off x="768849" y="1524002"/>
            <a:ext cx="10737351" cy="4686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b="1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Helvetica LT Std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394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394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Requisitos</a:t>
            </a:r>
            <a:r>
              <a:rPr lang="en-US" sz="2400" dirty="0"/>
              <a:t> del </a:t>
            </a:r>
            <a:r>
              <a:rPr lang="en-US" sz="2400" dirty="0" err="1"/>
              <a:t>Registro</a:t>
            </a:r>
            <a:r>
              <a:rPr lang="en-US" sz="2400" dirty="0"/>
              <a:t> CVE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Formatos</a:t>
            </a:r>
            <a:r>
              <a:rPr lang="en-US" sz="2400" dirty="0"/>
              <a:t> </a:t>
            </a:r>
            <a:r>
              <a:rPr lang="en-US" sz="2400" dirty="0" err="1"/>
              <a:t>aprobados</a:t>
            </a:r>
            <a:r>
              <a:rPr lang="en-US" sz="2400" dirty="0"/>
              <a:t> para un </a:t>
            </a:r>
            <a:r>
              <a:rPr lang="en-US" sz="2400" dirty="0" err="1"/>
              <a:t>Registro</a:t>
            </a:r>
            <a:r>
              <a:rPr lang="en-US" sz="2400" dirty="0"/>
              <a:t> CVE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Canales de </a:t>
            </a:r>
            <a:r>
              <a:rPr lang="en-US" sz="2400" dirty="0" err="1"/>
              <a:t>Envío</a:t>
            </a:r>
            <a:r>
              <a:rPr lang="en-US" sz="2400" dirty="0"/>
              <a:t> </a:t>
            </a:r>
            <a:r>
              <a:rPr lang="en-US" sz="2400" dirty="0" err="1"/>
              <a:t>Aprobados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Envío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Fin de </a:t>
            </a:r>
            <a:r>
              <a:rPr lang="en-US" sz="2400" dirty="0" err="1"/>
              <a:t>Proceso</a:t>
            </a:r>
            <a:r>
              <a:rPr lang="en-US" sz="2400" dirty="0"/>
              <a:t> del Root del </a:t>
            </a:r>
            <a:r>
              <a:rPr lang="en-US" sz="2400" dirty="0" err="1"/>
              <a:t>Programa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Recursos</a:t>
            </a:r>
            <a:r>
              <a:rPr lang="en-US" sz="2400" dirty="0"/>
              <a:t> y </a:t>
            </a:r>
            <a:r>
              <a:rPr lang="en-US" sz="2400" dirty="0" err="1"/>
              <a:t>Herramientas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E3103-D66D-4200-8F69-B6F137ED1F26}"/>
              </a:ext>
            </a:extLst>
          </p:cNvPr>
          <p:cNvSpPr txBox="1">
            <a:spLocks/>
          </p:cNvSpPr>
          <p:nvPr/>
        </p:nvSpPr>
        <p:spPr>
          <a:xfrm>
            <a:off x="10275063" y="55601"/>
            <a:ext cx="1765676" cy="252626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fld id="{295008BC-DA31-4D19-837B-EFA4386B05F5}" type="slidenum"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|</a:t>
            </a:r>
            <a:r>
              <a:rPr lang="en-US" dirty="0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08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9A1F1-838B-494C-9025-528DD158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Envíos</a:t>
            </a:r>
            <a:r>
              <a:rPr lang="en-US" dirty="0"/>
              <a:t> Git – </a:t>
            </a:r>
            <a:r>
              <a:rPr lang="en-US" dirty="0" err="1"/>
              <a:t>Proceso</a:t>
            </a:r>
            <a:r>
              <a:rPr lang="en-US" dirty="0"/>
              <a:t> Paso a Paso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2A66-7945-49D6-A64F-DB94719D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Las </a:t>
            </a:r>
            <a:r>
              <a:rPr lang="en-US" dirty="0" err="1"/>
              <a:t>diapositivas</a:t>
            </a:r>
            <a:r>
              <a:rPr lang="en-US" dirty="0"/>
              <a:t> GitHub </a:t>
            </a:r>
            <a:r>
              <a:rPr lang="en-US" dirty="0" err="1"/>
              <a:t>repasan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instrucción</a:t>
            </a:r>
            <a:r>
              <a:rPr lang="en-US" dirty="0"/>
              <a:t> de </a:t>
            </a:r>
            <a:r>
              <a:rPr lang="en-US" dirty="0" err="1"/>
              <a:t>línea</a:t>
            </a:r>
            <a:r>
              <a:rPr lang="en-US" dirty="0"/>
              <a:t> de </a:t>
            </a:r>
            <a:r>
              <a:rPr lang="en-US" dirty="0" err="1"/>
              <a:t>comando</a:t>
            </a:r>
            <a:r>
              <a:rPr lang="en-US" dirty="0"/>
              <a:t> </a:t>
            </a:r>
            <a:r>
              <a:rPr lang="en-US" dirty="0" err="1"/>
              <a:t>necesaria</a:t>
            </a:r>
            <a:r>
              <a:rPr lang="en-US" dirty="0"/>
              <a:t> para </a:t>
            </a:r>
            <a:r>
              <a:rPr lang="en-US" dirty="0" err="1"/>
              <a:t>realizar</a:t>
            </a:r>
            <a:r>
              <a:rPr lang="en-US" dirty="0"/>
              <a:t> y </a:t>
            </a:r>
            <a:r>
              <a:rPr lang="en-US" dirty="0" err="1"/>
              <a:t>crear</a:t>
            </a:r>
            <a:r>
              <a:rPr lang="en-US" dirty="0"/>
              <a:t> un “pull request”. </a:t>
            </a:r>
            <a:r>
              <a:rPr lang="en-US" dirty="0" err="1"/>
              <a:t>Eso</a:t>
            </a:r>
            <a:r>
              <a:rPr lang="en-US" dirty="0"/>
              <a:t> es un poco </a:t>
            </a:r>
            <a:r>
              <a:rPr lang="en-US" dirty="0" err="1"/>
              <a:t>demasiado</a:t>
            </a:r>
            <a:r>
              <a:rPr lang="en-US" dirty="0"/>
              <a:t> para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r>
              <a:rPr lang="en-US" dirty="0"/>
              <a:t>, </a:t>
            </a:r>
            <a:r>
              <a:rPr lang="en-US" dirty="0" err="1"/>
              <a:t>así</a:t>
            </a:r>
            <a:r>
              <a:rPr lang="en-US" dirty="0"/>
              <a:t> que </a:t>
            </a:r>
            <a:r>
              <a:rPr lang="en-US" dirty="0" err="1"/>
              <a:t>vamos</a:t>
            </a:r>
            <a:r>
              <a:rPr lang="en-US" dirty="0"/>
              <a:t> a </a:t>
            </a:r>
            <a:r>
              <a:rPr lang="en-US" dirty="0" err="1"/>
              <a:t>remitirle</a:t>
            </a:r>
            <a:r>
              <a:rPr lang="en-US" dirty="0"/>
              <a:t> a una </a:t>
            </a:r>
            <a:r>
              <a:rPr lang="en-US" dirty="0" err="1"/>
              <a:t>copia</a:t>
            </a:r>
            <a:r>
              <a:rPr lang="en-US" dirty="0"/>
              <a:t> digital para que la revise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Una </a:t>
            </a:r>
            <a:r>
              <a:rPr lang="en-US" dirty="0" err="1"/>
              <a:t>copia</a:t>
            </a:r>
            <a:r>
              <a:rPr lang="en-US" dirty="0"/>
              <a:t> digital de la </a:t>
            </a:r>
            <a:r>
              <a:rPr lang="en-US" dirty="0" err="1"/>
              <a:t>presentación</a:t>
            </a:r>
            <a:r>
              <a:rPr lang="en-US" dirty="0"/>
              <a:t> GitHub (</a:t>
            </a:r>
            <a:r>
              <a:rPr lang="en-US" dirty="0" err="1"/>
              <a:t>CVE_Entry_GitHub</a:t>
            </a:r>
            <a:r>
              <a:rPr lang="en-US" dirty="0"/>
              <a:t> Submission slides.pptx) presentation </a:t>
            </a:r>
            <a:r>
              <a:rPr lang="en-US" dirty="0" err="1"/>
              <a:t>está</a:t>
            </a:r>
            <a:r>
              <a:rPr lang="en-US" dirty="0"/>
              <a:t> disponible </a:t>
            </a:r>
            <a:r>
              <a:rPr lang="en-US" dirty="0" err="1"/>
              <a:t>en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https://cveproject.github.io/docs/cna/onboarding/index.html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26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Revisión</a:t>
            </a:r>
            <a:r>
              <a:rPr lang="en-US" dirty="0"/>
              <a:t> del Root del </a:t>
            </a:r>
            <a:r>
              <a:rPr lang="en-US" dirty="0" err="1"/>
              <a:t>Programa</a:t>
            </a:r>
            <a:r>
              <a:rPr lang="en-US" dirty="0"/>
              <a:t> CVE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31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7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274638"/>
            <a:ext cx="10883899" cy="868362"/>
          </a:xfrm>
        </p:spPr>
        <p:txBody>
          <a:bodyPr>
            <a:normAutofit/>
          </a:bodyPr>
          <a:lstStyle/>
          <a:p>
            <a:r>
              <a:rPr lang="en-US" dirty="0"/>
              <a:t>Fin de </a:t>
            </a:r>
            <a:r>
              <a:rPr lang="en-US" dirty="0" err="1"/>
              <a:t>Proceso</a:t>
            </a:r>
            <a:r>
              <a:rPr lang="en-US" dirty="0"/>
              <a:t> del Root del </a:t>
            </a:r>
            <a:r>
              <a:rPr lang="en-US" dirty="0" err="1"/>
              <a:t>Programa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410929"/>
            <a:ext cx="9467850" cy="438979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Revisión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¿</a:t>
            </a:r>
            <a:r>
              <a:rPr lang="en-US" sz="2400" dirty="0" err="1"/>
              <a:t>Están</a:t>
            </a:r>
            <a:r>
              <a:rPr lang="en-US" sz="2400" dirty="0"/>
              <a:t> los CVE IDs </a:t>
            </a:r>
            <a:r>
              <a:rPr lang="en-US" sz="2400" dirty="0" err="1"/>
              <a:t>asignados</a:t>
            </a:r>
            <a:r>
              <a:rPr lang="en-US" sz="2400" dirty="0"/>
              <a:t> al CNA?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¿</a:t>
            </a:r>
            <a:r>
              <a:rPr lang="en-US" sz="2400" dirty="0" err="1"/>
              <a:t>Existen</a:t>
            </a:r>
            <a:r>
              <a:rPr lang="en-US" sz="2400" dirty="0"/>
              <a:t> los CVE IDs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lista</a:t>
            </a:r>
            <a:r>
              <a:rPr lang="en-US" sz="2400" dirty="0"/>
              <a:t> CVE </a:t>
            </a:r>
            <a:r>
              <a:rPr lang="en-US" sz="2400" dirty="0" err="1"/>
              <a:t>como</a:t>
            </a:r>
            <a:r>
              <a:rPr lang="en-US" sz="2400" dirty="0"/>
              <a:t> “RESERVADO”?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¿</a:t>
            </a:r>
            <a:r>
              <a:rPr lang="en-US" sz="2400" dirty="0" err="1"/>
              <a:t>Existen</a:t>
            </a:r>
            <a:r>
              <a:rPr lang="en-US" sz="2400" dirty="0"/>
              <a:t> las </a:t>
            </a:r>
            <a:r>
              <a:rPr lang="en-US" sz="2400" dirty="0" err="1"/>
              <a:t>referencias</a:t>
            </a:r>
            <a:r>
              <a:rPr lang="en-US" sz="2400" dirty="0"/>
              <a:t> y son </a:t>
            </a:r>
            <a:r>
              <a:rPr lang="en-US" sz="2400" dirty="0" err="1"/>
              <a:t>públicas</a:t>
            </a:r>
            <a:r>
              <a:rPr lang="en-US" sz="2400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¿</a:t>
            </a:r>
            <a:r>
              <a:rPr lang="en-US" sz="2400" dirty="0" err="1"/>
              <a:t>Coinciden</a:t>
            </a:r>
            <a:r>
              <a:rPr lang="en-US" sz="2400" dirty="0"/>
              <a:t> los </a:t>
            </a:r>
            <a:r>
              <a:rPr lang="en-US" sz="2400" dirty="0" err="1"/>
              <a:t>detalles</a:t>
            </a:r>
            <a:r>
              <a:rPr lang="en-US" sz="2400" dirty="0"/>
              <a:t> del CVE con la </a:t>
            </a:r>
            <a:r>
              <a:rPr lang="en-US" sz="2400" dirty="0" err="1"/>
              <a:t>informacion</a:t>
            </a:r>
            <a:r>
              <a:rPr lang="en-US" sz="2400" dirty="0"/>
              <a:t> in las </a:t>
            </a:r>
            <a:r>
              <a:rPr lang="en-US" sz="2400" dirty="0" err="1"/>
              <a:t>referencias</a:t>
            </a:r>
            <a:r>
              <a:rPr lang="en-US" sz="2400" dirty="0"/>
              <a:t>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Procesar</a:t>
            </a:r>
            <a:r>
              <a:rPr lang="en-US" sz="2400" dirty="0"/>
              <a:t> los </a:t>
            </a:r>
            <a:r>
              <a:rPr lang="en-US" sz="2400" dirty="0" err="1"/>
              <a:t>Envíos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Resuelva</a:t>
            </a:r>
            <a:r>
              <a:rPr lang="en-US" sz="2400" dirty="0"/>
              <a:t> con el CNA 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problema</a:t>
            </a:r>
            <a:r>
              <a:rPr lang="en-US" sz="2400" dirty="0"/>
              <a:t> </a:t>
            </a:r>
            <a:r>
              <a:rPr lang="en-US" sz="2400" dirty="0" err="1"/>
              <a:t>descubierto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el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revisión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Incorpore</a:t>
            </a:r>
            <a:r>
              <a:rPr lang="en-US" sz="2400" dirty="0"/>
              <a:t> </a:t>
            </a:r>
            <a:r>
              <a:rPr lang="en-US" sz="2400" dirty="0" err="1"/>
              <a:t>detalles</a:t>
            </a:r>
            <a:r>
              <a:rPr lang="en-US" sz="2400" dirty="0"/>
              <a:t> del CVE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repositorio</a:t>
            </a:r>
            <a:r>
              <a:rPr lang="en-US" sz="2400" dirty="0"/>
              <a:t> git </a:t>
            </a:r>
            <a:r>
              <a:rPr lang="en-US" sz="2400" dirty="0" err="1"/>
              <a:t>cvelist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Publique</a:t>
            </a:r>
            <a:r>
              <a:rPr lang="en-US" sz="2400" dirty="0"/>
              <a:t> los </a:t>
            </a:r>
            <a:r>
              <a:rPr lang="en-US" sz="2400" dirty="0" err="1"/>
              <a:t>registros</a:t>
            </a:r>
            <a:r>
              <a:rPr lang="en-US" sz="2400" dirty="0"/>
              <a:t> </a:t>
            </a:r>
            <a:r>
              <a:rPr lang="en-US" sz="2400" dirty="0" err="1"/>
              <a:t>asociados</a:t>
            </a:r>
            <a:r>
              <a:rPr lang="en-US" sz="2400" dirty="0"/>
              <a:t>  </a:t>
            </a:r>
            <a:r>
              <a:rPr lang="en-US" sz="2400" dirty="0" err="1"/>
              <a:t>en</a:t>
            </a:r>
            <a:r>
              <a:rPr lang="en-US" sz="2400" dirty="0"/>
              <a:t> la Lista CVE </a:t>
            </a:r>
            <a:r>
              <a:rPr lang="en-US" sz="2400" dirty="0" err="1"/>
              <a:t>maestra</a:t>
            </a:r>
            <a:endParaRPr lang="en-US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 err="1"/>
              <a:t>Otros</a:t>
            </a:r>
            <a:r>
              <a:rPr lang="en-US" sz="2400" dirty="0"/>
              <a:t> </a:t>
            </a:r>
            <a:r>
              <a:rPr lang="en-US" sz="2400" dirty="0" err="1"/>
              <a:t>trámites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Anunciar</a:t>
            </a:r>
            <a:r>
              <a:rPr lang="en-US" sz="2400" dirty="0"/>
              <a:t> “</a:t>
            </a:r>
            <a:r>
              <a:rPr lang="en-US" sz="2400" dirty="0" err="1"/>
              <a:t>nuevos</a:t>
            </a:r>
            <a:r>
              <a:rPr lang="en-US" sz="2400" dirty="0"/>
              <a:t>” </a:t>
            </a:r>
            <a:r>
              <a:rPr lang="en-US" sz="2400" dirty="0" err="1"/>
              <a:t>registros</a:t>
            </a:r>
            <a:r>
              <a:rPr lang="en-US" sz="2400" dirty="0"/>
              <a:t> CVE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/>
              <a:t>Publicar</a:t>
            </a:r>
            <a:r>
              <a:rPr lang="en-US" sz="2400" dirty="0"/>
              <a:t> la Lista CVE </a:t>
            </a:r>
            <a:r>
              <a:rPr lang="en-US" sz="2400" dirty="0" err="1"/>
              <a:t>maestra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cve.mitre.org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hlinkClick r:id="rId3"/>
              </a:rPr>
              <a:t>https://cve.mitre.org/data/downloads/index.html</a:t>
            </a:r>
            <a:r>
              <a:rPr lang="en-US" sz="2400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01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10D4-9681-4C67-98DA-D2E40D7C4F2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y </a:t>
            </a:r>
            <a:r>
              <a:rPr lang="en-US" dirty="0" err="1"/>
              <a:t>Herramientas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ED4F1-9111-4821-8C03-E4446074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33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3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Proyecto Git </a:t>
            </a:r>
            <a:r>
              <a:rPr lang="en-US" dirty="0" err="1"/>
              <a:t>CVEProject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https://github.com/CVEProject</a:t>
            </a:r>
            <a:r>
              <a:rPr lang="en-US" dirty="0"/>
              <a:t>)</a:t>
            </a:r>
          </a:p>
          <a:p>
            <a:pPr marL="627063" lvl="1" indent="-342900">
              <a:buFont typeface="Wingdings" panose="05000000000000000000" pitchFamily="2" charset="2"/>
              <a:buChar char="§"/>
            </a:pPr>
            <a:r>
              <a:rPr lang="en-US" dirty="0" err="1"/>
              <a:t>Repositorio</a:t>
            </a:r>
            <a:r>
              <a:rPr lang="en-US" dirty="0"/>
              <a:t> automation-working-group/tree/master/tools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4" tooltip="cmdlinejsonvalidator.py"/>
              </a:rPr>
              <a:t>cmdlinejsonvalidator.py</a:t>
            </a:r>
            <a:r>
              <a:rPr lang="en-US" dirty="0"/>
              <a:t> – Script Python para </a:t>
            </a:r>
            <a:r>
              <a:rPr lang="en-US" dirty="0" err="1"/>
              <a:t>validar</a:t>
            </a:r>
            <a:r>
              <a:rPr lang="en-US" dirty="0"/>
              <a:t> los </a:t>
            </a:r>
            <a:r>
              <a:rPr lang="en-US" dirty="0" err="1"/>
              <a:t>ficheros</a:t>
            </a:r>
            <a:r>
              <a:rPr lang="en-US" dirty="0"/>
              <a:t> JSON. </a:t>
            </a:r>
            <a:r>
              <a:rPr lang="en-US" dirty="0" err="1"/>
              <a:t>Requiere</a:t>
            </a:r>
            <a:r>
              <a:rPr lang="en-US" dirty="0"/>
              <a:t> un </a:t>
            </a:r>
            <a:r>
              <a:rPr lang="en-US" dirty="0" err="1"/>
              <a:t>fichero</a:t>
            </a:r>
            <a:r>
              <a:rPr lang="en-US" dirty="0"/>
              <a:t> con </a:t>
            </a:r>
            <a:r>
              <a:rPr lang="en-US" dirty="0" err="1"/>
              <a:t>esquema</a:t>
            </a:r>
            <a:r>
              <a:rPr lang="en-US" dirty="0"/>
              <a:t> </a:t>
            </a:r>
            <a:r>
              <a:rPr lang="en-US" dirty="0" err="1"/>
              <a:t>válido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Repositorio</a:t>
            </a:r>
            <a:r>
              <a:rPr lang="en-US" dirty="0"/>
              <a:t> automation-working-group/tree/master/</a:t>
            </a:r>
            <a:r>
              <a:rPr lang="en-US" dirty="0" err="1"/>
              <a:t>cve_json_schema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5" tooltip="CVE_JSON_4.0_min.schema"/>
              </a:rPr>
              <a:t>CVE_JSON_4.0_min.schema</a:t>
            </a:r>
            <a:r>
              <a:rPr lang="en-US" dirty="0"/>
              <a:t> – </a:t>
            </a:r>
            <a:r>
              <a:rPr lang="en-US" dirty="0" err="1"/>
              <a:t>Esquema</a:t>
            </a:r>
            <a:r>
              <a:rPr lang="en-US" dirty="0"/>
              <a:t> para </a:t>
            </a:r>
            <a:r>
              <a:rPr lang="en-US" dirty="0" err="1"/>
              <a:t>validar</a:t>
            </a:r>
            <a:r>
              <a:rPr lang="en-US" dirty="0"/>
              <a:t> un </a:t>
            </a:r>
            <a:r>
              <a:rPr lang="en-US" dirty="0" err="1"/>
              <a:t>fichero</a:t>
            </a:r>
            <a:r>
              <a:rPr lang="en-US" dirty="0"/>
              <a:t> JSON con la </a:t>
            </a:r>
            <a:r>
              <a:rPr lang="en-US" dirty="0" err="1"/>
              <a:t>estructura</a:t>
            </a:r>
            <a:r>
              <a:rPr lang="en-US" dirty="0"/>
              <a:t> CVE </a:t>
            </a:r>
            <a:r>
              <a:rPr lang="en-US" dirty="0" err="1"/>
              <a:t>mínima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6" tooltip="DRAFT-JSON-file-format-v4.md"/>
              </a:rPr>
              <a:t>DRAFT-JSON-file-format-v4.md</a:t>
            </a:r>
            <a:r>
              <a:rPr lang="en-US" dirty="0"/>
              <a:t> – </a:t>
            </a:r>
            <a:r>
              <a:rPr lang="en-US" dirty="0" err="1"/>
              <a:t>Especifiación</a:t>
            </a:r>
            <a:r>
              <a:rPr lang="en-US" dirty="0"/>
              <a:t> 4.0 CVE JSON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Vulnogram</a:t>
            </a:r>
            <a:r>
              <a:rPr lang="en-US" dirty="0"/>
              <a:t> – </a:t>
            </a:r>
            <a:r>
              <a:rPr lang="en-US" dirty="0" err="1"/>
              <a:t>herramienta</a:t>
            </a:r>
            <a:r>
              <a:rPr lang="en-US" dirty="0"/>
              <a:t> para </a:t>
            </a:r>
            <a:r>
              <a:rPr lang="en-US" dirty="0" err="1"/>
              <a:t>crear</a:t>
            </a:r>
            <a:r>
              <a:rPr lang="en-US" dirty="0"/>
              <a:t> y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CVE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JSON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7"/>
              </a:rPr>
              <a:t>https://github.com/Vulnogram/Vulnogram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8"/>
              </a:rPr>
              <a:t>https://vulnogram.github.io/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Creado</a:t>
            </a:r>
            <a:r>
              <a:rPr lang="en-US" dirty="0"/>
              <a:t> por Chandan Nandakumaraiah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Formulario</a:t>
            </a:r>
            <a:r>
              <a:rPr lang="en-US" dirty="0"/>
              <a:t> de </a:t>
            </a:r>
            <a:r>
              <a:rPr lang="en-US" dirty="0" err="1"/>
              <a:t>Solicitud</a:t>
            </a:r>
            <a:r>
              <a:rPr lang="en-US" dirty="0"/>
              <a:t> de CVEs (</a:t>
            </a:r>
            <a:r>
              <a:rPr lang="en-US" dirty="0">
                <a:hlinkClick r:id="rId9"/>
              </a:rPr>
              <a:t>https://cveform.mitre.org/</a:t>
            </a:r>
            <a:r>
              <a:rPr lang="en-US" dirty="0"/>
              <a:t>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2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5BCB4F-2A40-43C5-B106-3355D8D24A0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Fin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BDC3229-424D-4608-B770-1DC1705F6270}"/>
              </a:ext>
            </a:extLst>
          </p:cNvPr>
          <p:cNvSpPr txBox="1">
            <a:spLocks/>
          </p:cNvSpPr>
          <p:nvPr/>
        </p:nvSpPr>
        <p:spPr>
          <a:xfrm>
            <a:off x="11198321" y="221285"/>
            <a:ext cx="661021" cy="1809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rgbClr val="C1CD23"/>
                </a:solidFill>
              </a:rPr>
              <a:t>|</a:t>
            </a:r>
            <a:r>
              <a:rPr lang="en-US" sz="1400"/>
              <a:t> </a:t>
            </a:r>
            <a:fld id="{295008BC-DA31-4D19-837B-EFA4386B05F5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35</a:t>
            </a:fld>
            <a:r>
              <a:rPr lang="en-US" sz="1400"/>
              <a:t> </a:t>
            </a:r>
            <a:r>
              <a:rPr lang="en-US" sz="1400">
                <a:solidFill>
                  <a:srgbClr val="C1CD23"/>
                </a:solidFill>
              </a:rPr>
              <a:t>|</a:t>
            </a:r>
            <a:endParaRPr lang="en-US" sz="1400" dirty="0">
              <a:solidFill>
                <a:srgbClr val="C1CD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r>
              <a:rPr lang="en-US" dirty="0"/>
              <a:t> del </a:t>
            </a:r>
            <a:r>
              <a:rPr lang="en-US" dirty="0" err="1"/>
              <a:t>Registro</a:t>
            </a:r>
            <a:r>
              <a:rPr lang="en-US" dirty="0"/>
              <a:t> CVE?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Root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Root del </a:t>
            </a:r>
            <a:r>
              <a:rPr lang="en-US" sz="2400" dirty="0" err="1"/>
              <a:t>Programa</a:t>
            </a:r>
            <a:r>
              <a:rPr lang="en-US" sz="2400" dirty="0"/>
              <a:t> CVE</a:t>
            </a:r>
          </a:p>
        </p:txBody>
      </p:sp>
    </p:spTree>
    <p:extLst>
      <p:ext uri="{BB962C8B-B14F-4D97-AF65-F5344CB8AC3E}">
        <p14:creationId xmlns:p14="http://schemas.microsoft.com/office/powerpoint/2010/main" val="191553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Necesaria</a:t>
            </a:r>
            <a:r>
              <a:rPr lang="en-US" dirty="0"/>
              <a:t> para un </a:t>
            </a:r>
            <a:r>
              <a:rPr lang="en-US" dirty="0" err="1"/>
              <a:t>Registro</a:t>
            </a:r>
            <a:r>
              <a:rPr lang="en-US" dirty="0"/>
              <a:t> CVE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5182151"/>
            <a:ext cx="10836275" cy="7702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Nota: </a:t>
            </a:r>
            <a:r>
              <a:rPr lang="en-US" dirty="0" err="1"/>
              <a:t>Sólo</a:t>
            </a:r>
            <a:r>
              <a:rPr lang="en-US" dirty="0"/>
              <a:t> ASCII </a:t>
            </a:r>
            <a:r>
              <a:rPr lang="en-US" b="0" dirty="0"/>
              <a:t>– nada de UTF o Unicode; 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b="0" dirty="0"/>
              <a:t>– nada de HTML o </a:t>
            </a:r>
            <a:r>
              <a:rPr lang="en-US" b="0" dirty="0" err="1"/>
              <a:t>formatos</a:t>
            </a:r>
            <a:r>
              <a:rPr lang="en-US" b="0" dirty="0"/>
              <a:t> de </a:t>
            </a:r>
            <a:r>
              <a:rPr lang="en-US" b="0" dirty="0" err="1"/>
              <a:t>documentos</a:t>
            </a:r>
            <a:r>
              <a:rPr lang="en-US" b="0" dirty="0"/>
              <a:t> </a:t>
            </a:r>
            <a:r>
              <a:rPr lang="en-US" b="0" dirty="0" err="1"/>
              <a:t>patentados</a:t>
            </a:r>
            <a:r>
              <a:rPr lang="en-US" b="0" dirty="0"/>
              <a:t> y </a:t>
            </a:r>
            <a:r>
              <a:rPr lang="en-US" dirty="0"/>
              <a:t>evite</a:t>
            </a:r>
            <a:r>
              <a:rPr lang="en-US" b="0" dirty="0"/>
              <a:t> finales de </a:t>
            </a:r>
            <a:r>
              <a:rPr lang="en-US" b="0" dirty="0" err="1"/>
              <a:t>linea</a:t>
            </a:r>
            <a:r>
              <a:rPr lang="en-US" b="0" dirty="0"/>
              <a:t> </a:t>
            </a:r>
            <a:r>
              <a:rPr lang="en-US" b="0" dirty="0" err="1"/>
              <a:t>estilo</a:t>
            </a:r>
            <a:r>
              <a:rPr lang="en-US" b="0" dirty="0"/>
              <a:t> MS-DOS (CR/LF).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C1E83D-A9C9-4214-9A09-7EA67725B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011958"/>
              </p:ext>
            </p:extLst>
          </p:nvPr>
        </p:nvGraphicFramePr>
        <p:xfrm>
          <a:off x="839281" y="1483806"/>
          <a:ext cx="10571163" cy="355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1163">
                  <a:extLst>
                    <a:ext uri="{9D8B030D-6E8A-4147-A177-3AD203B41FA5}">
                      <a16:colId xmlns:a16="http://schemas.microsoft.com/office/drawing/2014/main" val="3428823128"/>
                    </a:ext>
                  </a:extLst>
                </a:gridCol>
              </a:tblGrid>
              <a:tr h="399986">
                <a:tc>
                  <a:txBody>
                    <a:bodyPr/>
                    <a:lstStyle/>
                    <a:p>
                      <a:r>
                        <a:rPr lang="en-US" sz="2400" dirty="0"/>
                        <a:t>CVE Entry Required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578815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r>
                        <a:rPr lang="en-US" sz="2000" b="1" dirty="0"/>
                        <a:t>CVE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722604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r>
                        <a:rPr lang="en-US" sz="2000" b="1" dirty="0"/>
                        <a:t>Product(s)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1467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r>
                        <a:rPr lang="en-US" sz="2000" b="1" dirty="0"/>
                        <a:t>Version(s)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27371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r>
                        <a:rPr lang="en-US" sz="2000" b="1" dirty="0"/>
                        <a:t>Problem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850622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Reference(s)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351277"/>
                  </a:ext>
                </a:extLst>
              </a:tr>
              <a:tr h="690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Description: </a:t>
                      </a:r>
                      <a:r>
                        <a:rPr lang="en-US" sz="2000" dirty="0" err="1"/>
                        <a:t>Incluya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información</a:t>
                      </a:r>
                      <a:r>
                        <a:rPr lang="en-US" sz="2000" dirty="0"/>
                        <a:t> del </a:t>
                      </a:r>
                      <a:r>
                        <a:rPr lang="en-US" sz="2000" dirty="0" err="1"/>
                        <a:t>producto</a:t>
                      </a:r>
                      <a:r>
                        <a:rPr lang="en-US" sz="2000" dirty="0"/>
                        <a:t>, version y </a:t>
                      </a:r>
                      <a:r>
                        <a:rPr lang="en-US" sz="2000" dirty="0" err="1"/>
                        <a:t>tipo</a:t>
                      </a:r>
                      <a:r>
                        <a:rPr lang="en-US" sz="2000" dirty="0"/>
                        <a:t> de </a:t>
                      </a:r>
                      <a:r>
                        <a:rPr lang="en-US" sz="2000" dirty="0" err="1"/>
                        <a:t>vulnerabilidad</a:t>
                      </a:r>
                      <a:r>
                        <a:rPr lang="en-US" sz="2000" dirty="0"/>
                        <a:t>, causa, o </a:t>
                      </a:r>
                      <a:r>
                        <a:rPr lang="en-US" sz="2000" dirty="0" err="1"/>
                        <a:t>impacto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ya</a:t>
                      </a:r>
                      <a:r>
                        <a:rPr lang="en-US" sz="2000" dirty="0"/>
                        <a:t> que </a:t>
                      </a:r>
                      <a:r>
                        <a:rPr lang="en-US" sz="2000" dirty="0" err="1"/>
                        <a:t>será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utilizado</a:t>
                      </a:r>
                      <a:r>
                        <a:rPr lang="en-US" sz="2000" dirty="0"/>
                        <a:t> para </a:t>
                      </a:r>
                      <a:r>
                        <a:rPr lang="en-US" sz="2000" dirty="0" err="1"/>
                        <a:t>publicar</a:t>
                      </a:r>
                      <a:r>
                        <a:rPr lang="en-US" sz="2000" dirty="0"/>
                        <a:t> el </a:t>
                      </a:r>
                      <a:r>
                        <a:rPr lang="en-US" sz="2000" dirty="0" err="1"/>
                        <a:t>registro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en</a:t>
                      </a:r>
                      <a:r>
                        <a:rPr lang="en-US" sz="2000" dirty="0"/>
                        <a:t> la Lista CVE.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156484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r>
                        <a:rPr lang="en-US" sz="2000" b="1" dirty="0"/>
                        <a:t>Assigning CNA: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38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01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2064-F1D2-4D20-A484-91AFBCB324F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Formatos</a:t>
            </a:r>
            <a:r>
              <a:rPr lang="en-US" dirty="0"/>
              <a:t> de </a:t>
            </a:r>
            <a:r>
              <a:rPr lang="en-US" dirty="0" err="1"/>
              <a:t>Envío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DF9EE-EC88-4631-AF3F-D96D5C4C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| </a:t>
            </a:r>
            <a:fld id="{295008BC-DA31-4D19-837B-EFA4386B05F5}" type="slidenum">
              <a:rPr lang="en-US" smtClean="0">
                <a:latin typeface="Arial" pitchFamily="34" charset="0"/>
              </a:rPr>
              <a:pPr/>
              <a:t>6</a:t>
            </a:fld>
            <a:r>
              <a:rPr lang="en-US">
                <a:latin typeface="Arial" pitchFamily="34" charset="0"/>
              </a:rPr>
              <a:t> |</a:t>
            </a:r>
            <a:r>
              <a:rPr lang="en-US">
                <a:latin typeface="Arial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latin typeface="Aria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4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Formatos</a:t>
            </a:r>
            <a:r>
              <a:rPr lang="en-US" dirty="0"/>
              <a:t> </a:t>
            </a:r>
            <a:r>
              <a:rPr lang="en-US" dirty="0" err="1"/>
              <a:t>Aprobados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Fichero</a:t>
            </a:r>
            <a:r>
              <a:rPr lang="en-US" sz="2400" dirty="0"/>
              <a:t> Plano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Valores</a:t>
            </a:r>
            <a:r>
              <a:rPr lang="en-US" sz="2400" dirty="0"/>
              <a:t> </a:t>
            </a:r>
            <a:r>
              <a:rPr lang="en-US" sz="2400" dirty="0" err="1"/>
              <a:t>Separados</a:t>
            </a:r>
            <a:r>
              <a:rPr lang="en-US" sz="2400" dirty="0"/>
              <a:t> por Coma (CSV)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JSON CVE</a:t>
            </a:r>
          </a:p>
        </p:txBody>
      </p:sp>
    </p:spTree>
    <p:extLst>
      <p:ext uri="{BB962C8B-B14F-4D97-AF65-F5344CB8AC3E}">
        <p14:creationId xmlns:p14="http://schemas.microsoft.com/office/powerpoint/2010/main" val="3476082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Fichero</a:t>
            </a:r>
            <a:r>
              <a:rPr lang="en-US" dirty="0"/>
              <a:t> Plano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030" y="1679814"/>
            <a:ext cx="4769134" cy="411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[CVEID]: </a:t>
            </a:r>
          </a:p>
          <a:p>
            <a:pPr marL="0" indent="0">
              <a:buNone/>
            </a:pPr>
            <a:r>
              <a:rPr lang="en-US" sz="2400" dirty="0"/>
              <a:t>[PRODUCT]:</a:t>
            </a:r>
          </a:p>
          <a:p>
            <a:pPr marL="0" indent="0">
              <a:buNone/>
            </a:pPr>
            <a:r>
              <a:rPr lang="en-US" sz="2400" dirty="0"/>
              <a:t>[VERSION]: </a:t>
            </a:r>
          </a:p>
          <a:p>
            <a:pPr marL="0" indent="0">
              <a:buNone/>
            </a:pPr>
            <a:r>
              <a:rPr lang="en-US" sz="2400" dirty="0"/>
              <a:t>[PROBLEMTYPE]:</a:t>
            </a:r>
          </a:p>
          <a:p>
            <a:pPr marL="0" indent="0">
              <a:buNone/>
            </a:pPr>
            <a:r>
              <a:rPr lang="en-US" sz="2400" dirty="0"/>
              <a:t>[REFERENCES]: </a:t>
            </a:r>
          </a:p>
          <a:p>
            <a:pPr marL="0" indent="0">
              <a:buNone/>
            </a:pPr>
            <a:r>
              <a:rPr lang="en-US" sz="2400" dirty="0"/>
              <a:t>[DESCRIPTION]:</a:t>
            </a:r>
          </a:p>
          <a:p>
            <a:pPr marL="0" indent="0">
              <a:buNone/>
            </a:pPr>
            <a:r>
              <a:rPr lang="en-US" sz="2400" dirty="0"/>
              <a:t>[ASSIGNINGCNA]: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5864E-4E3E-4B06-8241-FB8EDE5F82E1}"/>
              </a:ext>
            </a:extLst>
          </p:cNvPr>
          <p:cNvSpPr txBox="1"/>
          <p:nvPr/>
        </p:nvSpPr>
        <p:spPr>
          <a:xfrm>
            <a:off x="6407624" y="2349619"/>
            <a:ext cx="4769134" cy="20621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Helvetica LT Std"/>
              </a:rPr>
              <a:t>Notas</a:t>
            </a:r>
            <a:r>
              <a:rPr lang="en-US" sz="1600" b="1" dirty="0">
                <a:latin typeface="Helvetica LT Std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 LT Std"/>
              </a:rPr>
              <a:t>Un CVE ID por campo [CVEID]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 LT Std"/>
              </a:rPr>
              <a:t>Se debe </a:t>
            </a:r>
            <a:r>
              <a:rPr lang="en-US" sz="1600" dirty="0" err="1">
                <a:latin typeface="Helvetica LT Std"/>
              </a:rPr>
              <a:t>mantener</a:t>
            </a:r>
            <a:r>
              <a:rPr lang="en-US" sz="1600" dirty="0">
                <a:latin typeface="Helvetica LT Std"/>
              </a:rPr>
              <a:t> el </a:t>
            </a:r>
            <a:r>
              <a:rPr lang="en-US" sz="1600" dirty="0" err="1">
                <a:latin typeface="Helvetica LT Std"/>
              </a:rPr>
              <a:t>orden</a:t>
            </a:r>
            <a:r>
              <a:rPr lang="en-US" sz="1600" dirty="0">
                <a:latin typeface="Helvetica LT Std"/>
              </a:rPr>
              <a:t> de los </a:t>
            </a:r>
            <a:r>
              <a:rPr lang="en-US" sz="1600" dirty="0" err="1">
                <a:latin typeface="Helvetica LT Std"/>
              </a:rPr>
              <a:t>campos</a:t>
            </a:r>
            <a:endParaRPr lang="en-US" sz="1600" dirty="0">
              <a:latin typeface="Helvetica LT St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Helvetica LT Std"/>
              </a:rPr>
              <a:t>Un campo no debe </a:t>
            </a:r>
            <a:r>
              <a:rPr lang="en-US" sz="1600" dirty="0" err="1">
                <a:latin typeface="Helvetica LT Std"/>
              </a:rPr>
              <a:t>ocupar</a:t>
            </a:r>
            <a:r>
              <a:rPr lang="en-US" sz="1600" dirty="0">
                <a:latin typeface="Helvetica LT Std"/>
              </a:rPr>
              <a:t> </a:t>
            </a:r>
            <a:r>
              <a:rPr lang="en-US" sz="1600" dirty="0" err="1">
                <a:latin typeface="Helvetica LT Std"/>
              </a:rPr>
              <a:t>más</a:t>
            </a:r>
            <a:r>
              <a:rPr lang="en-US" sz="1600" dirty="0">
                <a:latin typeface="Helvetica LT Std"/>
              </a:rPr>
              <a:t> de una </a:t>
            </a:r>
            <a:r>
              <a:rPr lang="en-US" sz="1600" dirty="0" err="1">
                <a:latin typeface="Helvetica LT Std"/>
              </a:rPr>
              <a:t>línea</a:t>
            </a:r>
            <a:endParaRPr lang="en-US" sz="1600" dirty="0">
              <a:latin typeface="Helvetica LT Std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latin typeface="Helvetica LT Std"/>
              </a:rPr>
              <a:t>Referencia</a:t>
            </a:r>
            <a:r>
              <a:rPr lang="en-US" sz="1600" dirty="0">
                <a:latin typeface="Helvetica LT Std"/>
              </a:rPr>
              <a:t>: </a:t>
            </a:r>
            <a:r>
              <a:rPr lang="en-US" sz="1600" dirty="0">
                <a:latin typeface="Helvetica LT Std"/>
                <a:hlinkClick r:id="rId3"/>
              </a:rPr>
              <a:t>https://cve.mitre.org/cve/list_rules_and_guidance/cve_assignment_information_format.html#format</a:t>
            </a:r>
            <a:endParaRPr lang="en-US" sz="1600" dirty="0">
              <a:latin typeface="Helvetica LT Std"/>
            </a:endParaRPr>
          </a:p>
        </p:txBody>
      </p:sp>
    </p:spTree>
    <p:extLst>
      <p:ext uri="{BB962C8B-B14F-4D97-AF65-F5344CB8AC3E}">
        <p14:creationId xmlns:p14="http://schemas.microsoft.com/office/powerpoint/2010/main" val="343914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Fichero</a:t>
            </a:r>
            <a:r>
              <a:rPr lang="en-US" dirty="0"/>
              <a:t> Plano – </a:t>
            </a:r>
            <a:r>
              <a:rPr lang="en-US" dirty="0" err="1"/>
              <a:t>Manejando</a:t>
            </a:r>
            <a:r>
              <a:rPr lang="en-US" dirty="0"/>
              <a:t> </a:t>
            </a:r>
            <a:r>
              <a:rPr lang="en-US" dirty="0" err="1"/>
              <a:t>Múltiples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47801"/>
            <a:ext cx="10972800" cy="48386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Registros</a:t>
            </a:r>
            <a:r>
              <a:rPr lang="en-US" dirty="0"/>
              <a:t> CVE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 err="1"/>
              <a:t>Concatene</a:t>
            </a:r>
            <a:r>
              <a:rPr lang="en-US" dirty="0"/>
              <a:t> entradas, </a:t>
            </a:r>
            <a:r>
              <a:rPr lang="en-US" dirty="0" err="1"/>
              <a:t>opcionalmente</a:t>
            </a:r>
            <a:r>
              <a:rPr lang="en-US" dirty="0"/>
              <a:t> </a:t>
            </a:r>
            <a:r>
              <a:rPr lang="en-US" dirty="0" err="1"/>
              <a:t>separadas</a:t>
            </a:r>
            <a:r>
              <a:rPr lang="en-US" dirty="0"/>
              <a:t> por una línea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blanco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dirty="0"/>
              <a:t>/</a:t>
            </a:r>
            <a:r>
              <a:rPr lang="en-US" dirty="0" err="1"/>
              <a:t>Versiones</a:t>
            </a:r>
            <a:endParaRPr lang="en-US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 err="1"/>
              <a:t>Separe</a:t>
            </a:r>
            <a:r>
              <a:rPr lang="en-US" dirty="0"/>
              <a:t> los </a:t>
            </a:r>
            <a:r>
              <a:rPr lang="en-US" dirty="0" err="1"/>
              <a:t>productos</a:t>
            </a:r>
            <a:r>
              <a:rPr lang="en-US" dirty="0"/>
              <a:t>, y las versions </a:t>
            </a:r>
            <a:r>
              <a:rPr lang="en-US" dirty="0" err="1"/>
              <a:t>correspondientes</a:t>
            </a:r>
            <a:r>
              <a:rPr lang="en-US" dirty="0"/>
              <a:t> por un punto y coma, </a:t>
            </a:r>
            <a:r>
              <a:rPr lang="en-US" dirty="0" err="1"/>
              <a:t>seguido</a:t>
            </a:r>
            <a:r>
              <a:rPr lang="en-US" dirty="0"/>
              <a:t> por un </a:t>
            </a:r>
            <a:r>
              <a:rPr lang="en-US" dirty="0" err="1"/>
              <a:t>espacio</a:t>
            </a:r>
            <a:r>
              <a:rPr lang="en-US" dirty="0"/>
              <a:t> y, para </a:t>
            </a:r>
            <a:r>
              <a:rPr lang="en-US" dirty="0" err="1"/>
              <a:t>separar</a:t>
            </a:r>
            <a:r>
              <a:rPr lang="en-US" dirty="0"/>
              <a:t> multiples </a:t>
            </a:r>
            <a:r>
              <a:rPr lang="en-US" dirty="0" err="1"/>
              <a:t>versiones</a:t>
            </a:r>
            <a:r>
              <a:rPr lang="en-US" dirty="0"/>
              <a:t> de un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producto</a:t>
            </a:r>
            <a:r>
              <a:rPr lang="en-US" dirty="0"/>
              <a:t> por una coma </a:t>
            </a:r>
            <a:r>
              <a:rPr lang="en-US" dirty="0" err="1"/>
              <a:t>seguida</a:t>
            </a:r>
            <a:r>
              <a:rPr lang="en-US" dirty="0"/>
              <a:t> de un </a:t>
            </a:r>
            <a:r>
              <a:rPr lang="en-US" dirty="0" err="1"/>
              <a:t>espacio</a:t>
            </a:r>
            <a:r>
              <a:rPr lang="en-US" dirty="0"/>
              <a:t>; p. </a:t>
            </a:r>
            <a:r>
              <a:rPr lang="en-US" dirty="0" err="1"/>
              <a:t>ej</a:t>
            </a:r>
            <a:r>
              <a:rPr lang="en-US" dirty="0"/>
              <a:t>., </a:t>
            </a: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[PRODUCT]: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XE</a:t>
            </a: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[VERSION]: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12.2, 15.0 through 15.6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3.2 through 3.18</a:t>
            </a: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[DESCRIPTION]:...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12.2 and 15.0 through 15.6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 XE 3.2 through 3.18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Múltiples</a:t>
            </a:r>
            <a:r>
              <a:rPr lang="en-US" dirty="0"/>
              <a:t> </a:t>
            </a:r>
            <a:r>
              <a:rPr lang="en-US" dirty="0" err="1"/>
              <a:t>Referencias</a:t>
            </a:r>
            <a:endParaRPr lang="en-US" dirty="0"/>
          </a:p>
          <a:p>
            <a:pPr lvl="1">
              <a:buFont typeface="Arial" panose="020B0604020202020204" pitchFamily="34" charset="0"/>
              <a:buChar char="–"/>
            </a:pPr>
            <a:r>
              <a:rPr lang="en-US" dirty="0" err="1"/>
              <a:t>Separe</a:t>
            </a:r>
            <a:r>
              <a:rPr lang="en-US" dirty="0"/>
              <a:t> </a:t>
            </a:r>
            <a:r>
              <a:rPr lang="en-US" dirty="0" err="1"/>
              <a:t>referencias</a:t>
            </a:r>
            <a:r>
              <a:rPr lang="en-US" dirty="0"/>
              <a:t> por un </a:t>
            </a:r>
            <a:r>
              <a:rPr lang="en-US" dirty="0" err="1"/>
              <a:t>espacio</a:t>
            </a:r>
            <a:r>
              <a:rPr lang="en-US" dirty="0"/>
              <a:t>; p. </a:t>
            </a:r>
            <a:r>
              <a:rPr lang="en-US" dirty="0" err="1"/>
              <a:t>ej</a:t>
            </a:r>
            <a:r>
              <a:rPr lang="en-US" dirty="0"/>
              <a:t>.,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84263" lvl="3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[REFERENCES]: https://tomcat.apache.org/security-9.html#Fixed_in_Apache_Tomcat_9.0.0.M13 https://tomcat.apache.org/security-8.html#Fixed_in_Apache_Tomcat_8.5.8 https://tomcat.apache.org/security-8.html#Fixed_in_Apache_Tomcat_8.0.39 https://tomcat.apache.org/security-7.html#Fixed_in_Apache_Tomcat_7.0.73 https://tomcat.apache.org/security-6.html#Fixed_in_Apache_Tomcat_6.0.48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3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mitre-2018">
  <a:themeElements>
    <a:clrScheme name="Custom 41">
      <a:dk1>
        <a:sysClr val="windowText" lastClr="000000"/>
      </a:dk1>
      <a:lt1>
        <a:sysClr val="window" lastClr="FFFFFF"/>
      </a:lt1>
      <a:dk2>
        <a:srgbClr val="161636"/>
      </a:dk2>
      <a:lt2>
        <a:srgbClr val="FBEEC9"/>
      </a:lt2>
      <a:accent1>
        <a:srgbClr val="FFB00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TRE_Breifing_Template16x9.pptx" id="{5D2CB0C6-7637-4667-A648-EBA1BD2742AF}" vid="{B8F31EA5-7C34-4FF6-949E-D1CB1F374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535B9ED868947811A28E42269023F" ma:contentTypeVersion="11" ma:contentTypeDescription="Create a new document." ma:contentTypeScope="" ma:versionID="3a6d9d44ee40b0e264753b23479060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6BA5C9-2D71-4B86-AE8A-8C0D9BC5F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0FCDD-08B1-48D8-BB50-7A17E590A5EE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1C77365-6805-48A0-99D6-88B8E0C4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MITRE_Briefing_Template16x9</Template>
  <TotalTime>9429</TotalTime>
  <Words>3558</Words>
  <Application>Microsoft Office PowerPoint</Application>
  <PresentationFormat>Widescreen</PresentationFormat>
  <Paragraphs>274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 New</vt:lpstr>
      <vt:lpstr>Helvetica LT Std</vt:lpstr>
      <vt:lpstr>Tahoma</vt:lpstr>
      <vt:lpstr>Wingdings</vt:lpstr>
      <vt:lpstr>mitre-2018</vt:lpstr>
      <vt:lpstr>Proceso de Envío de CVEs Sólo para envíos al Root del Programa CVE</vt:lpstr>
      <vt:lpstr>Aclaraciones</vt:lpstr>
      <vt:lpstr>Resumen</vt:lpstr>
      <vt:lpstr>¿Dónde enviar la información del Registro CVE?</vt:lpstr>
      <vt:lpstr>Información Necesaria para un Registro CVE</vt:lpstr>
      <vt:lpstr>Formatos de Envío</vt:lpstr>
      <vt:lpstr>Formatos Aprobados</vt:lpstr>
      <vt:lpstr>Formato de Fichero Plano</vt:lpstr>
      <vt:lpstr>Fichero Plano – Manejando Múltiples</vt:lpstr>
      <vt:lpstr>Ejemplo de Fichero Plano</vt:lpstr>
      <vt:lpstr>Valores Separados por Coma (CSV)</vt:lpstr>
      <vt:lpstr>CSV – Manejando Múltiples</vt:lpstr>
      <vt:lpstr>Ejemplo CSV</vt:lpstr>
      <vt:lpstr>CVE JSON 4.0</vt:lpstr>
      <vt:lpstr>Ejemplo CVE JSON</vt:lpstr>
      <vt:lpstr>Canales de Envío</vt:lpstr>
      <vt:lpstr>Canales de Envío Aprobados</vt:lpstr>
      <vt:lpstr>Envíos a través del Formulario Web</vt:lpstr>
      <vt:lpstr>Vaya a https://cveform.mitre.org/</vt:lpstr>
      <vt:lpstr>Seleccione “Notify CVE about a publication”</vt:lpstr>
      <vt:lpstr>Rellene la Información de Contacto</vt:lpstr>
      <vt:lpstr>Rellene la información del Envío</vt:lpstr>
      <vt:lpstr>Rellene el “Captcha” y Seleccione el Botón “Submit Request”</vt:lpstr>
      <vt:lpstr>Se Creará un Ticket y se Enviará un Correo Electrónico de Acuse de Recibo</vt:lpstr>
      <vt:lpstr>El Campo Descripción Tiene Límite de Caracteres</vt:lpstr>
      <vt:lpstr>Si Necesita Más Caracteres, Utilice El Correo Electrónico…</vt:lpstr>
      <vt:lpstr>Respondiendo al Correo Electrónico del Acuse de Recibo</vt:lpstr>
      <vt:lpstr>Envíos a través de GitHub</vt:lpstr>
      <vt:lpstr>Envío Git (Configuración Inicial)</vt:lpstr>
      <vt:lpstr>Envíos Git – Proceso Paso a Paso</vt:lpstr>
      <vt:lpstr>Proceso de Revisión del Root del Programa CVE</vt:lpstr>
      <vt:lpstr>Fin de Proceso del Root del Programa</vt:lpstr>
      <vt:lpstr>Recursos y Herramientas</vt:lpstr>
      <vt:lpstr>Recursos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CVE Program PowerPoint Presentation Template</dc:title>
  <dc:creator>Roberge Jr., Robert J</dc:creator>
  <cp:lastModifiedBy>Jo E Bazar</cp:lastModifiedBy>
  <cp:revision>77</cp:revision>
  <dcterms:created xsi:type="dcterms:W3CDTF">2019-02-26T16:06:40Z</dcterms:created>
  <dcterms:modified xsi:type="dcterms:W3CDTF">2021-11-09T17:11:48Z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0x010100797535B9ED868947811A28E42269023F</vt:lpwstr>
  </property>
</Properties>
</file>