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40"/>
  </p:notesMasterIdLst>
  <p:handoutMasterIdLst>
    <p:handoutMasterId r:id="rId41"/>
  </p:handoutMasterIdLst>
  <p:sldIdLst>
    <p:sldId id="256" r:id="rId5"/>
    <p:sldId id="353"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15" r:id="rId20"/>
    <p:sldId id="368" r:id="rId21"/>
    <p:sldId id="316" r:id="rId22"/>
    <p:sldId id="370" r:id="rId23"/>
    <p:sldId id="371" r:id="rId24"/>
    <p:sldId id="372" r:id="rId25"/>
    <p:sldId id="373" r:id="rId26"/>
    <p:sldId id="374" r:id="rId27"/>
    <p:sldId id="375" r:id="rId28"/>
    <p:sldId id="376" r:id="rId29"/>
    <p:sldId id="377" r:id="rId30"/>
    <p:sldId id="378" r:id="rId31"/>
    <p:sldId id="317" r:id="rId32"/>
    <p:sldId id="380" r:id="rId33"/>
    <p:sldId id="381" r:id="rId34"/>
    <p:sldId id="321" r:id="rId35"/>
    <p:sldId id="383" r:id="rId36"/>
    <p:sldId id="322" r:id="rId37"/>
    <p:sldId id="385" r:id="rId38"/>
    <p:sldId id="35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3" autoAdjust="0"/>
    <p:restoredTop sz="94663" autoAdjust="0"/>
  </p:normalViewPr>
  <p:slideViewPr>
    <p:cSldViewPr snapToGrid="0">
      <p:cViewPr varScale="1">
        <p:scale>
          <a:sx n="64" d="100"/>
          <a:sy n="64" d="100"/>
        </p:scale>
        <p:origin x="696"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3/23/2021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veproject.github.io/docs/cna/onboarding/inde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Hello and welcome to CVE Submission Process presentation, presented by the CVE team. So now that you know how to create CVE entries, how to you submit them to MITRE</a:t>
            </a:r>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9144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a flat file submission.</a:t>
            </a:r>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381405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comma-separated values format is very similar to flat file format, except the field headers are no longer needed and everything is on a single line separated by a comma.  If there is a comma or quote character in the field value, then enclose the field in double quotes.  If there is a double quote character in the field value, use two double-quote characters and please do not use embedded line-breaks.</a:t>
            </a: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28981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To submit </a:t>
            </a:r>
            <a:r>
              <a:rPr lang="en-US" dirty="0"/>
              <a:t>multiple entries, put them in the same file, each on their own line.  Again, if there are multiple product and versions, separate them by a semicolon, and if there are multiple references, separate them by a space.</a:t>
            </a: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40371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the CSV submission.</a:t>
            </a:r>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162655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JSON is a little different.  It handles product and version information in a more structured way.  It also supports more fields than just the minimum, such as CVSS vectors, impact, and credits.  The full list of the supported fields in the format specification are on the automation working group’s GitHub repo.</a:t>
            </a:r>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122040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a JSON submission.  As you can see, there can be multiple vendors, which can have multiple products, which can have multiple versions.  Another thing to note is you can provide multiple descriptions in other languages; but one description must be in English.</a:t>
            </a:r>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157763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So once you have formatted the entries, you are ready send them to MITRE.  How do you do that?</a:t>
            </a:r>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4253395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There are two submission options;  1) submit through the web form or 2) through a pull request to our GitHub repository.  You can use any of the formats when submitting through the web form, but you must use the JSON format when submitting through GitHub.</a:t>
            </a:r>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1239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Submitting through the web form.</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190985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Go to cveform.mitre.org</a:t>
            </a:r>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147445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The information presented assumes the information needed for the CVE entry has already been generated. The processes presented are specific to the CVE Program Root CNA (currently MITRE).  Other Root CNAs may have other processes that CNAs need to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1295367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Select “Notify CVE about a publication”. </a:t>
            </a:r>
            <a:r>
              <a:rPr lang="en-US" b="0" dirty="0"/>
              <a:t>If you would like us to respond with an encrypted response, enter a PGP Key.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1859329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Fill in your email address. </a:t>
            </a:r>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24949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Fill in the three required fields in the submission form; 1) provide the link to the advisory 2) provide the CVE IDs of vulnerabilities to be published and 3) enter the formatted information in the “Additional information and CVE ID description updates” field.</a:t>
            </a:r>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07938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Fill in the security code and press submit.</a:t>
            </a:r>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337944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Your request </a:t>
            </a:r>
            <a:r>
              <a:rPr lang="en-US" dirty="0"/>
              <a:t>will go into our ticketing system and you will receive an automated email saying that we received the request. Here is an example of the acknowledgement email.</a:t>
            </a:r>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3596497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It is important to note that the “Additional information” is limited to 2,000 characters.  CNAs have run into this limit.</a:t>
            </a:r>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3906579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For now, the work around is to fill in the form like normal, except in the “Additional information” field, state that a separate email providing the information is forthcoming. </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41019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Next, reply to the automated email with the formatted information either in the body of the email or as an attachment.</a:t>
            </a:r>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180587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Submitting through GitHub.</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374492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For the GitHub submissions, go to our </a:t>
            </a:r>
            <a:r>
              <a:rPr lang="en-US" dirty="0" err="1"/>
              <a:t>CVEProject</a:t>
            </a:r>
            <a:r>
              <a:rPr lang="en-US" dirty="0"/>
              <a:t>/</a:t>
            </a:r>
            <a:r>
              <a:rPr lang="en-US" dirty="0" err="1"/>
              <a:t>cvelist</a:t>
            </a:r>
            <a:r>
              <a:rPr lang="en-US" dirty="0"/>
              <a:t> repo on GitHub and create a fork of it.  The </a:t>
            </a:r>
            <a:r>
              <a:rPr lang="en-US" dirty="0" err="1"/>
              <a:t>cvelist</a:t>
            </a:r>
            <a:r>
              <a:rPr lang="en-US" dirty="0"/>
              <a:t> repo is broken down into folders for each year and further broken down into folder per thousand vulnerabilities.  In these folders, each CVE ID has its own JSON file.  To submit CVE entries, you will change the appropriate JSON files on your own branch and create a pull request to the </a:t>
            </a:r>
            <a:r>
              <a:rPr lang="en-US" dirty="0" err="1"/>
              <a:t>CVEProject</a:t>
            </a:r>
            <a:r>
              <a:rPr lang="en-US" dirty="0"/>
              <a:t> repo.  Further in guidance developed by the CNAs through the CNA Collaboration Working Group can be found on our GitHub.io site (http://cveproject.github.io/docs/cna/processes_documentation/index.html).</a:t>
            </a:r>
          </a:p>
          <a:p>
            <a:endParaRPr lang="en-US" dirty="0"/>
          </a:p>
          <a:p>
            <a:r>
              <a:rPr lang="en-US" dirty="0"/>
              <a:t>You will need to register your GitHub username before you create the pull request.  You can do this by making an “Other” request through the CVE web form.</a:t>
            </a:r>
          </a:p>
          <a:p>
            <a:endParaRPr lang="en-US" dirty="0"/>
          </a:p>
          <a:p>
            <a:r>
              <a:rPr lang="en-US" dirty="0"/>
              <a:t>It is also important to note that once the submission is on GitHub, it will immediately become public.</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424466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In this presentation, we will go over the required </a:t>
            </a:r>
            <a:r>
              <a:rPr lang="en-US" dirty="0"/>
              <a:t>information for a CVE Entry, what formats to use for submitting CVE entries, how to send the CVE entry information to MITRE, what MITRE does on their end when a request is received, and some resources and tools for your use.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176248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GitHub slides goes through each command line instruction needed to perform and create a pull request.  That is a bit too much for this presentation, so we are going to refer you to the softcopy to review on your own time. A softcopy of this GitHub presentation is available at </a:t>
            </a:r>
            <a:r>
              <a:rPr lang="en-US" dirty="0">
                <a:hlinkClick r:id="rId3"/>
              </a:rPr>
              <a:t>https://cveproject.github.io/docs/cna/onboarding/index.html</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388924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So what does MITRE do when we receive a submission? </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209079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We confirm </a:t>
            </a:r>
            <a:r>
              <a:rPr lang="en-US" dirty="0"/>
              <a:t>the CVE ID is assigned to you; the ID is in the reserved state; the reference(s) are public; and that the information in the entry matches what is in the references.</a:t>
            </a:r>
          </a:p>
          <a:p>
            <a:endParaRPr lang="en-US" dirty="0"/>
          </a:p>
          <a:p>
            <a:r>
              <a:rPr lang="en-US" dirty="0"/>
              <a:t>If the CVE entry submission looks good, we populate the Master CVE list, updates are pushed to the CVE website, updates are made on GitHub, and sent out through our announcement channels, like our Twitter feed.</a:t>
            </a:r>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409872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Resources available to assist you with CVE submissions.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44517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There are some tools available to help you with your submissions.  We have a JSON validator on the automation working group GitHub repository, along with the JSON schema. Also, Chandan from </a:t>
            </a:r>
            <a:r>
              <a:rPr lang="en-US" dirty="0" err="1"/>
              <a:t>PaloAltoNetworks</a:t>
            </a:r>
            <a:r>
              <a:rPr lang="en-US" dirty="0"/>
              <a:t> was kind enough to open source the </a:t>
            </a:r>
            <a:r>
              <a:rPr lang="en-US" dirty="0" err="1"/>
              <a:t>Vulnogram</a:t>
            </a:r>
            <a:r>
              <a:rPr lang="en-US" dirty="0"/>
              <a:t> tool he created.  </a:t>
            </a:r>
            <a:r>
              <a:rPr lang="en-US" dirty="0" err="1"/>
              <a:t>Vulnogram</a:t>
            </a:r>
            <a:r>
              <a:rPr lang="en-US" dirty="0"/>
              <a:t> provides a form that you can fill out and it will generate the JSON for you.  </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3689754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Where do you send the CVE entry information, you send the information to MITRE.</a:t>
            </a:r>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19945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required information for a CVE entry is a CVE ID, products, versions, problem type, references, a descriptions, and the assigning CNA.</a:t>
            </a:r>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99646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Each CVE ID submission needs to be in one of the approved formats.</a:t>
            </a:r>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427504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approved formats are the flat file format</a:t>
            </a:r>
            <a:r>
              <a:rPr lang="en-US" dirty="0"/>
              <a:t>, comma-separated values, and JSON.  The JSON format is the preferred format because it has a lot more flexibility than the other formats.</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236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flat file format looks like this.  Each field name is enclosed in brackets and the field name is separated from the value by a colon.  Note that only one CVE ID per set of fields is required, the field order needs to be maintained and the fields cannot span multiple lines.</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179535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To submit multiple vulnerabilities at the same time, put them in the same file and separate them with a blank line.  If there are multiple affected products and versions of those products, then separate them with a semicolon.  In the example here, versions 12.2 and 15.0 through 15.6 of IOS are affected and versions 3.2 through 3.18 of IOS XE are affected.  To provide multiple references, separate them via a space.</a:t>
            </a:r>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3508337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BDBF269F-35F2-49BC-BA49-DF8367D954D6}"/>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1110334526"/>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hyperlink" Target="https://github.com/CVEProject/automation-working-group/blob/master/cve_json_schema/DRAFT-JSON-file-format-v4.md"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hyperlink" Target="https://github.com/CVEProject/cvelis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hyperlink" Target="https://cveproject.github.io/docs/cna/onboarding/index.html"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hyperlink" Target="https://cve.mitre.org/data/downloads/index.html"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CVEProject/automation-working-group/blob/master/cve_json_schema/DRAFT-JSON-file-format-v4.md" TargetMode="External"/><Relationship Id="rId3" Type="http://schemas.openxmlformats.org/officeDocument/2006/relationships/slideLayout" Target="../slideLayouts/slideLayout2.xml"/><Relationship Id="rId7" Type="http://schemas.openxmlformats.org/officeDocument/2006/relationships/hyperlink" Target="https://github.com/CVEProject/automation-working-group/blob/master/cve_json_schema/CVE_JSON_4.0_min.schema" TargetMode="External"/><Relationship Id="rId12" Type="http://schemas.openxmlformats.org/officeDocument/2006/relationships/image" Target="../media/image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github.com/CVEProject/automation-working-group/blob/master/tools/cmdlinejsonvalidator.py" TargetMode="External"/><Relationship Id="rId11" Type="http://schemas.openxmlformats.org/officeDocument/2006/relationships/hyperlink" Target="https://cveform.mitre.org/" TargetMode="External"/><Relationship Id="rId5" Type="http://schemas.openxmlformats.org/officeDocument/2006/relationships/hyperlink" Target="https://github.com/CVEProject" TargetMode="External"/><Relationship Id="rId10" Type="http://schemas.openxmlformats.org/officeDocument/2006/relationships/hyperlink" Target="https://vulnogram.github.io/" TargetMode="External"/><Relationship Id="rId4" Type="http://schemas.openxmlformats.org/officeDocument/2006/relationships/notesSlide" Target="../notesSlides/notesSlide34.xml"/><Relationship Id="rId9" Type="http://schemas.openxmlformats.org/officeDocument/2006/relationships/hyperlink" Target="https://github.com/Vulnogram/Vulnogram"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cve.mitre.org/cve/list_rules_and_guidance/cve_assignment_information_format.html#forma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CVE Submission Process</a:t>
            </a:r>
            <a:br>
              <a:rPr lang="en-US" dirty="0"/>
            </a:br>
            <a:r>
              <a:rPr lang="en-US" sz="2800" dirty="0"/>
              <a:t>for Submissions to MITRE Top-Level Root Only</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sp>
        <p:nvSpPr>
          <p:cNvPr id="2" name="Slide Number Placeholder 1">
            <a:extLst>
              <a:ext uri="{FF2B5EF4-FFF2-40B4-BE49-F238E27FC236}">
                <a16:creationId xmlns:a16="http://schemas.microsoft.com/office/drawing/2014/main" id="{DF0E2809-7AAC-4377-881A-13E670C8C710}"/>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2" name="Audio 11">
            <a:hlinkClick r:id="" action="ppaction://media"/>
            <a:extLst>
              <a:ext uri="{FF2B5EF4-FFF2-40B4-BE49-F238E27FC236}">
                <a16:creationId xmlns:a16="http://schemas.microsoft.com/office/drawing/2014/main" id="{7FD5A008-45CB-4EBF-A05B-560616A23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14000" advTm="13771"/>
    </mc:Choice>
    <mc:Fallback xmlns="">
      <p:transition spd="slow"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[CVEID]:</a:t>
            </a:r>
            <a:r>
              <a:rPr lang="en-US" b="0" dirty="0"/>
              <a:t>CVE-2017-1194</a:t>
            </a:r>
          </a:p>
          <a:p>
            <a:pPr marL="0" indent="0">
              <a:buNone/>
            </a:pPr>
            <a:r>
              <a:rPr lang="en-US" dirty="0"/>
              <a:t>[PRODUCT]:</a:t>
            </a:r>
            <a:r>
              <a:rPr lang="en-US" b="0" dirty="0"/>
              <a:t>IBM WebSphere Application Server</a:t>
            </a:r>
          </a:p>
          <a:p>
            <a:pPr marL="0" indent="0">
              <a:buNone/>
            </a:pPr>
            <a:r>
              <a:rPr lang="en-US" dirty="0"/>
              <a:t>[VERSION]:</a:t>
            </a:r>
            <a:r>
              <a:rPr lang="en-US" b="0" dirty="0"/>
              <a:t>7.0, 8.0, 8.5, 9.0</a:t>
            </a:r>
          </a:p>
          <a:p>
            <a:pPr marL="0" indent="0">
              <a:buNone/>
            </a:pPr>
            <a:r>
              <a:rPr lang="en-US" dirty="0"/>
              <a:t>[PROBLEMTYPE]:</a:t>
            </a:r>
            <a:r>
              <a:rPr lang="en-US" b="0" dirty="0"/>
              <a:t>Cross-site request forgery</a:t>
            </a:r>
          </a:p>
          <a:p>
            <a:pPr marL="0" indent="0">
              <a:buNone/>
            </a:pPr>
            <a:r>
              <a:rPr lang="en-US" dirty="0"/>
              <a:t>[REFERENCES]:</a:t>
            </a:r>
            <a:r>
              <a:rPr lang="en-US" b="0" dirty="0"/>
              <a:t>http://www.ibm.com/support/docview.wss?uid=swg22001226</a:t>
            </a:r>
          </a:p>
          <a:p>
            <a:pPr marL="0" indent="0">
              <a:buNone/>
            </a:pPr>
            <a:r>
              <a:rPr lang="en-US" dirty="0"/>
              <a:t>[DESCRIPTION]:</a:t>
            </a:r>
            <a:r>
              <a:rPr lang="en-US" b="0" dirty="0"/>
              <a:t>IBM WebSphere Application Server 7.0, 8.0, 8.5, and 9.0 is vulnerable to cross-site request forgery which could allow an attacker to execute malicious and unauthorized actions transmitted from a user that the website trusts.  IBM X-Force ID:  123669.</a:t>
            </a:r>
          </a:p>
          <a:p>
            <a:pPr marL="0" indent="0">
              <a:buNone/>
            </a:pPr>
            <a:r>
              <a:rPr lang="en-US" dirty="0"/>
              <a:t>[ASSIGNINGCNA]:</a:t>
            </a:r>
            <a:r>
              <a:rPr lang="en-US" b="0" dirty="0"/>
              <a:t>IBM</a:t>
            </a:r>
          </a:p>
        </p:txBody>
      </p:sp>
      <p:sp>
        <p:nvSpPr>
          <p:cNvPr id="2" name="Title 1"/>
          <p:cNvSpPr>
            <a:spLocks noGrp="1"/>
          </p:cNvSpPr>
          <p:nvPr>
            <p:ph type="title"/>
          </p:nvPr>
        </p:nvSpPr>
        <p:spPr/>
        <p:txBody>
          <a:bodyPr/>
          <a:lstStyle/>
          <a:p>
            <a:r>
              <a:rPr lang="en-US" dirty="0"/>
              <a:t>Flat File Example</a:t>
            </a:r>
          </a:p>
        </p:txBody>
      </p:sp>
      <p:pic>
        <p:nvPicPr>
          <p:cNvPr id="5" name="Audio 4">
            <a:hlinkClick r:id="" action="ppaction://media"/>
            <a:extLst>
              <a:ext uri="{FF2B5EF4-FFF2-40B4-BE49-F238E27FC236}">
                <a16:creationId xmlns:a16="http://schemas.microsoft.com/office/drawing/2014/main" id="{1170C20E-BAE6-4997-BDD9-2F6F08F55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34970888"/>
      </p:ext>
    </p:extLst>
  </p:cSld>
  <p:clrMapOvr>
    <a:masterClrMapping/>
  </p:clrMapOvr>
  <mc:AlternateContent xmlns:mc="http://schemas.openxmlformats.org/markup-compatibility/2006" xmlns:p14="http://schemas.microsoft.com/office/powerpoint/2010/main">
    <mc:Choice Requires="p14">
      <p:transition p14:dur="1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dirty="0"/>
              <a:t>Fields:</a:t>
            </a:r>
          </a:p>
          <a:p>
            <a:pPr lvl="1">
              <a:buFont typeface="Arial" panose="020B0604020202020204" pitchFamily="34" charset="0"/>
              <a:buChar char="–"/>
            </a:pPr>
            <a:r>
              <a:rPr lang="en-US" sz="2800" dirty="0"/>
              <a:t>CVE ID</a:t>
            </a:r>
          </a:p>
          <a:p>
            <a:pPr lvl="1">
              <a:buFont typeface="Arial" panose="020B0604020202020204" pitchFamily="34" charset="0"/>
              <a:buChar char="–"/>
            </a:pPr>
            <a:r>
              <a:rPr lang="en-US" sz="2800" dirty="0"/>
              <a:t>Product</a:t>
            </a:r>
          </a:p>
          <a:p>
            <a:pPr lvl="1">
              <a:buFont typeface="Arial" panose="020B0604020202020204" pitchFamily="34" charset="0"/>
              <a:buChar char="–"/>
            </a:pPr>
            <a:r>
              <a:rPr lang="en-US" sz="2800" dirty="0"/>
              <a:t>Version</a:t>
            </a:r>
          </a:p>
          <a:p>
            <a:pPr lvl="1">
              <a:buFont typeface="Arial" panose="020B0604020202020204" pitchFamily="34" charset="0"/>
              <a:buChar char="–"/>
            </a:pPr>
            <a:r>
              <a:rPr lang="en-US" sz="2800" dirty="0"/>
              <a:t>Problem type</a:t>
            </a:r>
          </a:p>
          <a:p>
            <a:pPr lvl="1">
              <a:buFont typeface="Arial" panose="020B0604020202020204" pitchFamily="34" charset="0"/>
              <a:buChar char="–"/>
            </a:pPr>
            <a:r>
              <a:rPr lang="en-US" sz="2800" dirty="0"/>
              <a:t>References</a:t>
            </a:r>
          </a:p>
          <a:p>
            <a:pPr lvl="1">
              <a:buFont typeface="Arial" panose="020B0604020202020204" pitchFamily="34" charset="0"/>
              <a:buChar char="–"/>
            </a:pPr>
            <a:r>
              <a:rPr lang="en-US" sz="2800" dirty="0"/>
              <a:t>Description</a:t>
            </a:r>
          </a:p>
          <a:p>
            <a:pPr lvl="1">
              <a:buFont typeface="Arial" panose="020B0604020202020204" pitchFamily="34" charset="0"/>
              <a:buChar char="–"/>
            </a:pPr>
            <a:r>
              <a:rPr lang="en-US" sz="2800" dirty="0"/>
              <a:t>Assigning CNA</a:t>
            </a:r>
          </a:p>
          <a:p>
            <a:pPr marL="3175" indent="0">
              <a:buNone/>
            </a:pPr>
            <a:r>
              <a:rPr lang="en-US" sz="2400" dirty="0"/>
              <a:t> </a:t>
            </a:r>
            <a:endParaRPr lang="en-US" sz="2400" b="0" dirty="0"/>
          </a:p>
        </p:txBody>
      </p:sp>
      <p:sp>
        <p:nvSpPr>
          <p:cNvPr id="2" name="Title 1"/>
          <p:cNvSpPr>
            <a:spLocks noGrp="1"/>
          </p:cNvSpPr>
          <p:nvPr>
            <p:ph type="title"/>
          </p:nvPr>
        </p:nvSpPr>
        <p:spPr/>
        <p:txBody>
          <a:bodyPr/>
          <a:lstStyle/>
          <a:p>
            <a:r>
              <a:rPr lang="en-US" dirty="0"/>
              <a:t>Comma-Separated Values (CSV)</a:t>
            </a:r>
          </a:p>
        </p:txBody>
      </p:sp>
      <p:pic>
        <p:nvPicPr>
          <p:cNvPr id="4" name="Audio 3">
            <a:hlinkClick r:id="" action="ppaction://media"/>
            <a:extLst>
              <a:ext uri="{FF2B5EF4-FFF2-40B4-BE49-F238E27FC236}">
                <a16:creationId xmlns:a16="http://schemas.microsoft.com/office/drawing/2014/main" id="{1A966766-77EE-4FF2-AFBD-9E1272E8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5" name="TextBox 4">
            <a:extLst>
              <a:ext uri="{FF2B5EF4-FFF2-40B4-BE49-F238E27FC236}">
                <a16:creationId xmlns:a16="http://schemas.microsoft.com/office/drawing/2014/main" id="{ECD7BB64-B109-470E-AA47-17EF01FA76FA}"/>
              </a:ext>
            </a:extLst>
          </p:cNvPr>
          <p:cNvSpPr txBox="1"/>
          <p:nvPr/>
        </p:nvSpPr>
        <p:spPr>
          <a:xfrm>
            <a:off x="6410369" y="2286557"/>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Omit field headers</a:t>
            </a:r>
          </a:p>
          <a:p>
            <a:pPr marL="285750" indent="-285750">
              <a:buFont typeface="Wingdings" panose="05000000000000000000" pitchFamily="2" charset="2"/>
              <a:buChar char="§"/>
            </a:pPr>
            <a:r>
              <a:rPr lang="en-US" sz="1600" dirty="0">
                <a:latin typeface="Helvetica LT Std"/>
              </a:rPr>
              <a:t>Use double-quotes if fields contain commas or quote characters</a:t>
            </a:r>
          </a:p>
          <a:p>
            <a:pPr marL="285750" indent="-285750">
              <a:buFont typeface="Wingdings" panose="05000000000000000000" pitchFamily="2" charset="2"/>
              <a:buChar char="§"/>
            </a:pPr>
            <a:r>
              <a:rPr lang="en-US" sz="1600" dirty="0">
                <a:latin typeface="Helvetica LT Std"/>
              </a:rPr>
              <a:t>Do not use embedded line-breaks</a:t>
            </a:r>
          </a:p>
          <a:p>
            <a:pPr marL="285750" indent="-285750">
              <a:buFont typeface="Wingdings" panose="05000000000000000000" pitchFamily="2" charset="2"/>
              <a:buChar char="§"/>
            </a:pPr>
            <a:r>
              <a:rPr lang="en-US" sz="1600" dirty="0">
                <a:latin typeface="Helvetica LT Std"/>
              </a:rPr>
              <a:t>Write any double-quote characters in a field as two double-quote characters and one CVE ID per line.</a:t>
            </a:r>
          </a:p>
        </p:txBody>
      </p:sp>
    </p:spTree>
    <p:extLst>
      <p:ext uri="{BB962C8B-B14F-4D97-AF65-F5344CB8AC3E}">
        <p14:creationId xmlns:p14="http://schemas.microsoft.com/office/powerpoint/2010/main" val="1667352881"/>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sz="2500" dirty="0"/>
              <a:t>Multiple CVE Records</a:t>
            </a:r>
          </a:p>
          <a:p>
            <a:pPr lvl="1">
              <a:buFont typeface="Arial" panose="020B0604020202020204" pitchFamily="34" charset="0"/>
              <a:buChar char="–"/>
            </a:pPr>
            <a:r>
              <a:rPr lang="en-US" sz="2500" dirty="0"/>
              <a:t>Multiple lines, one per record</a:t>
            </a:r>
          </a:p>
          <a:p>
            <a:endParaRPr lang="en-US" sz="2500" dirty="0"/>
          </a:p>
          <a:p>
            <a:pPr>
              <a:buFont typeface="Wingdings" panose="05000000000000000000" pitchFamily="2" charset="2"/>
              <a:buChar char="§"/>
            </a:pPr>
            <a:r>
              <a:rPr lang="en-US" sz="2500" dirty="0"/>
              <a:t>Multiple Products/Versions</a:t>
            </a:r>
          </a:p>
          <a:p>
            <a:pPr lvl="1">
              <a:buFont typeface="Arial" panose="020B0604020202020204" pitchFamily="34" charset="0"/>
              <a:buChar char="–"/>
            </a:pPr>
            <a:r>
              <a:rPr lang="en-US" sz="2500"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500" dirty="0">
                <a:latin typeface="Courier New" panose="02070309020205020404" pitchFamily="49" charset="0"/>
                <a:cs typeface="Courier New" panose="02070309020205020404" pitchFamily="49" charset="0"/>
              </a:rPr>
              <a:t>CVE-2017-3862,”</a:t>
            </a:r>
            <a:r>
              <a:rPr lang="en-US" sz="1500" b="1" dirty="0">
                <a:solidFill>
                  <a:srgbClr val="FF0000"/>
                </a:solidFill>
                <a:latin typeface="Courier New" panose="02070309020205020404" pitchFamily="49" charset="0"/>
                <a:cs typeface="Courier New" panose="02070309020205020404" pitchFamily="49" charset="0"/>
              </a:rPr>
              <a:t>IOS</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IOS XE</a:t>
            </a:r>
            <a:r>
              <a:rPr lang="en-US" sz="1500" dirty="0">
                <a:latin typeface="Courier New" panose="02070309020205020404" pitchFamily="49" charset="0"/>
                <a:cs typeface="Courier New" panose="02070309020205020404" pitchFamily="49" charset="0"/>
              </a:rPr>
              <a:t>”,</a:t>
            </a:r>
            <a:r>
              <a:rPr lang="en-US" sz="1500" b="1" dirty="0">
                <a:latin typeface="Courier New" panose="02070309020205020404" pitchFamily="49" charset="0"/>
                <a:cs typeface="Courier New" panose="02070309020205020404" pitchFamily="49" charset="0"/>
              </a:rPr>
              <a:t>”</a:t>
            </a:r>
            <a:r>
              <a:rPr lang="en-US" sz="1500" b="1" dirty="0">
                <a:solidFill>
                  <a:srgbClr val="FF0000"/>
                </a:solidFill>
                <a:latin typeface="Courier New" panose="02070309020205020404" pitchFamily="49" charset="0"/>
                <a:cs typeface="Courier New" panose="02070309020205020404" pitchFamily="49" charset="0"/>
              </a:rPr>
              <a:t>12.2, 15.0 through 15.6</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3.2 through 3.18</a:t>
            </a:r>
            <a:r>
              <a:rPr lang="en-US" sz="1500" b="1" dirty="0">
                <a:latin typeface="Courier New" panose="02070309020205020404" pitchFamily="49" charset="0"/>
                <a:cs typeface="Courier New" panose="02070309020205020404" pitchFamily="49" charset="0"/>
              </a:rPr>
              <a:t>”</a:t>
            </a:r>
            <a:r>
              <a:rPr lang="en-US" sz="1500" dirty="0">
                <a:latin typeface="Courier New" panose="02070309020205020404" pitchFamily="49" charset="0"/>
                <a:cs typeface="Courier New" panose="02070309020205020404" pitchFamily="49" charset="0"/>
              </a:rPr>
              <a:t>,…</a:t>
            </a:r>
          </a:p>
          <a:p>
            <a:pPr>
              <a:buFont typeface="Wingdings" panose="05000000000000000000" pitchFamily="2" charset="2"/>
              <a:buChar char="§"/>
            </a:pPr>
            <a:endParaRPr lang="en-US" dirty="0"/>
          </a:p>
          <a:p>
            <a:pPr>
              <a:buFont typeface="Wingdings" panose="05000000000000000000" pitchFamily="2" charset="2"/>
              <a:buChar char="§"/>
            </a:pPr>
            <a:r>
              <a:rPr lang="en-US" sz="2500" dirty="0"/>
              <a:t>Multiple References</a:t>
            </a:r>
          </a:p>
          <a:p>
            <a:pPr lvl="1">
              <a:buFont typeface="Arial" panose="020B0604020202020204" pitchFamily="34" charset="0"/>
              <a:buChar char="–"/>
            </a:pPr>
            <a:r>
              <a:rPr lang="en-US" sz="2500" dirty="0"/>
              <a:t>Separate references by a space; e.g.,</a:t>
            </a:r>
            <a:endParaRPr lang="en-US" sz="25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CVE-2016-6816,…,”https://tomcat.apache.org/security-9.html#Fixed_in_Apache_Tomcat_9.0.0.M13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marL="0" indent="0">
              <a:buNone/>
            </a:pPr>
            <a:endParaRPr lang="en-US" dirty="0"/>
          </a:p>
        </p:txBody>
      </p:sp>
      <p:sp>
        <p:nvSpPr>
          <p:cNvPr id="2" name="Title 1"/>
          <p:cNvSpPr>
            <a:spLocks noGrp="1"/>
          </p:cNvSpPr>
          <p:nvPr>
            <p:ph type="title"/>
          </p:nvPr>
        </p:nvSpPr>
        <p:spPr/>
        <p:txBody>
          <a:bodyPr/>
          <a:lstStyle/>
          <a:p>
            <a:r>
              <a:rPr lang="en-US" dirty="0"/>
              <a:t>CSV – Handling Multiples</a:t>
            </a:r>
          </a:p>
        </p:txBody>
      </p:sp>
      <p:pic>
        <p:nvPicPr>
          <p:cNvPr id="5" name="Audio 4">
            <a:hlinkClick r:id="" action="ppaction://media"/>
            <a:extLst>
              <a:ext uri="{FF2B5EF4-FFF2-40B4-BE49-F238E27FC236}">
                <a16:creationId xmlns:a16="http://schemas.microsoft.com/office/drawing/2014/main" id="{5277F356-44AD-42A8-9A0C-B3FCBCDDD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29294129"/>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"CVE-2017-1194","IBM WebSphere Application Server"," 7.0, 8.0, 8.5, 9.0",“Cross-site request </a:t>
            </a:r>
            <a:r>
              <a:rPr lang="en-US" dirty="0" err="1"/>
              <a:t>forgery","http</a:t>
            </a:r>
            <a:r>
              <a:rPr lang="en-US" dirty="0"/>
              <a:t>://www.ibm.com/support/docview.wss?uid=swg22001226","IBM WebSphere Application Server 7.0, 8.0, 8.5, and 9.0 is vulnerable to cross-site request forgery which could allow an attacker to execute malicious and unauthorized actions transmitted from a user that the website trusts.  IBM X-Force ID:  123669.","IBM"</a:t>
            </a:r>
          </a:p>
          <a:p>
            <a:endParaRPr lang="en-US" dirty="0"/>
          </a:p>
        </p:txBody>
      </p:sp>
      <p:sp>
        <p:nvSpPr>
          <p:cNvPr id="2" name="Title 1"/>
          <p:cNvSpPr>
            <a:spLocks noGrp="1"/>
          </p:cNvSpPr>
          <p:nvPr>
            <p:ph type="title"/>
          </p:nvPr>
        </p:nvSpPr>
        <p:spPr/>
        <p:txBody>
          <a:bodyPr/>
          <a:lstStyle/>
          <a:p>
            <a:r>
              <a:rPr lang="en-US" dirty="0"/>
              <a:t>CSV Example</a:t>
            </a:r>
          </a:p>
        </p:txBody>
      </p:sp>
      <p:pic>
        <p:nvPicPr>
          <p:cNvPr id="5" name="Audio 4">
            <a:hlinkClick r:id="" action="ppaction://media"/>
            <a:extLst>
              <a:ext uri="{FF2B5EF4-FFF2-40B4-BE49-F238E27FC236}">
                <a16:creationId xmlns:a16="http://schemas.microsoft.com/office/drawing/2014/main" id="{1A6C4D64-BB53-44A9-BB13-DAB7DCEDA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85600177"/>
      </p:ext>
    </p:extLst>
  </p:cSld>
  <p:clrMapOvr>
    <a:masterClrMapping/>
  </p:clrMapOvr>
  <mc:AlternateContent xmlns:mc="http://schemas.openxmlformats.org/markup-compatibility/2006" xmlns:p14="http://schemas.microsoft.com/office/powerpoint/2010/main">
    <mc:Choice Requires="p14">
      <p:transition p14:dur="1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300"/>
              </a:spcBef>
              <a:spcAft>
                <a:spcPts val="300"/>
              </a:spcAft>
              <a:buFont typeface="Wingdings" panose="05000000000000000000" pitchFamily="2" charset="2"/>
              <a:buChar char="§"/>
            </a:pPr>
            <a:r>
              <a:rPr lang="en-US" sz="1600" dirty="0"/>
              <a:t>Required Data Strings</a:t>
            </a:r>
          </a:p>
          <a:p>
            <a:pPr lvl="1">
              <a:spcBef>
                <a:spcPts val="300"/>
              </a:spcBef>
              <a:spcAft>
                <a:spcPts val="300"/>
              </a:spcAft>
              <a:buFont typeface="Arial" panose="020B0604020202020204" pitchFamily="34" charset="0"/>
              <a:buChar char="–"/>
            </a:pPr>
            <a:r>
              <a:rPr lang="en-US" sz="1600" dirty="0" err="1"/>
              <a:t>Data_type</a:t>
            </a:r>
            <a:r>
              <a:rPr lang="en-US" sz="1600" dirty="0"/>
              <a:t> - CVE</a:t>
            </a:r>
          </a:p>
          <a:p>
            <a:pPr lvl="1">
              <a:spcBef>
                <a:spcPts val="300"/>
              </a:spcBef>
              <a:spcAft>
                <a:spcPts val="300"/>
              </a:spcAft>
              <a:buFont typeface="Arial" panose="020B0604020202020204" pitchFamily="34" charset="0"/>
              <a:buChar char="–"/>
            </a:pPr>
            <a:r>
              <a:rPr lang="en-US" sz="1600" dirty="0" err="1"/>
              <a:t>Data_format</a:t>
            </a:r>
            <a:r>
              <a:rPr lang="en-US" sz="1600" dirty="0"/>
              <a:t> - MITRE</a:t>
            </a:r>
          </a:p>
          <a:p>
            <a:pPr lvl="1">
              <a:spcBef>
                <a:spcPts val="300"/>
              </a:spcBef>
              <a:spcAft>
                <a:spcPts val="300"/>
              </a:spcAft>
              <a:buFont typeface="Arial" panose="020B0604020202020204" pitchFamily="34" charset="0"/>
              <a:buChar char="–"/>
            </a:pPr>
            <a:r>
              <a:rPr lang="en-US" sz="1600" dirty="0" err="1"/>
              <a:t>Data_version</a:t>
            </a:r>
            <a:r>
              <a:rPr lang="en-US" sz="1600" dirty="0"/>
              <a:t> – 4.0</a:t>
            </a:r>
          </a:p>
          <a:p>
            <a:pPr>
              <a:spcBef>
                <a:spcPts val="300"/>
              </a:spcBef>
              <a:spcAft>
                <a:spcPts val="300"/>
              </a:spcAft>
              <a:buFont typeface="Wingdings" panose="05000000000000000000" pitchFamily="2" charset="2"/>
              <a:buChar char="§"/>
            </a:pPr>
            <a:r>
              <a:rPr lang="en-US" sz="1600" dirty="0"/>
              <a:t>Required Data Objects</a:t>
            </a:r>
          </a:p>
          <a:p>
            <a:pPr lvl="1">
              <a:spcBef>
                <a:spcPts val="300"/>
              </a:spcBef>
              <a:spcAft>
                <a:spcPts val="300"/>
              </a:spcAft>
              <a:buFont typeface="Arial" panose="020B0604020202020204" pitchFamily="34" charset="0"/>
              <a:buChar char="–"/>
            </a:pPr>
            <a:r>
              <a:rPr lang="en-US" sz="1600" dirty="0" err="1"/>
              <a:t>CVE_data_meta</a:t>
            </a:r>
            <a:endParaRPr lang="en-US" sz="1600" dirty="0"/>
          </a:p>
          <a:p>
            <a:pPr lvl="2">
              <a:spcBef>
                <a:spcPts val="300"/>
              </a:spcBef>
              <a:spcAft>
                <a:spcPts val="300"/>
              </a:spcAft>
              <a:buFont typeface="Wingdings" panose="05000000000000000000" pitchFamily="2" charset="2"/>
              <a:buChar char="§"/>
            </a:pPr>
            <a:r>
              <a:rPr lang="en-US" sz="1600" dirty="0"/>
              <a:t>CVE ID</a:t>
            </a:r>
          </a:p>
          <a:p>
            <a:pPr lvl="2">
              <a:spcBef>
                <a:spcPts val="300"/>
              </a:spcBef>
              <a:spcAft>
                <a:spcPts val="300"/>
              </a:spcAft>
              <a:buFont typeface="Wingdings" panose="05000000000000000000" pitchFamily="2" charset="2"/>
              <a:buChar char="§"/>
            </a:pPr>
            <a:r>
              <a:rPr lang="en-US" sz="1600" dirty="0"/>
              <a:t>ASSIGNER</a:t>
            </a:r>
          </a:p>
          <a:p>
            <a:pPr lvl="1">
              <a:spcBef>
                <a:spcPts val="300"/>
              </a:spcBef>
              <a:spcAft>
                <a:spcPts val="300"/>
              </a:spcAft>
              <a:buFont typeface="Arial" panose="020B0604020202020204" pitchFamily="34" charset="0"/>
              <a:buChar char="–"/>
            </a:pPr>
            <a:r>
              <a:rPr lang="en-US" sz="1600" dirty="0"/>
              <a:t>Affects</a:t>
            </a:r>
          </a:p>
          <a:p>
            <a:pPr lvl="2">
              <a:spcBef>
                <a:spcPts val="300"/>
              </a:spcBef>
              <a:spcAft>
                <a:spcPts val="300"/>
              </a:spcAft>
              <a:buFont typeface="Wingdings" panose="05000000000000000000" pitchFamily="2" charset="2"/>
              <a:buChar char="§"/>
            </a:pPr>
            <a:r>
              <a:rPr lang="en-US" sz="1600" dirty="0"/>
              <a:t>Vendor</a:t>
            </a:r>
          </a:p>
          <a:p>
            <a:pPr lvl="3">
              <a:spcBef>
                <a:spcPts val="300"/>
              </a:spcBef>
              <a:spcAft>
                <a:spcPts val="300"/>
              </a:spcAft>
              <a:buFont typeface="Arial" panose="020B0604020202020204" pitchFamily="34" charset="0"/>
              <a:buChar char="–"/>
            </a:pPr>
            <a:r>
              <a:rPr lang="en-US" sz="1600" dirty="0"/>
              <a:t>Product</a:t>
            </a:r>
          </a:p>
          <a:p>
            <a:pPr lvl="4">
              <a:spcBef>
                <a:spcPts val="300"/>
              </a:spcBef>
              <a:spcAft>
                <a:spcPts val="300"/>
              </a:spcAft>
              <a:buFont typeface="Wingdings" panose="05000000000000000000" pitchFamily="2" charset="2"/>
              <a:buChar char="§"/>
            </a:pPr>
            <a:r>
              <a:rPr lang="en-US" sz="1600" dirty="0"/>
              <a:t>Version</a:t>
            </a:r>
          </a:p>
          <a:p>
            <a:pPr lvl="1">
              <a:spcBef>
                <a:spcPts val="300"/>
              </a:spcBef>
              <a:spcAft>
                <a:spcPts val="300"/>
              </a:spcAft>
              <a:buFont typeface="Arial" panose="020B0604020202020204" pitchFamily="34" charset="0"/>
              <a:buChar char="–"/>
            </a:pPr>
            <a:r>
              <a:rPr lang="en-US" sz="1600" dirty="0"/>
              <a:t>Description</a:t>
            </a:r>
          </a:p>
          <a:p>
            <a:pPr lvl="1">
              <a:spcBef>
                <a:spcPts val="300"/>
              </a:spcBef>
              <a:spcAft>
                <a:spcPts val="300"/>
              </a:spcAft>
              <a:buFont typeface="Arial" panose="020B0604020202020204" pitchFamily="34" charset="0"/>
              <a:buChar char="–"/>
            </a:pPr>
            <a:r>
              <a:rPr lang="en-US" sz="1600" dirty="0"/>
              <a:t>References</a:t>
            </a:r>
          </a:p>
          <a:p>
            <a:pPr lvl="1">
              <a:spcBef>
                <a:spcPts val="300"/>
              </a:spcBef>
              <a:spcAft>
                <a:spcPts val="300"/>
              </a:spcAft>
              <a:buFont typeface="Arial" panose="020B0604020202020204" pitchFamily="34" charset="0"/>
              <a:buChar char="–"/>
            </a:pPr>
            <a:r>
              <a:rPr lang="en-US" sz="1600" dirty="0" err="1"/>
              <a:t>Problemtype</a:t>
            </a:r>
            <a:endParaRPr lang="en-US" sz="1600" dirty="0"/>
          </a:p>
        </p:txBody>
      </p:sp>
      <p:sp>
        <p:nvSpPr>
          <p:cNvPr id="2" name="Title 1"/>
          <p:cNvSpPr>
            <a:spLocks noGrp="1"/>
          </p:cNvSpPr>
          <p:nvPr>
            <p:ph type="title"/>
          </p:nvPr>
        </p:nvSpPr>
        <p:spPr/>
        <p:txBody>
          <a:bodyPr/>
          <a:lstStyle/>
          <a:p>
            <a:r>
              <a:rPr lang="en-US" dirty="0"/>
              <a:t>CVE JSON 4.0</a:t>
            </a:r>
          </a:p>
        </p:txBody>
      </p:sp>
      <p:sp>
        <p:nvSpPr>
          <p:cNvPr id="4" name="TextBox 3">
            <a:extLst>
              <a:ext uri="{FF2B5EF4-FFF2-40B4-BE49-F238E27FC236}">
                <a16:creationId xmlns:a16="http://schemas.microsoft.com/office/drawing/2014/main" id="{17DCF5A0-0701-4401-893A-CD7F829D1069}"/>
              </a:ext>
            </a:extLst>
          </p:cNvPr>
          <p:cNvSpPr txBox="1"/>
          <p:nvPr/>
        </p:nvSpPr>
        <p:spPr>
          <a:xfrm>
            <a:off x="6671483" y="2068381"/>
            <a:ext cx="4339989" cy="2339102"/>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Additional optional objects can be included.  </a:t>
            </a:r>
          </a:p>
          <a:p>
            <a:pPr marL="285750" indent="-285750">
              <a:buFont typeface="Wingdings" panose="05000000000000000000" pitchFamily="2" charset="2"/>
              <a:buChar char="§"/>
            </a:pPr>
            <a:r>
              <a:rPr lang="en-US" b="0" dirty="0"/>
              <a:t>For a full list see, go to: </a:t>
            </a:r>
            <a:r>
              <a:rPr lang="en-US" b="0" dirty="0">
                <a:hlinkClick r:id="rId5"/>
              </a:rPr>
              <a:t>https://github.com/CVEProject/automation-working-group/blob/master/cve_json_schema/DRAFT-JSON-file-format-v4.md</a:t>
            </a:r>
            <a:endParaRPr lang="en-US" b="0" dirty="0"/>
          </a:p>
          <a:p>
            <a:pPr lvl="1"/>
            <a:endParaRPr lang="en-US" dirty="0"/>
          </a:p>
        </p:txBody>
      </p:sp>
      <p:pic>
        <p:nvPicPr>
          <p:cNvPr id="6" name="Audio 5">
            <a:hlinkClick r:id="" action="ppaction://media"/>
            <a:extLst>
              <a:ext uri="{FF2B5EF4-FFF2-40B4-BE49-F238E27FC236}">
                <a16:creationId xmlns:a16="http://schemas.microsoft.com/office/drawing/2014/main" id="{B5F3B551-158D-4C4C-BA11-641D9ACBFE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0691397"/>
      </p:ext>
    </p:extLst>
  </p:cSld>
  <p:clrMapOvr>
    <a:masterClrMapping/>
  </p:clrMapOvr>
  <mc:AlternateContent xmlns:mc="http://schemas.openxmlformats.org/markup-compatibility/2006" xmlns:p14="http://schemas.microsoft.com/office/powerpoint/2010/main">
    <mc:Choice Requires="p14">
      <p:transition p14:dur="10" advTm="26000"/>
    </mc:Choice>
    <mc:Fallback xmlns="">
      <p:transition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a:t>{</a:t>
            </a:r>
          </a:p>
          <a:p>
            <a:pPr marL="0" indent="0">
              <a:buNone/>
            </a:pPr>
            <a:r>
              <a:rPr lang="en-US" dirty="0"/>
              <a:t>  "</a:t>
            </a:r>
            <a:r>
              <a:rPr lang="en-US" dirty="0" err="1"/>
              <a:t>data_type</a:t>
            </a:r>
            <a:r>
              <a:rPr lang="en-US" dirty="0"/>
              <a:t>": "CVE",</a:t>
            </a:r>
          </a:p>
          <a:p>
            <a:pPr marL="0" indent="0">
              <a:buNone/>
            </a:pPr>
            <a:r>
              <a:rPr lang="en-US" dirty="0"/>
              <a:t>  "</a:t>
            </a:r>
            <a:r>
              <a:rPr lang="en-US" dirty="0" err="1"/>
              <a:t>data_format</a:t>
            </a:r>
            <a:r>
              <a:rPr lang="en-US" dirty="0"/>
              <a:t>": "MITRE",</a:t>
            </a:r>
          </a:p>
          <a:p>
            <a:pPr marL="0" indent="0">
              <a:buNone/>
            </a:pPr>
            <a:r>
              <a:rPr lang="en-US" dirty="0"/>
              <a:t>  "</a:t>
            </a:r>
            <a:r>
              <a:rPr lang="en-US" dirty="0" err="1"/>
              <a:t>data_version</a:t>
            </a:r>
            <a:r>
              <a:rPr lang="en-US" dirty="0"/>
              <a:t>": "4.0",</a:t>
            </a:r>
          </a:p>
          <a:p>
            <a:pPr marL="0" indent="0">
              <a:buNone/>
            </a:pPr>
            <a:r>
              <a:rPr lang="en-US" dirty="0"/>
              <a:t>  "</a:t>
            </a:r>
            <a:r>
              <a:rPr lang="en-US" dirty="0" err="1"/>
              <a:t>CVE_data_meta</a:t>
            </a:r>
            <a:r>
              <a:rPr lang="en-US" dirty="0"/>
              <a:t>": { "ASSIGNER": "psirt@us.ibm.com", "ID": "CVE-2017-1194" },</a:t>
            </a:r>
          </a:p>
          <a:p>
            <a:pPr marL="0" indent="0">
              <a:buNone/>
            </a:pPr>
            <a:r>
              <a:rPr lang="en-US" dirty="0"/>
              <a:t>  "affects": { "vendor": { "</a:t>
            </a:r>
            <a:r>
              <a:rPr lang="en-US" dirty="0" err="1"/>
              <a:t>vendor_data</a:t>
            </a:r>
            <a:r>
              <a:rPr lang="en-US" dirty="0"/>
              <a:t>": [ { "</a:t>
            </a:r>
            <a:r>
              <a:rPr lang="en-US" dirty="0" err="1"/>
              <a:t>vendor_name</a:t>
            </a:r>
            <a:r>
              <a:rPr lang="en-US" dirty="0"/>
              <a:t>": "IBM", "product": { "</a:t>
            </a:r>
            <a:r>
              <a:rPr lang="en-US" dirty="0" err="1"/>
              <a:t>product_data</a:t>
            </a:r>
            <a:r>
              <a:rPr lang="en-US" dirty="0"/>
              <a:t>": [ { "</a:t>
            </a:r>
            <a:r>
              <a:rPr lang="en-US" dirty="0" err="1"/>
              <a:t>product_name</a:t>
            </a:r>
            <a:r>
              <a:rPr lang="en-US" dirty="0"/>
              <a:t>": "WebSphere Application Server", "version": { "</a:t>
            </a:r>
            <a:r>
              <a:rPr lang="en-US" dirty="0" err="1"/>
              <a:t>version_data</a:t>
            </a:r>
            <a:r>
              <a:rPr lang="en-US" dirty="0"/>
              <a:t>": [ { "</a:t>
            </a:r>
            <a:r>
              <a:rPr lang="en-US" dirty="0" err="1"/>
              <a:t>version_value</a:t>
            </a:r>
            <a:r>
              <a:rPr lang="en-US" dirty="0"/>
              <a:t>": "7.0, 8.0, 8.5, 9.0" } ] } } ]  }  } ] } },</a:t>
            </a:r>
          </a:p>
          <a:p>
            <a:pPr marL="0" indent="0">
              <a:buNone/>
            </a:pPr>
            <a:r>
              <a:rPr lang="en-US" dirty="0"/>
              <a:t>  "</a:t>
            </a:r>
            <a:r>
              <a:rPr lang="en-US" dirty="0" err="1"/>
              <a:t>problemtype</a:t>
            </a:r>
            <a:r>
              <a:rPr lang="en-US" dirty="0"/>
              <a:t>": { "</a:t>
            </a:r>
            <a:r>
              <a:rPr lang="en-US" dirty="0" err="1"/>
              <a:t>problemtype_data</a:t>
            </a:r>
            <a:r>
              <a:rPr lang="en-US" dirty="0"/>
              <a:t>": [ { "description": [ { "</a:t>
            </a:r>
            <a:r>
              <a:rPr lang="en-US" dirty="0" err="1"/>
              <a:t>lang</a:t>
            </a:r>
            <a:r>
              <a:rPr lang="en-US" dirty="0"/>
              <a:t>": "</a:t>
            </a:r>
            <a:r>
              <a:rPr lang="en-US" dirty="0" err="1"/>
              <a:t>eng</a:t>
            </a:r>
            <a:r>
              <a:rPr lang="en-US" dirty="0"/>
              <a:t>", "value": "Cross-site request forgery" } ] } ] },</a:t>
            </a:r>
          </a:p>
          <a:p>
            <a:pPr marL="0" indent="0">
              <a:buNone/>
            </a:pPr>
            <a:r>
              <a:rPr lang="en-US" dirty="0"/>
              <a:t>  "references": { "</a:t>
            </a:r>
            <a:r>
              <a:rPr lang="en-US" dirty="0" err="1"/>
              <a:t>reference_data</a:t>
            </a:r>
            <a:r>
              <a:rPr lang="en-US" dirty="0"/>
              <a:t>": [ { "</a:t>
            </a:r>
            <a:r>
              <a:rPr lang="en-US" dirty="0" err="1"/>
              <a:t>url</a:t>
            </a:r>
            <a:r>
              <a:rPr lang="en-US" dirty="0"/>
              <a:t>": "http://www.ibm.com/support/docview.wss?uid=swg22001226" } ] },</a:t>
            </a:r>
          </a:p>
          <a:p>
            <a:pPr marL="0" indent="0">
              <a:buNone/>
            </a:pPr>
            <a:r>
              <a:rPr lang="en-US" dirty="0"/>
              <a:t>  "description": { "</a:t>
            </a:r>
            <a:r>
              <a:rPr lang="en-US" dirty="0" err="1"/>
              <a:t>description_data</a:t>
            </a:r>
            <a:r>
              <a:rPr lang="en-US" dirty="0"/>
              <a:t>": [ {  "</a:t>
            </a:r>
            <a:r>
              <a:rPr lang="en-US" dirty="0" err="1"/>
              <a:t>lang</a:t>
            </a:r>
            <a:r>
              <a:rPr lang="en-US" dirty="0"/>
              <a:t>": "</a:t>
            </a:r>
            <a:r>
              <a:rPr lang="en-US" dirty="0" err="1"/>
              <a:t>eng</a:t>
            </a:r>
            <a:r>
              <a:rPr lang="en-US" dirty="0"/>
              <a:t>", "value": "IBM WebSphere Application Server 7.0, 8.0, 8.5, and 9.0 is vulnerable to cross-site request forgery which could allow an attacker to execute malicious and unauthorized actions transmitted from a user that the website trusts. IBM X-Force ID: 123669." } ] }</a:t>
            </a:r>
          </a:p>
          <a:p>
            <a:pPr marL="0" indent="0">
              <a:buNone/>
            </a:pPr>
            <a:r>
              <a:rPr lang="en-US" dirty="0"/>
              <a:t>}</a:t>
            </a:r>
          </a:p>
          <a:p>
            <a:endParaRPr lang="en-US" dirty="0"/>
          </a:p>
        </p:txBody>
      </p:sp>
      <p:sp>
        <p:nvSpPr>
          <p:cNvPr id="2" name="Title 1"/>
          <p:cNvSpPr>
            <a:spLocks noGrp="1"/>
          </p:cNvSpPr>
          <p:nvPr>
            <p:ph type="title"/>
          </p:nvPr>
        </p:nvSpPr>
        <p:spPr/>
        <p:txBody>
          <a:bodyPr/>
          <a:lstStyle/>
          <a:p>
            <a:r>
              <a:rPr lang="en-US" dirty="0"/>
              <a:t>CVE JSON Example</a:t>
            </a:r>
          </a:p>
        </p:txBody>
      </p:sp>
      <p:sp>
        <p:nvSpPr>
          <p:cNvPr id="4" name="TextBox 3">
            <a:extLst>
              <a:ext uri="{FF2B5EF4-FFF2-40B4-BE49-F238E27FC236}">
                <a16:creationId xmlns:a16="http://schemas.microsoft.com/office/drawing/2014/main" id="{BA4B2D5E-FEC9-4AC8-8F5E-D3380604461A}"/>
              </a:ext>
            </a:extLst>
          </p:cNvPr>
          <p:cNvSpPr txBox="1"/>
          <p:nvPr/>
        </p:nvSpPr>
        <p:spPr>
          <a:xfrm>
            <a:off x="7333400" y="1359091"/>
            <a:ext cx="4339989" cy="1323439"/>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Whitespace, including line breaks, can be included to improve readability</a:t>
            </a:r>
          </a:p>
          <a:p>
            <a:pPr marL="285750" indent="-285750">
              <a:buFont typeface="Wingdings" panose="05000000000000000000" pitchFamily="2" charset="2"/>
              <a:buChar char="§"/>
            </a:pPr>
            <a:r>
              <a:rPr lang="en-US" b="0" dirty="0"/>
              <a:t>Descriptions can be translated into other languages (one must be in English).</a:t>
            </a:r>
          </a:p>
        </p:txBody>
      </p:sp>
      <p:pic>
        <p:nvPicPr>
          <p:cNvPr id="7" name="Audio 6">
            <a:hlinkClick r:id="" action="ppaction://media"/>
            <a:extLst>
              <a:ext uri="{FF2B5EF4-FFF2-40B4-BE49-F238E27FC236}">
                <a16:creationId xmlns:a16="http://schemas.microsoft.com/office/drawing/2014/main" id="{017C4BE9-4F0A-4369-8BEA-8DD007F8B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116195"/>
      </p:ext>
    </p:extLst>
  </p:cSld>
  <p:clrMapOvr>
    <a:masterClrMapping/>
  </p:clrMapOvr>
  <mc:AlternateContent xmlns:mc="http://schemas.openxmlformats.org/markup-compatibility/2006" xmlns:p14="http://schemas.microsoft.com/office/powerpoint/2010/main">
    <mc:Choice Requires="p14">
      <p:transition p14:dur="1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EB79-1B6E-4997-8884-0068C91A6756}"/>
              </a:ext>
            </a:extLst>
          </p:cNvPr>
          <p:cNvSpPr>
            <a:spLocks noGrp="1"/>
          </p:cNvSpPr>
          <p:nvPr>
            <p:ph type="ctrTitle" sz="quarter"/>
          </p:nvPr>
        </p:nvSpPr>
        <p:spPr/>
        <p:txBody>
          <a:bodyPr/>
          <a:lstStyle/>
          <a:p>
            <a:r>
              <a:rPr lang="en-US" dirty="0"/>
              <a:t>Submission Channels</a:t>
            </a:r>
          </a:p>
        </p:txBody>
      </p:sp>
      <p:sp>
        <p:nvSpPr>
          <p:cNvPr id="3" name="Slide Number Placeholder 2">
            <a:extLst>
              <a:ext uri="{FF2B5EF4-FFF2-40B4-BE49-F238E27FC236}">
                <a16:creationId xmlns:a16="http://schemas.microsoft.com/office/drawing/2014/main" id="{4394193F-F791-4550-A120-2A8EB9935B44}"/>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Audio 6">
            <a:hlinkClick r:id="" action="ppaction://media"/>
            <a:extLst>
              <a:ext uri="{FF2B5EF4-FFF2-40B4-BE49-F238E27FC236}">
                <a16:creationId xmlns:a16="http://schemas.microsoft.com/office/drawing/2014/main" id="{76E85D65-43B5-45FC-B90C-A50866994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0508441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r>
              <a:rPr lang="en-US" sz="2200" dirty="0"/>
              <a:t>Web Form</a:t>
            </a:r>
          </a:p>
          <a:p>
            <a:pPr lvl="1">
              <a:buFont typeface="Arial" panose="020B0604020202020204" pitchFamily="34" charset="0"/>
              <a:buChar char="–"/>
            </a:pPr>
            <a:r>
              <a:rPr lang="en-US" sz="2200" dirty="0"/>
              <a:t>Supports all three file types</a:t>
            </a:r>
          </a:p>
          <a:p>
            <a:pPr lvl="1">
              <a:buFont typeface="Arial" panose="020B0604020202020204" pitchFamily="34" charset="0"/>
              <a:buChar char="–"/>
            </a:pPr>
            <a:r>
              <a:rPr lang="en-US" sz="2200" dirty="0"/>
              <a:t>Suited to new submissions only</a:t>
            </a:r>
          </a:p>
          <a:p>
            <a:pPr lvl="1">
              <a:buFont typeface="Arial" panose="020B0604020202020204" pitchFamily="34" charset="0"/>
              <a:buChar char="–"/>
            </a:pPr>
            <a:r>
              <a:rPr lang="en-US" sz="2200" dirty="0"/>
              <a:t>Has limits on form field sizes!</a:t>
            </a:r>
          </a:p>
          <a:p>
            <a:pPr marL="457200" indent="-457200">
              <a:buFont typeface="+mj-lt"/>
              <a:buAutoNum type="arabicPeriod"/>
            </a:pPr>
            <a:r>
              <a:rPr lang="en-US" sz="2200" dirty="0"/>
              <a:t>GitHub</a:t>
            </a:r>
          </a:p>
          <a:p>
            <a:pPr lvl="1">
              <a:buFont typeface="Arial" panose="020B0604020202020204" pitchFamily="34" charset="0"/>
              <a:buChar char="–"/>
            </a:pPr>
            <a:r>
              <a:rPr lang="en-US" sz="2200" dirty="0"/>
              <a:t>Supports CVE JSON only!</a:t>
            </a:r>
          </a:p>
          <a:p>
            <a:pPr lvl="1">
              <a:buFont typeface="Arial" panose="020B0604020202020204" pitchFamily="34" charset="0"/>
              <a:buChar char="–"/>
            </a:pPr>
            <a:r>
              <a:rPr lang="en-US" sz="2200" dirty="0"/>
              <a:t>Avoid files with MS-DOS style line endings (CR/LF)</a:t>
            </a:r>
          </a:p>
          <a:p>
            <a:pPr lvl="1">
              <a:buFont typeface="Arial" panose="020B0604020202020204" pitchFamily="34" charset="0"/>
              <a:buChar char="–"/>
            </a:pPr>
            <a:r>
              <a:rPr lang="en-US" sz="2200" dirty="0"/>
              <a:t>Suited to both new and updated submissions</a:t>
            </a:r>
          </a:p>
        </p:txBody>
      </p:sp>
      <p:sp>
        <p:nvSpPr>
          <p:cNvPr id="2" name="Title 1"/>
          <p:cNvSpPr>
            <a:spLocks noGrp="1"/>
          </p:cNvSpPr>
          <p:nvPr>
            <p:ph type="title"/>
          </p:nvPr>
        </p:nvSpPr>
        <p:spPr/>
        <p:txBody>
          <a:bodyPr/>
          <a:lstStyle/>
          <a:p>
            <a:r>
              <a:rPr lang="en-US" dirty="0"/>
              <a:t>Approved Submission Channels</a:t>
            </a:r>
          </a:p>
        </p:txBody>
      </p:sp>
      <p:pic>
        <p:nvPicPr>
          <p:cNvPr id="4" name="Audio 3">
            <a:hlinkClick r:id="" action="ppaction://media"/>
            <a:extLst>
              <a:ext uri="{FF2B5EF4-FFF2-40B4-BE49-F238E27FC236}">
                <a16:creationId xmlns:a16="http://schemas.microsoft.com/office/drawing/2014/main" id="{CDC181BD-2CF7-465F-829F-48CAF8A9E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41388619"/>
      </p:ext>
    </p:extLst>
  </p:cSld>
  <p:clrMapOvr>
    <a:masterClrMapping/>
  </p:clrMapOvr>
  <mc:AlternateContent xmlns:mc="http://schemas.openxmlformats.org/markup-compatibility/2006" xmlns:p14="http://schemas.microsoft.com/office/powerpoint/2010/main">
    <mc:Choice Requires="p14">
      <p:transition p14:dur="10" advTm="19000"/>
    </mc:Choice>
    <mc:Fallback xmlns="">
      <p:transition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CB5F-BA00-4A7C-AE18-628977B6F8CC}"/>
              </a:ext>
            </a:extLst>
          </p:cNvPr>
          <p:cNvSpPr>
            <a:spLocks noGrp="1"/>
          </p:cNvSpPr>
          <p:nvPr>
            <p:ph type="ctrTitle" sz="quarter"/>
          </p:nvPr>
        </p:nvSpPr>
        <p:spPr/>
        <p:txBody>
          <a:bodyPr/>
          <a:lstStyle/>
          <a:p>
            <a:r>
              <a:rPr lang="en-US" dirty="0"/>
              <a:t>Submissions through the Web Form</a:t>
            </a:r>
          </a:p>
        </p:txBody>
      </p:sp>
      <p:sp>
        <p:nvSpPr>
          <p:cNvPr id="3" name="Slide Number Placeholder 2">
            <a:extLst>
              <a:ext uri="{FF2B5EF4-FFF2-40B4-BE49-F238E27FC236}">
                <a16:creationId xmlns:a16="http://schemas.microsoft.com/office/drawing/2014/main" id="{6DD4DF49-F8D3-4464-AB04-F7E4197620C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93B4A520-EF76-4149-B85F-FA45F55E7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3260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B12A16-EC6C-46AB-B4F0-AB6974935E42}"/>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p:cNvSpPr>
            <a:spLocks noGrp="1"/>
          </p:cNvSpPr>
          <p:nvPr>
            <p:ph type="title"/>
          </p:nvPr>
        </p:nvSpPr>
        <p:spPr/>
        <p:txBody>
          <a:bodyPr/>
          <a:lstStyle/>
          <a:p>
            <a:r>
              <a:rPr lang="en-US" dirty="0"/>
              <a:t>Go to https://cveform.mitre.org/</a:t>
            </a:r>
          </a:p>
        </p:txBody>
      </p:sp>
      <p:pic>
        <p:nvPicPr>
          <p:cNvPr id="3" name="Audio 2">
            <a:hlinkClick r:id="" action="ppaction://media"/>
            <a:extLst>
              <a:ext uri="{FF2B5EF4-FFF2-40B4-BE49-F238E27FC236}">
                <a16:creationId xmlns:a16="http://schemas.microsoft.com/office/drawing/2014/main" id="{4C839EBC-D89B-4A18-883A-30E925105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49718958"/>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Disclaimers</a:t>
            </a:r>
          </a:p>
        </p:txBody>
      </p:sp>
      <p:sp>
        <p:nvSpPr>
          <p:cNvPr id="8" name="Content Placeholder 6">
            <a:extLst>
              <a:ext uri="{FF2B5EF4-FFF2-40B4-BE49-F238E27FC236}">
                <a16:creationId xmlns:a16="http://schemas.microsoft.com/office/drawing/2014/main" id="{BBEB8053-7C65-47E9-ADA7-05499E5BDC2C}"/>
              </a:ext>
            </a:extLst>
          </p:cNvPr>
          <p:cNvSpPr txBox="1">
            <a:spLocks/>
          </p:cNvSpPr>
          <p:nvPr/>
        </p:nvSpPr>
        <p:spPr>
          <a:xfrm>
            <a:off x="768849" y="1524001"/>
            <a:ext cx="11070726" cy="4794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information presented assumes the information needed for the CVE Record (formerly “CVE Entry”) has already been generated. </a:t>
            </a:r>
          </a:p>
          <a:p>
            <a:pPr>
              <a:lnSpc>
                <a:spcPct val="100000"/>
              </a:lnSpc>
              <a:spcBef>
                <a:spcPts val="0"/>
              </a:spcBef>
              <a:spcAft>
                <a:spcPts val="0"/>
              </a:spcAft>
              <a:buFont typeface="Wingdings" panose="05000000000000000000" pitchFamily="2" charset="2"/>
              <a:buChar char="§"/>
              <a:defRPr/>
            </a:pPr>
            <a:r>
              <a:rPr lang="en-US" sz="2400" dirty="0">
                <a:latin typeface="Tahoma" panose="020B0604030504040204" pitchFamily="34" charset="0"/>
                <a:ea typeface="Tahoma" panose="020B0604030504040204" pitchFamily="34" charset="0"/>
                <a:cs typeface="Tahoma" panose="020B0604030504040204" pitchFamily="34" charset="0"/>
              </a:rPr>
              <a:t>The processes presented are specific to the MITRE Top-Level Root.  Other Roots (formerly “Root CNAs”) may have other processes that CNAs need to follow.</a:t>
            </a: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FD2B2440-0A1E-4F70-BE7A-585CC44BF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0488284"/>
      </p:ext>
    </p:extLst>
  </p:cSld>
  <p:clrMapOvr>
    <a:masterClrMapping/>
  </p:clrMapOvr>
  <mc:AlternateContent xmlns:mc="http://schemas.openxmlformats.org/markup-compatibility/2006" xmlns:p14="http://schemas.microsoft.com/office/powerpoint/2010/main">
    <mc:Choice Requires="p14">
      <p:transition p14:dur="25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4B84BA-213D-416C-A5F0-71A856C5B83C}"/>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A78097BE-9198-4F92-809D-4D2E5CEA30D9}"/>
              </a:ext>
            </a:extLst>
          </p:cNvPr>
          <p:cNvSpPr>
            <a:spLocks noGrp="1"/>
          </p:cNvSpPr>
          <p:nvPr>
            <p:ph type="title"/>
          </p:nvPr>
        </p:nvSpPr>
        <p:spPr/>
        <p:txBody>
          <a:bodyPr>
            <a:normAutofit/>
          </a:bodyPr>
          <a:lstStyle/>
          <a:p>
            <a:r>
              <a:rPr lang="en-US" dirty="0"/>
              <a:t>Select “Notify CVE about a publication”</a:t>
            </a:r>
          </a:p>
        </p:txBody>
      </p:sp>
      <p:pic>
        <p:nvPicPr>
          <p:cNvPr id="4" name="Audio 3">
            <a:hlinkClick r:id="" action="ppaction://media"/>
            <a:extLst>
              <a:ext uri="{FF2B5EF4-FFF2-40B4-BE49-F238E27FC236}">
                <a16:creationId xmlns:a16="http://schemas.microsoft.com/office/drawing/2014/main" id="{3723514A-8BDF-4CDE-B2D5-2900B1B2F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2829998"/>
      </p:ext>
    </p:extLst>
  </p:cSld>
  <p:clrMapOvr>
    <a:masterClrMapping/>
  </p:clrMapOvr>
  <mc:AlternateContent xmlns:mc="http://schemas.openxmlformats.org/markup-compatibility/2006" xmlns:p14="http://schemas.microsoft.com/office/powerpoint/2010/main">
    <mc:Choice Requires="p14">
      <p:transition p14:dur="10" advTm="10024"/>
    </mc:Choice>
    <mc:Fallback xmlns="">
      <p:transition advTm="1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C17746E-9B82-4D77-A958-43B702E9A938}"/>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7E6D1EF9-51B7-4E79-95DF-4550686565E6}"/>
              </a:ext>
            </a:extLst>
          </p:cNvPr>
          <p:cNvSpPr>
            <a:spLocks noGrp="1"/>
          </p:cNvSpPr>
          <p:nvPr>
            <p:ph type="title"/>
          </p:nvPr>
        </p:nvSpPr>
        <p:spPr/>
        <p:txBody>
          <a:bodyPr/>
          <a:lstStyle/>
          <a:p>
            <a:r>
              <a:rPr lang="en-US" dirty="0"/>
              <a:t>Fill in Contact Information</a:t>
            </a:r>
          </a:p>
        </p:txBody>
      </p:sp>
      <p:pic>
        <p:nvPicPr>
          <p:cNvPr id="9" name="Audio 8">
            <a:hlinkClick r:id="" action="ppaction://media"/>
            <a:extLst>
              <a:ext uri="{FF2B5EF4-FFF2-40B4-BE49-F238E27FC236}">
                <a16:creationId xmlns:a16="http://schemas.microsoft.com/office/drawing/2014/main" id="{CA5AFB54-5AA5-430B-9012-73BFE5CC5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7178959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DF1DAA6-137D-47BA-BA60-31C63992BDEB}"/>
              </a:ext>
            </a:extLst>
          </p:cNvPr>
          <p:cNvPicPr>
            <a:picLocks noGrp="1" noChangeAspect="1"/>
          </p:cNvPicPr>
          <p:nvPr>
            <p:ph idx="1"/>
          </p:nvPr>
        </p:nvPicPr>
        <p:blipFill rotWithShape="1">
          <a:blip r:embed="rId5"/>
          <a:stretch/>
        </p:blipFill>
        <p:spPr>
          <a:xfrm>
            <a:off x="3306761" y="1627187"/>
            <a:ext cx="6065435" cy="4521200"/>
          </a:xfrm>
          <a:prstGeom prst="rect">
            <a:avLst/>
          </a:prstGeom>
        </p:spPr>
      </p:pic>
      <p:sp>
        <p:nvSpPr>
          <p:cNvPr id="2" name="Title 1">
            <a:extLst>
              <a:ext uri="{FF2B5EF4-FFF2-40B4-BE49-F238E27FC236}">
                <a16:creationId xmlns:a16="http://schemas.microsoft.com/office/drawing/2014/main" id="{678A6A1A-F929-4490-A217-22AEEFBA7F21}"/>
              </a:ext>
            </a:extLst>
          </p:cNvPr>
          <p:cNvSpPr>
            <a:spLocks noGrp="1"/>
          </p:cNvSpPr>
          <p:nvPr>
            <p:ph type="title"/>
          </p:nvPr>
        </p:nvSpPr>
        <p:spPr/>
        <p:txBody>
          <a:bodyPr/>
          <a:lstStyle/>
          <a:p>
            <a:r>
              <a:rPr lang="en-US" dirty="0"/>
              <a:t>Fill in the Submission Information</a:t>
            </a:r>
          </a:p>
        </p:txBody>
      </p:sp>
      <p:sp>
        <p:nvSpPr>
          <p:cNvPr id="8" name="TextBox 7">
            <a:extLst>
              <a:ext uri="{FF2B5EF4-FFF2-40B4-BE49-F238E27FC236}">
                <a16:creationId xmlns:a16="http://schemas.microsoft.com/office/drawing/2014/main" id="{B0D4C3C7-B333-404C-A4DB-9595F5C1D0A0}"/>
              </a:ext>
            </a:extLst>
          </p:cNvPr>
          <p:cNvSpPr txBox="1"/>
          <p:nvPr/>
        </p:nvSpPr>
        <p:spPr>
          <a:xfrm>
            <a:off x="513221" y="1202323"/>
            <a:ext cx="11339948" cy="338554"/>
          </a:xfrm>
          <a:prstGeom prst="rect">
            <a:avLst/>
          </a:prstGeom>
          <a:noFill/>
        </p:spPr>
        <p:txBody>
          <a:bodyPr wrap="square" rtlCol="0">
            <a:spAutoFit/>
          </a:bodyPr>
          <a:lstStyle/>
          <a:p>
            <a:pPr algn="ctr">
              <a:spcAft>
                <a:spcPts val="600"/>
              </a:spcAft>
            </a:pPr>
            <a:r>
              <a:rPr lang="en-US" sz="1600" dirty="0">
                <a:solidFill>
                  <a:srgbClr val="FF0000"/>
                </a:solidFill>
                <a:ea typeface="Verdana" pitchFamily="34" charset="0"/>
                <a:cs typeface="Verdana" pitchFamily="34" charset="0"/>
              </a:rPr>
              <a:t>Instructions for </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submissions</a:t>
            </a:r>
            <a:r>
              <a:rPr lang="en-US" sz="1600" dirty="0">
                <a:solidFill>
                  <a:srgbClr val="FF0000"/>
                </a:solidFill>
                <a:ea typeface="Verdana" pitchFamily="34" charset="0"/>
                <a:cs typeface="Verdana" pitchFamily="34" charset="0"/>
              </a:rPr>
              <a:t> greater than 2000 characters in size are at the end of the slides.</a:t>
            </a:r>
          </a:p>
        </p:txBody>
      </p:sp>
      <p:pic>
        <p:nvPicPr>
          <p:cNvPr id="6" name="Audio 5">
            <a:hlinkClick r:id="" action="ppaction://media"/>
            <a:extLst>
              <a:ext uri="{FF2B5EF4-FFF2-40B4-BE49-F238E27FC236}">
                <a16:creationId xmlns:a16="http://schemas.microsoft.com/office/drawing/2014/main" id="{1BC9CC5E-097D-402E-B85A-8B515C764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6316875"/>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BD501C-085F-4DBC-B65D-77E7E6743952}"/>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B7010ECA-CFF2-4420-819C-12C36396E79F}"/>
              </a:ext>
            </a:extLst>
          </p:cNvPr>
          <p:cNvSpPr>
            <a:spLocks noGrp="1"/>
          </p:cNvSpPr>
          <p:nvPr>
            <p:ph type="title"/>
          </p:nvPr>
        </p:nvSpPr>
        <p:spPr/>
        <p:txBody>
          <a:bodyPr>
            <a:normAutofit fontScale="90000"/>
          </a:bodyPr>
          <a:lstStyle/>
          <a:p>
            <a:r>
              <a:rPr lang="en-US" dirty="0"/>
              <a:t>Fill in the Captcha and Select the Submit Request Button</a:t>
            </a:r>
          </a:p>
        </p:txBody>
      </p:sp>
      <p:pic>
        <p:nvPicPr>
          <p:cNvPr id="7" name="Audio 6">
            <a:hlinkClick r:id="" action="ppaction://media"/>
            <a:extLst>
              <a:ext uri="{FF2B5EF4-FFF2-40B4-BE49-F238E27FC236}">
                <a16:creationId xmlns:a16="http://schemas.microsoft.com/office/drawing/2014/main" id="{CDAEFE96-0322-4D74-95EF-C43225EDD9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9144613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00EC9A-A536-42F0-AB9A-E56A2B0FDBB9}"/>
              </a:ext>
            </a:extLst>
          </p:cNvPr>
          <p:cNvPicPr>
            <a:picLocks noGrp="1" noChangeAspect="1"/>
          </p:cNvPicPr>
          <p:nvPr>
            <p:ph idx="1"/>
          </p:nvPr>
        </p:nvPicPr>
        <p:blipFill rotWithShape="1">
          <a:blip r:embed="rId5"/>
          <a:stretch/>
        </p:blipFill>
        <p:spPr>
          <a:xfrm>
            <a:off x="3405586" y="1371600"/>
            <a:ext cx="5658640" cy="4794250"/>
          </a:xfrm>
          <a:prstGeom prst="rect">
            <a:avLst/>
          </a:prstGeom>
        </p:spPr>
      </p:pic>
      <p:sp>
        <p:nvSpPr>
          <p:cNvPr id="2" name="Title 1">
            <a:extLst>
              <a:ext uri="{FF2B5EF4-FFF2-40B4-BE49-F238E27FC236}">
                <a16:creationId xmlns:a16="http://schemas.microsoft.com/office/drawing/2014/main" id="{A68277CC-9AC3-487E-BE08-8B41B5606DB0}"/>
              </a:ext>
            </a:extLst>
          </p:cNvPr>
          <p:cNvSpPr>
            <a:spLocks noGrp="1"/>
          </p:cNvSpPr>
          <p:nvPr>
            <p:ph type="title"/>
          </p:nvPr>
        </p:nvSpPr>
        <p:spPr/>
        <p:txBody>
          <a:bodyPr>
            <a:normAutofit fontScale="90000"/>
          </a:bodyPr>
          <a:lstStyle/>
          <a:p>
            <a:r>
              <a:rPr lang="en-US" dirty="0"/>
              <a:t>A Ticket Will Be Created and Email Acknowledgement Sent</a:t>
            </a:r>
          </a:p>
        </p:txBody>
      </p:sp>
      <p:pic>
        <p:nvPicPr>
          <p:cNvPr id="8" name="Audio 7">
            <a:hlinkClick r:id="" action="ppaction://media"/>
            <a:extLst>
              <a:ext uri="{FF2B5EF4-FFF2-40B4-BE49-F238E27FC236}">
                <a16:creationId xmlns:a16="http://schemas.microsoft.com/office/drawing/2014/main" id="{2A0B1705-B1D9-4581-B11E-B5C75C9E19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98147493"/>
      </p:ext>
    </p:extLst>
  </p:cSld>
  <p:clrMapOvr>
    <a:masterClrMapping/>
  </p:clrMapOvr>
  <mc:AlternateContent xmlns:mc="http://schemas.openxmlformats.org/markup-compatibility/2006" xmlns:p14="http://schemas.microsoft.com/office/powerpoint/2010/main">
    <mc:Choice Requires="p14">
      <p:transition p14:dur="10" advTm="14000"/>
    </mc:Choice>
    <mc:Fallback xmlns="">
      <p:transition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EDCD822-49A9-4E64-9731-9595087457DB}"/>
              </a:ext>
            </a:extLst>
          </p:cNvPr>
          <p:cNvPicPr>
            <a:picLocks noGrp="1" noChangeAspect="1"/>
          </p:cNvPicPr>
          <p:nvPr>
            <p:ph idx="1"/>
          </p:nvPr>
        </p:nvPicPr>
        <p:blipFill rotWithShape="1">
          <a:blip r:embed="rId5"/>
          <a:stretch/>
        </p:blipFill>
        <p:spPr>
          <a:xfrm>
            <a:off x="3692900" y="1371600"/>
            <a:ext cx="5084012" cy="4794250"/>
          </a:xfrm>
          <a:prstGeom prst="rect">
            <a:avLst/>
          </a:prstGeom>
        </p:spPr>
      </p:pic>
      <p:sp>
        <p:nvSpPr>
          <p:cNvPr id="2" name="Title 1">
            <a:extLst>
              <a:ext uri="{FF2B5EF4-FFF2-40B4-BE49-F238E27FC236}">
                <a16:creationId xmlns:a16="http://schemas.microsoft.com/office/drawing/2014/main" id="{7DD7E0F9-D119-4946-9D6E-71607319A1AF}"/>
              </a:ext>
            </a:extLst>
          </p:cNvPr>
          <p:cNvSpPr>
            <a:spLocks noGrp="1"/>
          </p:cNvSpPr>
          <p:nvPr>
            <p:ph type="title"/>
          </p:nvPr>
        </p:nvSpPr>
        <p:spPr/>
        <p:txBody>
          <a:bodyPr>
            <a:normAutofit/>
          </a:bodyPr>
          <a:lstStyle/>
          <a:p>
            <a:r>
              <a:rPr lang="en-US" dirty="0"/>
              <a:t>The Description Field Is Character Limited</a:t>
            </a:r>
          </a:p>
        </p:txBody>
      </p:sp>
      <p:pic>
        <p:nvPicPr>
          <p:cNvPr id="5" name="Audio 4">
            <a:hlinkClick r:id="" action="ppaction://media"/>
            <a:extLst>
              <a:ext uri="{FF2B5EF4-FFF2-40B4-BE49-F238E27FC236}">
                <a16:creationId xmlns:a16="http://schemas.microsoft.com/office/drawing/2014/main" id="{7E2BC322-5B9B-41AB-B6B0-0EDC73856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39479966"/>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2965-8577-4D16-96EB-1B76404101B7}"/>
              </a:ext>
            </a:extLst>
          </p:cNvPr>
          <p:cNvSpPr>
            <a:spLocks noGrp="1"/>
          </p:cNvSpPr>
          <p:nvPr>
            <p:ph type="title"/>
          </p:nvPr>
        </p:nvSpPr>
        <p:spPr/>
        <p:txBody>
          <a:bodyPr>
            <a:normAutofit/>
          </a:bodyPr>
          <a:lstStyle/>
          <a:p>
            <a:r>
              <a:rPr lang="en-US" dirty="0"/>
              <a:t>If You Need More Characters, Use Email …</a:t>
            </a:r>
          </a:p>
        </p:txBody>
      </p:sp>
      <p:pic>
        <p:nvPicPr>
          <p:cNvPr id="6" name="Picture 5">
            <a:extLst>
              <a:ext uri="{FF2B5EF4-FFF2-40B4-BE49-F238E27FC236}">
                <a16:creationId xmlns:a16="http://schemas.microsoft.com/office/drawing/2014/main" id="{F36D0659-4F94-4D20-8737-575F7200ABE7}"/>
              </a:ext>
            </a:extLst>
          </p:cNvPr>
          <p:cNvPicPr>
            <a:picLocks noChangeAspect="1"/>
          </p:cNvPicPr>
          <p:nvPr/>
        </p:nvPicPr>
        <p:blipFill rotWithShape="1">
          <a:blip r:embed="rId5"/>
          <a:srcRect l="3575" t="34986" r="4329" b="13504"/>
          <a:stretch/>
        </p:blipFill>
        <p:spPr>
          <a:xfrm>
            <a:off x="2893961" y="1662723"/>
            <a:ext cx="6697785" cy="3532555"/>
          </a:xfrm>
          <a:prstGeom prst="rect">
            <a:avLst/>
          </a:prstGeom>
        </p:spPr>
      </p:pic>
      <p:pic>
        <p:nvPicPr>
          <p:cNvPr id="8" name="Audio 7">
            <a:hlinkClick r:id="" action="ppaction://media"/>
            <a:extLst>
              <a:ext uri="{FF2B5EF4-FFF2-40B4-BE49-F238E27FC236}">
                <a16:creationId xmlns:a16="http://schemas.microsoft.com/office/drawing/2014/main" id="{0C017A0D-5151-414C-B9C0-2F7C7223B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13326822"/>
      </p:ext>
    </p:extLst>
  </p:cSld>
  <p:clrMapOvr>
    <a:masterClrMapping/>
  </p:clrMapOvr>
  <mc:AlternateContent xmlns:mc="http://schemas.openxmlformats.org/markup-compatibility/2006" xmlns:p14="http://schemas.microsoft.com/office/powerpoint/2010/main">
    <mc:Choice Requires="p14">
      <p:transition p14:dur="10" advTm="13000"/>
    </mc:Choice>
    <mc:Fallback xmlns="">
      <p:transition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A141CC-65B1-43FA-A9BB-E61F09810E45}"/>
              </a:ext>
            </a:extLst>
          </p:cNvPr>
          <p:cNvPicPr>
            <a:picLocks noGrp="1" noChangeAspect="1"/>
          </p:cNvPicPr>
          <p:nvPr>
            <p:ph idx="1"/>
          </p:nvPr>
        </p:nvPicPr>
        <p:blipFill rotWithShape="1">
          <a:blip r:embed="rId5"/>
          <a:stretch/>
        </p:blipFill>
        <p:spPr>
          <a:xfrm>
            <a:off x="2825781" y="1371600"/>
            <a:ext cx="6818250" cy="4794250"/>
          </a:xfrm>
          <a:prstGeom prst="rect">
            <a:avLst/>
          </a:prstGeom>
        </p:spPr>
      </p:pic>
      <p:sp>
        <p:nvSpPr>
          <p:cNvPr id="2" name="Title 1">
            <a:extLst>
              <a:ext uri="{FF2B5EF4-FFF2-40B4-BE49-F238E27FC236}">
                <a16:creationId xmlns:a16="http://schemas.microsoft.com/office/drawing/2014/main" id="{2015CEBD-747C-4336-94DF-489403FD9DF4}"/>
              </a:ext>
            </a:extLst>
          </p:cNvPr>
          <p:cNvSpPr>
            <a:spLocks noGrp="1"/>
          </p:cNvSpPr>
          <p:nvPr>
            <p:ph type="title"/>
          </p:nvPr>
        </p:nvSpPr>
        <p:spPr/>
        <p:txBody>
          <a:bodyPr>
            <a:normAutofit/>
          </a:bodyPr>
          <a:lstStyle/>
          <a:p>
            <a:r>
              <a:rPr lang="en-US" dirty="0"/>
              <a:t>By Replying to the Acknowledgement Email</a:t>
            </a:r>
          </a:p>
        </p:txBody>
      </p:sp>
      <p:pic>
        <p:nvPicPr>
          <p:cNvPr id="5" name="Audio 4">
            <a:hlinkClick r:id="" action="ppaction://media"/>
            <a:extLst>
              <a:ext uri="{FF2B5EF4-FFF2-40B4-BE49-F238E27FC236}">
                <a16:creationId xmlns:a16="http://schemas.microsoft.com/office/drawing/2014/main" id="{B75D0DC1-CC9C-4BDD-AEDF-B04033EF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11526311"/>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Submissions through GitHub</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2DFE2781-FEC0-4B1A-A024-F8B14E9BB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814845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0246B-E6EF-4C01-AE2D-9E6E7F2DF57D}"/>
              </a:ext>
            </a:extLst>
          </p:cNvPr>
          <p:cNvSpPr>
            <a:spLocks noGrp="1"/>
          </p:cNvSpPr>
          <p:nvPr>
            <p:ph idx="1"/>
          </p:nvPr>
        </p:nvSpPr>
        <p:spPr/>
        <p:txBody>
          <a:bodyPr>
            <a:normAutofit/>
          </a:bodyPr>
          <a:lstStyle/>
          <a:p>
            <a:pPr>
              <a:buFont typeface="Wingdings" panose="05000000000000000000" pitchFamily="2" charset="2"/>
              <a:buChar char="§"/>
            </a:pPr>
            <a:r>
              <a:rPr lang="en-US" dirty="0"/>
              <a:t>Create a GitHub.com account</a:t>
            </a:r>
          </a:p>
          <a:p>
            <a:pPr>
              <a:buFont typeface="Wingdings" panose="05000000000000000000" pitchFamily="2" charset="2"/>
              <a:buChar char="§"/>
            </a:pPr>
            <a:r>
              <a:rPr lang="en-US" dirty="0"/>
              <a:t>Inform your parent CNA of the account you will be using</a:t>
            </a:r>
          </a:p>
          <a:p>
            <a:pPr>
              <a:buFont typeface="Wingdings" panose="05000000000000000000" pitchFamily="2" charset="2"/>
              <a:buChar char="§"/>
            </a:pPr>
            <a:r>
              <a:rPr lang="en-US" dirty="0"/>
              <a:t>Fork your parent’s repository</a:t>
            </a:r>
          </a:p>
          <a:p>
            <a:pPr lvl="1">
              <a:buFont typeface="Wingdings" panose="05000000000000000000" pitchFamily="2" charset="2"/>
              <a:buChar char="§"/>
            </a:pPr>
            <a:r>
              <a:rPr lang="en-US" dirty="0"/>
              <a:t>E.g., child CNAs of the MITRE Top-Level Root CNA’s fork </a:t>
            </a:r>
            <a:r>
              <a:rPr lang="en-US" dirty="0" err="1">
                <a:hlinkClick r:id="rId5"/>
              </a:rPr>
              <a:t>CVEProject</a:t>
            </a:r>
            <a:r>
              <a:rPr lang="en-US" dirty="0">
                <a:hlinkClick r:id="rId5"/>
              </a:rPr>
              <a:t>/</a:t>
            </a:r>
            <a:r>
              <a:rPr lang="en-US" dirty="0" err="1">
                <a:hlinkClick r:id="rId5"/>
              </a:rPr>
              <a:t>cvelist</a:t>
            </a:r>
            <a:r>
              <a:rPr lang="en-US" dirty="0"/>
              <a:t> </a:t>
            </a:r>
          </a:p>
          <a:p>
            <a:pPr lvl="1">
              <a:buFont typeface="Wingdings" panose="05000000000000000000" pitchFamily="2" charset="2"/>
              <a:buChar char="§"/>
            </a:pPr>
            <a:r>
              <a:rPr lang="en-US" dirty="0"/>
              <a:t>You can use your personal account or an organization account for the fork</a:t>
            </a:r>
          </a:p>
          <a:p>
            <a:pPr lvl="1">
              <a:buFont typeface="Wingdings" panose="05000000000000000000" pitchFamily="2" charset="2"/>
              <a:buChar char="§"/>
            </a:pPr>
            <a:r>
              <a:rPr lang="en-US" dirty="0"/>
              <a:t>GitHub provides a web interface for organization forks</a:t>
            </a:r>
          </a:p>
          <a:p>
            <a:pPr>
              <a:buFont typeface="Wingdings" panose="05000000000000000000" pitchFamily="2" charset="2"/>
              <a:buChar char="§"/>
            </a:pPr>
            <a:r>
              <a:rPr lang="en-US" dirty="0"/>
              <a:t>Clone your fork to a local repository</a:t>
            </a:r>
          </a:p>
          <a:p>
            <a:pPr>
              <a:buFont typeface="Wingdings" panose="05000000000000000000" pitchFamily="2" charset="2"/>
              <a:buChar char="§"/>
            </a:pPr>
            <a:r>
              <a:rPr lang="en-US" dirty="0"/>
              <a:t>Set the upstream git repo</a:t>
            </a:r>
          </a:p>
          <a:p>
            <a:pPr lvl="1">
              <a:buFont typeface="Wingdings" panose="05000000000000000000" pitchFamily="2" charset="2"/>
              <a:buChar char="§"/>
            </a:pPr>
            <a:r>
              <a:rPr lang="en-US" dirty="0"/>
              <a:t>git remote add upstream git@github.com:</a:t>
            </a:r>
            <a:r>
              <a:rPr lang="en-US" dirty="0">
                <a:solidFill>
                  <a:srgbClr val="FF0000"/>
                </a:solidFill>
              </a:rPr>
              <a:t>[PARENT REPO]</a:t>
            </a:r>
          </a:p>
          <a:p>
            <a:pPr lvl="1">
              <a:buFont typeface="Wingdings" panose="05000000000000000000" pitchFamily="2" charset="2"/>
              <a:buChar char="§"/>
            </a:pPr>
            <a:r>
              <a:rPr lang="en-US" dirty="0">
                <a:solidFill>
                  <a:srgbClr val="FF0000"/>
                </a:solidFill>
              </a:rPr>
              <a:t>[PARENT REPO]</a:t>
            </a:r>
            <a:r>
              <a:rPr lang="en-US" dirty="0"/>
              <a:t> is the path to your parent’s repo, e.g., </a:t>
            </a:r>
            <a:r>
              <a:rPr lang="en-US" dirty="0" err="1">
                <a:hlinkClick r:id="rId5"/>
              </a:rPr>
              <a:t>CVEProject</a:t>
            </a:r>
            <a:r>
              <a:rPr lang="en-US" dirty="0">
                <a:hlinkClick r:id="rId5"/>
              </a:rPr>
              <a:t>/</a:t>
            </a:r>
            <a:r>
              <a:rPr lang="en-US" dirty="0" err="1">
                <a:hlinkClick r:id="rId5"/>
              </a:rPr>
              <a:t>cvelist</a:t>
            </a:r>
            <a:endParaRPr lang="en-US" dirty="0">
              <a:solidFill>
                <a:srgbClr val="FF0000"/>
              </a:solidFill>
            </a:endParaRPr>
          </a:p>
        </p:txBody>
      </p:sp>
      <p:sp>
        <p:nvSpPr>
          <p:cNvPr id="2" name="Title 1">
            <a:extLst>
              <a:ext uri="{FF2B5EF4-FFF2-40B4-BE49-F238E27FC236}">
                <a16:creationId xmlns:a16="http://schemas.microsoft.com/office/drawing/2014/main" id="{2E2A0B79-B841-44DB-8405-78549278E842}"/>
              </a:ext>
            </a:extLst>
          </p:cNvPr>
          <p:cNvSpPr>
            <a:spLocks noGrp="1"/>
          </p:cNvSpPr>
          <p:nvPr>
            <p:ph type="title"/>
          </p:nvPr>
        </p:nvSpPr>
        <p:spPr/>
        <p:txBody>
          <a:bodyPr/>
          <a:lstStyle/>
          <a:p>
            <a:r>
              <a:rPr lang="en-US" dirty="0"/>
              <a:t>Git Submission (Initial Setup)</a:t>
            </a:r>
          </a:p>
        </p:txBody>
      </p:sp>
      <p:pic>
        <p:nvPicPr>
          <p:cNvPr id="8" name="Audio 7">
            <a:hlinkClick r:id="" action="ppaction://media"/>
            <a:extLst>
              <a:ext uri="{FF2B5EF4-FFF2-40B4-BE49-F238E27FC236}">
                <a16:creationId xmlns:a16="http://schemas.microsoft.com/office/drawing/2014/main" id="{B4439917-BB47-4A4C-901D-76308B33B3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342346"/>
            <a:ext cx="363253" cy="363253"/>
          </a:xfrm>
          <a:prstGeom prst="rect">
            <a:avLst/>
          </a:prstGeom>
        </p:spPr>
      </p:pic>
    </p:spTree>
    <p:extLst>
      <p:ext uri="{BB962C8B-B14F-4D97-AF65-F5344CB8AC3E}">
        <p14:creationId xmlns:p14="http://schemas.microsoft.com/office/powerpoint/2010/main" val="2733794350"/>
      </p:ext>
    </p:extLst>
  </p:cSld>
  <p:clrMapOvr>
    <a:masterClrMapping/>
  </p:clrMapOvr>
  <mc:AlternateContent xmlns:mc="http://schemas.openxmlformats.org/markup-compatibility/2006" xmlns:p14="http://schemas.microsoft.com/office/powerpoint/2010/main">
    <mc:Choice Requires="p14">
      <p:transition p14:dur="10" advTm="63000"/>
    </mc:Choice>
    <mc:Fallback xmlns="">
      <p:transition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41EB9-7ACD-4B0D-9C44-C85CF5F8B16C}"/>
              </a:ext>
            </a:extLst>
          </p:cNvPr>
          <p:cNvSpPr>
            <a:spLocks noGrp="1"/>
          </p:cNvSpPr>
          <p:nvPr>
            <p:ph type="title"/>
          </p:nvPr>
        </p:nvSpPr>
        <p:spPr/>
        <p:txBody>
          <a:bodyPr/>
          <a:lstStyle/>
          <a:p>
            <a:r>
              <a:rPr lang="en-US" dirty="0"/>
              <a:t>Overview</a:t>
            </a:r>
          </a:p>
        </p:txBody>
      </p:sp>
      <p:sp>
        <p:nvSpPr>
          <p:cNvPr id="10" name="Content Placeholder 6">
            <a:extLst>
              <a:ext uri="{FF2B5EF4-FFF2-40B4-BE49-F238E27FC236}">
                <a16:creationId xmlns:a16="http://schemas.microsoft.com/office/drawing/2014/main" id="{88C15825-3F0E-4CA4-ABA6-B7F0261F33C0}"/>
              </a:ext>
            </a:extLst>
          </p:cNvPr>
          <p:cNvSpPr txBox="1">
            <a:spLocks/>
          </p:cNvSpPr>
          <p:nvPr/>
        </p:nvSpPr>
        <p:spPr>
          <a:xfrm>
            <a:off x="768849" y="1524002"/>
            <a:ext cx="10737351" cy="4686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CVE Record Requirements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Approved Formats for a CVE Record</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Approved Submission Channels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Submission Process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MITRE Root’s End of Process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Resources and Tools</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355F9F18-8865-45FD-BFE1-7B4B3288D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6" name="Slide Number Placeholder 5">
            <a:extLst>
              <a:ext uri="{FF2B5EF4-FFF2-40B4-BE49-F238E27FC236}">
                <a16:creationId xmlns:a16="http://schemas.microsoft.com/office/drawing/2014/main" id="{784E3103-D66D-4200-8F69-B6F137ED1F26}"/>
              </a:ext>
            </a:extLst>
          </p:cNvPr>
          <p:cNvSpPr txBox="1">
            <a:spLocks/>
          </p:cNvSpPr>
          <p:nvPr/>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3</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829123017"/>
      </p:ext>
    </p:extLst>
  </p:cSld>
  <p:clrMapOvr>
    <a:masterClrMapping/>
  </p:clrMapOvr>
  <mc:AlternateContent xmlns:mc="http://schemas.openxmlformats.org/markup-compatibility/2006" xmlns:p14="http://schemas.microsoft.com/office/powerpoint/2010/main">
    <mc:Choice Requires="p14">
      <p:transition p14:dur="25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52A66-7945-49D6-A64F-DB94719D3548}"/>
              </a:ext>
            </a:extLst>
          </p:cNvPr>
          <p:cNvSpPr>
            <a:spLocks noGrp="1"/>
          </p:cNvSpPr>
          <p:nvPr>
            <p:ph idx="1"/>
          </p:nvPr>
        </p:nvSpPr>
        <p:spPr/>
        <p:txBody>
          <a:bodyPr>
            <a:normAutofit/>
          </a:bodyPr>
          <a:lstStyle/>
          <a:p>
            <a:pPr>
              <a:buFont typeface="Wingdings" panose="05000000000000000000" pitchFamily="2" charset="2"/>
              <a:buChar char="§"/>
            </a:pPr>
            <a:r>
              <a:rPr lang="en-US" dirty="0"/>
              <a:t>The GitHub slides go through each command line instruction needed to perform and create a pull request.  That is a bit too much for this presentation, so we are going to refer you to a softcopy to review on your own time. </a:t>
            </a:r>
          </a:p>
          <a:p>
            <a:pPr>
              <a:buFont typeface="Wingdings" panose="05000000000000000000" pitchFamily="2" charset="2"/>
              <a:buChar char="§"/>
            </a:pPr>
            <a:r>
              <a:rPr lang="en-US" dirty="0"/>
              <a:t>A softcopy of GitHub (CVE_Record_GitHub_Submission_slides-only.pptx) presentation is available at </a:t>
            </a:r>
            <a:r>
              <a:rPr lang="en-US" dirty="0">
                <a:hlinkClick r:id="rId5"/>
              </a:rPr>
              <a:t>https://cveproject.github.io/docs/cna/onboarding/index.html</a:t>
            </a:r>
            <a:endParaRPr lang="en-US" dirty="0"/>
          </a:p>
          <a:p>
            <a:pPr marL="0" indent="0">
              <a:buNone/>
            </a:pPr>
            <a:r>
              <a:rPr lang="en-US" dirty="0"/>
              <a:t> </a:t>
            </a:r>
          </a:p>
        </p:txBody>
      </p:sp>
      <p:sp>
        <p:nvSpPr>
          <p:cNvPr id="2" name="Title 1">
            <a:extLst>
              <a:ext uri="{FF2B5EF4-FFF2-40B4-BE49-F238E27FC236}">
                <a16:creationId xmlns:a16="http://schemas.microsoft.com/office/drawing/2014/main" id="{78A9A1F1-838B-494C-9025-528DD15801E9}"/>
              </a:ext>
            </a:extLst>
          </p:cNvPr>
          <p:cNvSpPr>
            <a:spLocks noGrp="1"/>
          </p:cNvSpPr>
          <p:nvPr>
            <p:ph type="title"/>
          </p:nvPr>
        </p:nvSpPr>
        <p:spPr/>
        <p:txBody>
          <a:bodyPr/>
          <a:lstStyle/>
          <a:p>
            <a:r>
              <a:rPr lang="en-US" dirty="0"/>
              <a:t>Git Submission – Step by Step process</a:t>
            </a:r>
          </a:p>
        </p:txBody>
      </p:sp>
      <p:pic>
        <p:nvPicPr>
          <p:cNvPr id="9" name="Audio 8">
            <a:hlinkClick r:id="" action="ppaction://media"/>
            <a:extLst>
              <a:ext uri="{FF2B5EF4-FFF2-40B4-BE49-F238E27FC236}">
                <a16:creationId xmlns:a16="http://schemas.microsoft.com/office/drawing/2014/main" id="{249184D0-41CC-446D-8C92-2922DE65F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42176793"/>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MITRE Top-Level Root </a:t>
            </a:r>
            <a:br>
              <a:rPr lang="en-US" dirty="0"/>
            </a:br>
            <a:r>
              <a:rPr lang="en-US" dirty="0"/>
              <a:t>CNA Review Process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DE4208CE-6D81-484B-B180-B5AAC67A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477753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
            </a:pPr>
            <a:r>
              <a:rPr lang="en-US" sz="2400" dirty="0"/>
              <a:t>Review</a:t>
            </a:r>
          </a:p>
          <a:p>
            <a:pPr lvl="1">
              <a:buFont typeface="Wingdings" panose="05000000000000000000" pitchFamily="2" charset="2"/>
              <a:buChar char="§"/>
            </a:pPr>
            <a:r>
              <a:rPr lang="en-US" sz="2400" dirty="0"/>
              <a:t>Are the CVE IDs assigned to the CNA?</a:t>
            </a:r>
          </a:p>
          <a:p>
            <a:pPr lvl="1">
              <a:buFont typeface="Wingdings" panose="05000000000000000000" pitchFamily="2" charset="2"/>
              <a:buChar char="§"/>
            </a:pPr>
            <a:r>
              <a:rPr lang="en-US" sz="2400" dirty="0"/>
              <a:t>Do the CVE IDs exist in the CVE List as “RESERVED”?</a:t>
            </a:r>
          </a:p>
          <a:p>
            <a:pPr lvl="1">
              <a:buFont typeface="Wingdings" panose="05000000000000000000" pitchFamily="2" charset="2"/>
              <a:buChar char="§"/>
            </a:pPr>
            <a:r>
              <a:rPr lang="en-US" sz="2400" dirty="0"/>
              <a:t>Do the references exist and are they public?</a:t>
            </a:r>
          </a:p>
          <a:p>
            <a:pPr lvl="1">
              <a:buFont typeface="Wingdings" panose="05000000000000000000" pitchFamily="2" charset="2"/>
              <a:buChar char="§"/>
            </a:pPr>
            <a:r>
              <a:rPr lang="en-US" sz="2400" dirty="0"/>
              <a:t>Does the CVE details match the information in references?</a:t>
            </a:r>
          </a:p>
          <a:p>
            <a:pPr>
              <a:spcBef>
                <a:spcPts val="1200"/>
              </a:spcBef>
              <a:buFont typeface="Wingdings" panose="05000000000000000000" pitchFamily="2" charset="2"/>
              <a:buChar char="§"/>
            </a:pPr>
            <a:r>
              <a:rPr lang="en-US" sz="2400" dirty="0"/>
              <a:t>Submission Processing</a:t>
            </a:r>
          </a:p>
          <a:p>
            <a:pPr lvl="1">
              <a:buFont typeface="Wingdings" panose="05000000000000000000" pitchFamily="2" charset="2"/>
              <a:buChar char="§"/>
            </a:pPr>
            <a:r>
              <a:rPr lang="en-US" sz="2400" dirty="0"/>
              <a:t>Resolve with CNA any issues uncovered during review process</a:t>
            </a:r>
          </a:p>
          <a:p>
            <a:pPr lvl="1">
              <a:buFont typeface="Wingdings" panose="05000000000000000000" pitchFamily="2" charset="2"/>
              <a:buChar char="§"/>
            </a:pPr>
            <a:r>
              <a:rPr lang="en-US" sz="2400" dirty="0"/>
              <a:t>Incorporate CVE details into the </a:t>
            </a:r>
            <a:r>
              <a:rPr lang="en-US" sz="2400" dirty="0" err="1"/>
              <a:t>cvelist</a:t>
            </a:r>
            <a:r>
              <a:rPr lang="en-US" sz="2400" dirty="0"/>
              <a:t> git repo</a:t>
            </a:r>
          </a:p>
          <a:p>
            <a:pPr lvl="1">
              <a:buFont typeface="Wingdings" panose="05000000000000000000" pitchFamily="2" charset="2"/>
              <a:buChar char="§"/>
            </a:pPr>
            <a:r>
              <a:rPr lang="en-US" sz="2400" dirty="0"/>
              <a:t>Populate associated records in the master CVE List</a:t>
            </a:r>
          </a:p>
          <a:p>
            <a:pPr>
              <a:spcBef>
                <a:spcPts val="1200"/>
              </a:spcBef>
              <a:buFont typeface="Wingdings" panose="05000000000000000000" pitchFamily="2" charset="2"/>
              <a:buChar char="§"/>
            </a:pPr>
            <a:r>
              <a:rPr lang="en-US" sz="2400" dirty="0"/>
              <a:t>Other processing</a:t>
            </a:r>
          </a:p>
          <a:p>
            <a:pPr lvl="1">
              <a:buFont typeface="Wingdings" panose="05000000000000000000" pitchFamily="2" charset="2"/>
              <a:buChar char="§"/>
            </a:pPr>
            <a:r>
              <a:rPr lang="en-US" sz="2400" dirty="0"/>
              <a:t>Announce “new” CVE </a:t>
            </a:r>
            <a:r>
              <a:rPr lang="en-US" dirty="0"/>
              <a:t>Record</a:t>
            </a:r>
            <a:r>
              <a:rPr lang="en-US" sz="2400" dirty="0"/>
              <a:t>s</a:t>
            </a:r>
          </a:p>
          <a:p>
            <a:pPr lvl="1">
              <a:buFont typeface="Wingdings" panose="05000000000000000000" pitchFamily="2" charset="2"/>
              <a:buChar char="§"/>
            </a:pPr>
            <a:r>
              <a:rPr lang="en-US" sz="2400" dirty="0"/>
              <a:t>Publish master CVE List on cve.mitre.org</a:t>
            </a:r>
          </a:p>
          <a:p>
            <a:pPr lvl="2">
              <a:buFont typeface="Wingdings" panose="05000000000000000000" pitchFamily="2" charset="2"/>
              <a:buChar char="§"/>
            </a:pPr>
            <a:r>
              <a:rPr lang="en-US" sz="2400" dirty="0">
                <a:hlinkClick r:id="rId5"/>
              </a:rPr>
              <a:t>https://cve.mitre.org/data/downloads/index.html</a:t>
            </a:r>
            <a:r>
              <a:rPr lang="en-US" sz="2400" dirty="0"/>
              <a:t> </a:t>
            </a:r>
          </a:p>
          <a:p>
            <a:pPr lvl="1"/>
            <a:endParaRPr lang="en-US" dirty="0"/>
          </a:p>
        </p:txBody>
      </p:sp>
      <p:sp>
        <p:nvSpPr>
          <p:cNvPr id="2" name="Title 1"/>
          <p:cNvSpPr>
            <a:spLocks noGrp="1"/>
          </p:cNvSpPr>
          <p:nvPr>
            <p:ph type="title"/>
          </p:nvPr>
        </p:nvSpPr>
        <p:spPr/>
        <p:txBody>
          <a:bodyPr>
            <a:normAutofit/>
          </a:bodyPr>
          <a:lstStyle/>
          <a:p>
            <a:r>
              <a:rPr lang="en-US" dirty="0"/>
              <a:t>MITRE Top-Level Root’s End of Process</a:t>
            </a:r>
          </a:p>
        </p:txBody>
      </p:sp>
      <p:pic>
        <p:nvPicPr>
          <p:cNvPr id="5" name="Audio 4">
            <a:hlinkClick r:id="" action="ppaction://media"/>
            <a:extLst>
              <a:ext uri="{FF2B5EF4-FFF2-40B4-BE49-F238E27FC236}">
                <a16:creationId xmlns:a16="http://schemas.microsoft.com/office/drawing/2014/main" id="{8CD5FDE1-84F9-4C29-BF51-456AAAFE7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57974935"/>
      </p:ext>
    </p:extLst>
  </p:cSld>
  <p:clrMapOvr>
    <a:masterClrMapping/>
  </p:clrMapOvr>
  <mc:AlternateContent xmlns:mc="http://schemas.openxmlformats.org/markup-compatibility/2006" xmlns:p14="http://schemas.microsoft.com/office/powerpoint/2010/main">
    <mc:Choice Requires="p14">
      <p:transition p14:dur="10" advTm="26428"/>
    </mc:Choice>
    <mc:Fallback xmlns="">
      <p:transition advTm="2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Resources and Tools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33</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B75A5221-4C27-4EC4-9D99-BEC052F096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16135753"/>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err="1"/>
              <a:t>CVEProject</a:t>
            </a:r>
            <a:r>
              <a:rPr lang="en-US" dirty="0"/>
              <a:t> GIT Project (</a:t>
            </a:r>
            <a:r>
              <a:rPr lang="en-US" dirty="0">
                <a:hlinkClick r:id="rId5"/>
              </a:rPr>
              <a:t>https://github.com/CVEProject</a:t>
            </a:r>
            <a:r>
              <a:rPr lang="en-US" dirty="0"/>
              <a:t>)</a:t>
            </a:r>
          </a:p>
          <a:p>
            <a:pPr marL="627063" lvl="1" indent="-342900">
              <a:buFont typeface="Wingdings" panose="05000000000000000000" pitchFamily="2" charset="2"/>
              <a:buChar char="§"/>
            </a:pPr>
            <a:r>
              <a:rPr lang="en-US" dirty="0"/>
              <a:t>- automation-working-group/tree/master/tools repo</a:t>
            </a:r>
          </a:p>
          <a:p>
            <a:pPr lvl="2">
              <a:buFont typeface="Wingdings" panose="05000000000000000000" pitchFamily="2" charset="2"/>
              <a:buChar char="§"/>
            </a:pPr>
            <a:r>
              <a:rPr lang="en-US" dirty="0">
                <a:hlinkClick r:id="rId6" tooltip="cmdlinejsonvalidator.py"/>
              </a:rPr>
              <a:t>cmdlinejsonvalidator.py</a:t>
            </a:r>
            <a:r>
              <a:rPr lang="en-US" dirty="0"/>
              <a:t> - Python script to validate JSON files. Requires a valid schema file</a:t>
            </a:r>
          </a:p>
          <a:p>
            <a:pPr lvl="1">
              <a:buFont typeface="Wingdings" panose="05000000000000000000" pitchFamily="2" charset="2"/>
              <a:buChar char="§"/>
            </a:pPr>
            <a:r>
              <a:rPr lang="en-US" dirty="0"/>
              <a:t>automation-working-group/tree/master/</a:t>
            </a:r>
            <a:r>
              <a:rPr lang="en-US" dirty="0" err="1"/>
              <a:t>cve_json_schema</a:t>
            </a:r>
            <a:r>
              <a:rPr lang="en-US" dirty="0"/>
              <a:t> repo</a:t>
            </a:r>
          </a:p>
          <a:p>
            <a:pPr lvl="2">
              <a:buFont typeface="Wingdings" panose="05000000000000000000" pitchFamily="2" charset="2"/>
              <a:buChar char="§"/>
            </a:pPr>
            <a:r>
              <a:rPr lang="en-US" dirty="0">
                <a:hlinkClick r:id="rId7" tooltip="CVE_JSON_4.0_min.schema"/>
              </a:rPr>
              <a:t>CVE_JSON_4.0_min.schema</a:t>
            </a:r>
            <a:r>
              <a:rPr lang="en-US" dirty="0"/>
              <a:t> - Schema for validating a JSON file against the minimal CVE structure</a:t>
            </a:r>
          </a:p>
          <a:p>
            <a:pPr lvl="2">
              <a:buFont typeface="Wingdings" panose="05000000000000000000" pitchFamily="2" charset="2"/>
              <a:buChar char="§"/>
            </a:pPr>
            <a:r>
              <a:rPr lang="en-US" dirty="0">
                <a:hlinkClick r:id="rId8" tooltip="DRAFT-JSON-file-format-v4.md"/>
              </a:rPr>
              <a:t>DRAFT-JSON-file-format-v4.md</a:t>
            </a:r>
            <a:r>
              <a:rPr lang="en-US" dirty="0"/>
              <a:t> - 4.0 CVE JSON spec</a:t>
            </a:r>
          </a:p>
          <a:p>
            <a:pPr>
              <a:buFont typeface="Wingdings" panose="05000000000000000000" pitchFamily="2" charset="2"/>
              <a:buChar char="§"/>
            </a:pPr>
            <a:r>
              <a:rPr lang="en-US" dirty="0" err="1"/>
              <a:t>Vulnogram</a:t>
            </a:r>
            <a:r>
              <a:rPr lang="en-US" dirty="0"/>
              <a:t> - tool for creating and editing CVE information in CVE JSON format</a:t>
            </a:r>
          </a:p>
          <a:p>
            <a:pPr lvl="1">
              <a:buFont typeface="Wingdings" panose="05000000000000000000" pitchFamily="2" charset="2"/>
              <a:buChar char="§"/>
            </a:pPr>
            <a:r>
              <a:rPr lang="en-US" dirty="0">
                <a:hlinkClick r:id="rId9"/>
              </a:rPr>
              <a:t>https://github.com/Vulnogram/Vulnogram</a:t>
            </a:r>
            <a:endParaRPr lang="en-US" dirty="0"/>
          </a:p>
          <a:p>
            <a:pPr lvl="1">
              <a:buFont typeface="Wingdings" panose="05000000000000000000" pitchFamily="2" charset="2"/>
              <a:buChar char="§"/>
            </a:pPr>
            <a:r>
              <a:rPr lang="en-US" dirty="0">
                <a:hlinkClick r:id="rId10"/>
              </a:rPr>
              <a:t>https://vulnogram.github.io/</a:t>
            </a:r>
            <a:r>
              <a:rPr lang="en-US" dirty="0"/>
              <a:t> </a:t>
            </a:r>
          </a:p>
          <a:p>
            <a:pPr lvl="1">
              <a:buFont typeface="Wingdings" panose="05000000000000000000" pitchFamily="2" charset="2"/>
              <a:buChar char="§"/>
            </a:pPr>
            <a:r>
              <a:rPr lang="en-US" dirty="0"/>
              <a:t>Created by Chandan Nandakumaraiah</a:t>
            </a:r>
          </a:p>
          <a:p>
            <a:pPr>
              <a:buFont typeface="Wingdings" panose="05000000000000000000" pitchFamily="2" charset="2"/>
              <a:buChar char="§"/>
            </a:pPr>
            <a:r>
              <a:rPr lang="en-US" dirty="0"/>
              <a:t>CVE Request Form (</a:t>
            </a:r>
            <a:r>
              <a:rPr lang="en-US" dirty="0">
                <a:hlinkClick r:id="rId11"/>
              </a:rPr>
              <a:t>https://cveform.mitre.org/</a:t>
            </a:r>
            <a:r>
              <a:rPr lang="en-US" dirty="0"/>
              <a:t>)</a:t>
            </a:r>
          </a:p>
          <a:p>
            <a:pPr lvl="3"/>
            <a:endParaRPr lang="en-US" dirty="0"/>
          </a:p>
        </p:txBody>
      </p:sp>
      <p:sp>
        <p:nvSpPr>
          <p:cNvPr id="2" name="Title 1"/>
          <p:cNvSpPr>
            <a:spLocks noGrp="1"/>
          </p:cNvSpPr>
          <p:nvPr>
            <p:ph type="title"/>
          </p:nvPr>
        </p:nvSpPr>
        <p:spPr/>
        <p:txBody>
          <a:bodyPr/>
          <a:lstStyle/>
          <a:p>
            <a:r>
              <a:rPr lang="en-US" dirty="0"/>
              <a:t>Resources</a:t>
            </a:r>
          </a:p>
        </p:txBody>
      </p:sp>
      <p:pic>
        <p:nvPicPr>
          <p:cNvPr id="5" name="Audio 4">
            <a:hlinkClick r:id="" action="ppaction://media"/>
            <a:extLst>
              <a:ext uri="{FF2B5EF4-FFF2-40B4-BE49-F238E27FC236}">
                <a16:creationId xmlns:a16="http://schemas.microsoft.com/office/drawing/2014/main" id="{278155D4-7F65-4ECE-B3A7-A527470924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16323895"/>
      </p:ext>
    </p:extLst>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35</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Root</a:t>
            </a:r>
          </a:p>
          <a:p>
            <a:pPr>
              <a:buFont typeface="Wingdings" panose="05000000000000000000" pitchFamily="2" charset="2"/>
              <a:buChar char="§"/>
            </a:pPr>
            <a:r>
              <a:rPr lang="en-US" sz="2400" dirty="0"/>
              <a:t>MITRE Top-Level Root</a:t>
            </a:r>
          </a:p>
        </p:txBody>
      </p:sp>
      <p:sp>
        <p:nvSpPr>
          <p:cNvPr id="2" name="Title 1"/>
          <p:cNvSpPr>
            <a:spLocks noGrp="1"/>
          </p:cNvSpPr>
          <p:nvPr>
            <p:ph type="title"/>
          </p:nvPr>
        </p:nvSpPr>
        <p:spPr/>
        <p:txBody>
          <a:bodyPr/>
          <a:lstStyle/>
          <a:p>
            <a:r>
              <a:rPr lang="en-US" dirty="0"/>
              <a:t>Where to Send the CVE Record Information?</a:t>
            </a:r>
          </a:p>
        </p:txBody>
      </p:sp>
      <p:pic>
        <p:nvPicPr>
          <p:cNvPr id="4" name="Audio 3">
            <a:hlinkClick r:id="" action="ppaction://media"/>
            <a:extLst>
              <a:ext uri="{FF2B5EF4-FFF2-40B4-BE49-F238E27FC236}">
                <a16:creationId xmlns:a16="http://schemas.microsoft.com/office/drawing/2014/main" id="{C78DAD63-2E25-4A32-A395-E2E99DC12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97414383"/>
      </p:ext>
    </p:extLst>
  </p:cSld>
  <p:clrMapOvr>
    <a:masterClrMapping/>
  </p:clrMapOvr>
  <mc:AlternateContent xmlns:mc="http://schemas.openxmlformats.org/markup-compatibility/2006" xmlns:p14="http://schemas.microsoft.com/office/powerpoint/2010/main">
    <mc:Choice Requires="p14">
      <p:transition p14:dur="250" advTm="6629"/>
    </mc:Choice>
    <mc:Fallback xmlns="">
      <p:transition advTm="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000" dirty="0"/>
              <a:t>Note: ASCII Only </a:t>
            </a:r>
            <a:r>
              <a:rPr lang="en-US" sz="2000" b="0" dirty="0"/>
              <a:t>– no UTF or Unicode; </a:t>
            </a:r>
            <a:r>
              <a:rPr lang="en-US" sz="2000" dirty="0"/>
              <a:t>Plain text only </a:t>
            </a:r>
            <a:r>
              <a:rPr lang="en-US" sz="2000" b="0" dirty="0"/>
              <a:t>– no HTML or proprietary document formats and </a:t>
            </a:r>
            <a:r>
              <a:rPr lang="en-US" sz="2000" dirty="0"/>
              <a:t>avoid </a:t>
            </a:r>
            <a:r>
              <a:rPr lang="en-US" sz="2000" b="0" dirty="0"/>
              <a:t>MS-DOS style line endings (CR/LF).</a:t>
            </a:r>
          </a:p>
          <a:p>
            <a:pPr marL="0" indent="0">
              <a:buNone/>
            </a:pPr>
            <a:endParaRPr lang="en-US" dirty="0"/>
          </a:p>
        </p:txBody>
      </p:sp>
      <p:sp>
        <p:nvSpPr>
          <p:cNvPr id="2" name="Title 1"/>
          <p:cNvSpPr>
            <a:spLocks noGrp="1"/>
          </p:cNvSpPr>
          <p:nvPr>
            <p:ph type="title"/>
          </p:nvPr>
        </p:nvSpPr>
        <p:spPr/>
        <p:txBody>
          <a:bodyPr/>
          <a:lstStyle/>
          <a:p>
            <a:r>
              <a:rPr lang="en-US" dirty="0"/>
              <a:t>Required Information for a CVE Record</a:t>
            </a:r>
          </a:p>
        </p:txBody>
      </p:sp>
      <p:graphicFrame>
        <p:nvGraphicFramePr>
          <p:cNvPr id="4" name="Table 4">
            <a:extLst>
              <a:ext uri="{FF2B5EF4-FFF2-40B4-BE49-F238E27FC236}">
                <a16:creationId xmlns:a16="http://schemas.microsoft.com/office/drawing/2014/main" id="{6BC1E83D-A9C9-4214-9A09-7EA67725B1BE}"/>
              </a:ext>
            </a:extLst>
          </p:cNvPr>
          <p:cNvGraphicFramePr>
            <a:graphicFrameLocks noGrp="1"/>
          </p:cNvGraphicFramePr>
          <p:nvPr>
            <p:extLst>
              <p:ext uri="{D42A27DB-BD31-4B8C-83A1-F6EECF244321}">
                <p14:modId xmlns:p14="http://schemas.microsoft.com/office/powerpoint/2010/main" val="3533700412"/>
              </p:ext>
            </p:extLst>
          </p:nvPr>
        </p:nvGraphicFramePr>
        <p:xfrm>
          <a:off x="616448" y="1371601"/>
          <a:ext cx="10571163" cy="3558156"/>
        </p:xfrm>
        <a:graphic>
          <a:graphicData uri="http://schemas.openxmlformats.org/drawingml/2006/table">
            <a:tbl>
              <a:tblPr firstRow="1" bandRow="1">
                <a:tableStyleId>{5C22544A-7EE6-4342-B048-85BDC9FD1C3A}</a:tableStyleId>
              </a:tblPr>
              <a:tblGrid>
                <a:gridCol w="10571163">
                  <a:extLst>
                    <a:ext uri="{9D8B030D-6E8A-4147-A177-3AD203B41FA5}">
                      <a16:colId xmlns:a16="http://schemas.microsoft.com/office/drawing/2014/main" val="3428823128"/>
                    </a:ext>
                  </a:extLst>
                </a:gridCol>
              </a:tblGrid>
              <a:tr h="399986">
                <a:tc>
                  <a:txBody>
                    <a:bodyPr/>
                    <a:lstStyle/>
                    <a:p>
                      <a:r>
                        <a:rPr lang="en-US" sz="2400" dirty="0"/>
                        <a:t>CVE Record Required Information</a:t>
                      </a:r>
                    </a:p>
                  </a:txBody>
                  <a:tcPr/>
                </a:tc>
                <a:extLst>
                  <a:ext uri="{0D108BD9-81ED-4DB2-BD59-A6C34878D82A}">
                    <a16:rowId xmlns:a16="http://schemas.microsoft.com/office/drawing/2014/main" val="1750578815"/>
                  </a:ext>
                </a:extLst>
              </a:tr>
              <a:tr h="399986">
                <a:tc>
                  <a:txBody>
                    <a:bodyPr/>
                    <a:lstStyle/>
                    <a:p>
                      <a:r>
                        <a:rPr lang="en-US" sz="2000" b="1" dirty="0"/>
                        <a:t>CVE ID</a:t>
                      </a:r>
                    </a:p>
                  </a:txBody>
                  <a:tcPr/>
                </a:tc>
                <a:extLst>
                  <a:ext uri="{0D108BD9-81ED-4DB2-BD59-A6C34878D82A}">
                    <a16:rowId xmlns:a16="http://schemas.microsoft.com/office/drawing/2014/main" val="3024722604"/>
                  </a:ext>
                </a:extLst>
              </a:tr>
              <a:tr h="399986">
                <a:tc>
                  <a:txBody>
                    <a:bodyPr/>
                    <a:lstStyle/>
                    <a:p>
                      <a:r>
                        <a:rPr lang="en-US" sz="2000" b="1" dirty="0"/>
                        <a:t>Product(s)</a:t>
                      </a:r>
                    </a:p>
                  </a:txBody>
                  <a:tcPr/>
                </a:tc>
                <a:extLst>
                  <a:ext uri="{0D108BD9-81ED-4DB2-BD59-A6C34878D82A}">
                    <a16:rowId xmlns:a16="http://schemas.microsoft.com/office/drawing/2014/main" val="66031467"/>
                  </a:ext>
                </a:extLst>
              </a:tr>
              <a:tr h="399986">
                <a:tc>
                  <a:txBody>
                    <a:bodyPr/>
                    <a:lstStyle/>
                    <a:p>
                      <a:r>
                        <a:rPr lang="en-US" sz="2000" b="1" dirty="0"/>
                        <a:t>Version(s)</a:t>
                      </a:r>
                    </a:p>
                  </a:txBody>
                  <a:tcPr/>
                </a:tc>
                <a:extLst>
                  <a:ext uri="{0D108BD9-81ED-4DB2-BD59-A6C34878D82A}">
                    <a16:rowId xmlns:a16="http://schemas.microsoft.com/office/drawing/2014/main" val="2588827371"/>
                  </a:ext>
                </a:extLst>
              </a:tr>
              <a:tr h="399986">
                <a:tc>
                  <a:txBody>
                    <a:bodyPr/>
                    <a:lstStyle/>
                    <a:p>
                      <a:r>
                        <a:rPr lang="en-US" sz="2000" b="1" dirty="0"/>
                        <a:t>Problem Type</a:t>
                      </a:r>
                    </a:p>
                  </a:txBody>
                  <a:tcPr/>
                </a:tc>
                <a:extLst>
                  <a:ext uri="{0D108BD9-81ED-4DB2-BD59-A6C34878D82A}">
                    <a16:rowId xmlns:a16="http://schemas.microsoft.com/office/drawing/2014/main" val="3271850622"/>
                  </a:ext>
                </a:extLst>
              </a:tr>
              <a:tr h="39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Reference(s)</a:t>
                      </a:r>
                    </a:p>
                  </a:txBody>
                  <a:tcPr/>
                </a:tc>
                <a:extLst>
                  <a:ext uri="{0D108BD9-81ED-4DB2-BD59-A6C34878D82A}">
                    <a16:rowId xmlns:a16="http://schemas.microsoft.com/office/drawing/2014/main" val="2135351277"/>
                  </a:ext>
                </a:extLst>
              </a:tr>
              <a:tr h="690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Description: </a:t>
                      </a:r>
                      <a:r>
                        <a:rPr lang="en-US" sz="2000" dirty="0"/>
                        <a:t>Include product information, version and vulnerability type, root cause, or impact as it will be used to populate the record in the CVE List.</a:t>
                      </a:r>
                    </a:p>
                  </a:txBody>
                  <a:tcPr/>
                </a:tc>
                <a:extLst>
                  <a:ext uri="{0D108BD9-81ED-4DB2-BD59-A6C34878D82A}">
                    <a16:rowId xmlns:a16="http://schemas.microsoft.com/office/drawing/2014/main" val="4151156484"/>
                  </a:ext>
                </a:extLst>
              </a:tr>
              <a:tr h="399986">
                <a:tc>
                  <a:txBody>
                    <a:bodyPr/>
                    <a:lstStyle/>
                    <a:p>
                      <a:r>
                        <a:rPr lang="en-US" sz="2000" b="1" dirty="0"/>
                        <a:t>Assigning CNA:</a:t>
                      </a:r>
                    </a:p>
                  </a:txBody>
                  <a:tcPr/>
                </a:tc>
                <a:extLst>
                  <a:ext uri="{0D108BD9-81ED-4DB2-BD59-A6C34878D82A}">
                    <a16:rowId xmlns:a16="http://schemas.microsoft.com/office/drawing/2014/main" val="3473638908"/>
                  </a:ext>
                </a:extLst>
              </a:tr>
            </a:tbl>
          </a:graphicData>
        </a:graphic>
      </p:graphicFrame>
      <p:pic>
        <p:nvPicPr>
          <p:cNvPr id="8" name="Audio 7">
            <a:hlinkClick r:id="" action="ppaction://media"/>
            <a:extLst>
              <a:ext uri="{FF2B5EF4-FFF2-40B4-BE49-F238E27FC236}">
                <a16:creationId xmlns:a16="http://schemas.microsoft.com/office/drawing/2014/main" id="{5FCAC3BC-1C34-4C7F-9B91-08DCB7CBD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75119264"/>
      </p:ext>
    </p:extLst>
  </p:cSld>
  <p:clrMapOvr>
    <a:masterClrMapping/>
  </p:clrMapOvr>
  <mc:AlternateContent xmlns:mc="http://schemas.openxmlformats.org/markup-compatibility/2006" xmlns:p14="http://schemas.microsoft.com/office/powerpoint/2010/main">
    <mc:Choice Requires="p14">
      <p:transition p14:dur="10" advTm="11267"/>
    </mc:Choice>
    <mc:Fallback xmlns="">
      <p:transition advTm="1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064-F1D2-4D20-A484-91AFBCB324F6}"/>
              </a:ext>
            </a:extLst>
          </p:cNvPr>
          <p:cNvSpPr>
            <a:spLocks noGrp="1"/>
          </p:cNvSpPr>
          <p:nvPr>
            <p:ph type="ctrTitle" sz="quarter"/>
          </p:nvPr>
        </p:nvSpPr>
        <p:spPr/>
        <p:txBody>
          <a:bodyPr/>
          <a:lstStyle/>
          <a:p>
            <a:r>
              <a:rPr lang="en-US" dirty="0"/>
              <a:t>Submission Formats</a:t>
            </a:r>
          </a:p>
        </p:txBody>
      </p:sp>
      <p:sp>
        <p:nvSpPr>
          <p:cNvPr id="3" name="Slide Number Placeholder 2">
            <a:extLst>
              <a:ext uri="{FF2B5EF4-FFF2-40B4-BE49-F238E27FC236}">
                <a16:creationId xmlns:a16="http://schemas.microsoft.com/office/drawing/2014/main" id="{A4EDF9EE-EC88-4631-AF3F-D96D5C4CCDDB}"/>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E78C7CA2-EA28-4920-8738-4C79C26F8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6566200"/>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Flat File</a:t>
            </a:r>
          </a:p>
          <a:p>
            <a:pPr>
              <a:buFont typeface="Wingdings" panose="05000000000000000000" pitchFamily="2" charset="2"/>
              <a:buChar char="§"/>
            </a:pPr>
            <a:r>
              <a:rPr lang="en-US" sz="2400" dirty="0"/>
              <a:t>Comma-Separated Values (CSV)</a:t>
            </a:r>
          </a:p>
          <a:p>
            <a:pPr>
              <a:buFont typeface="Wingdings" panose="05000000000000000000" pitchFamily="2" charset="2"/>
              <a:buChar char="§"/>
            </a:pPr>
            <a:r>
              <a:rPr lang="en-US" sz="2400" dirty="0"/>
              <a:t>CVE JSON</a:t>
            </a:r>
          </a:p>
        </p:txBody>
      </p:sp>
      <p:sp>
        <p:nvSpPr>
          <p:cNvPr id="2" name="Title 1"/>
          <p:cNvSpPr>
            <a:spLocks noGrp="1"/>
          </p:cNvSpPr>
          <p:nvPr>
            <p:ph type="title"/>
          </p:nvPr>
        </p:nvSpPr>
        <p:spPr/>
        <p:txBody>
          <a:bodyPr/>
          <a:lstStyle/>
          <a:p>
            <a:r>
              <a:rPr lang="en-US" dirty="0"/>
              <a:t>Approved Formats</a:t>
            </a:r>
          </a:p>
        </p:txBody>
      </p:sp>
      <p:pic>
        <p:nvPicPr>
          <p:cNvPr id="5" name="Audio 4">
            <a:hlinkClick r:id="" action="ppaction://media"/>
            <a:extLst>
              <a:ext uri="{FF2B5EF4-FFF2-40B4-BE49-F238E27FC236}">
                <a16:creationId xmlns:a16="http://schemas.microsoft.com/office/drawing/2014/main" id="{E25A76F1-1D8B-4BA5-A970-730786662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127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[CVEID]: </a:t>
            </a:r>
          </a:p>
          <a:p>
            <a:pPr marL="0" indent="0">
              <a:buNone/>
            </a:pPr>
            <a:r>
              <a:rPr lang="en-US" sz="2400" dirty="0"/>
              <a:t>[PRODUCT]:</a:t>
            </a:r>
          </a:p>
          <a:p>
            <a:pPr marL="0" indent="0">
              <a:buNone/>
            </a:pPr>
            <a:r>
              <a:rPr lang="en-US" sz="2400" dirty="0"/>
              <a:t>[VERSION]: </a:t>
            </a:r>
          </a:p>
          <a:p>
            <a:pPr marL="0" indent="0">
              <a:buNone/>
            </a:pPr>
            <a:r>
              <a:rPr lang="en-US" sz="2400" dirty="0"/>
              <a:t>[PROBLEMTYPE]:</a:t>
            </a:r>
          </a:p>
          <a:p>
            <a:pPr marL="0" indent="0">
              <a:buNone/>
            </a:pPr>
            <a:r>
              <a:rPr lang="en-US" sz="2400" dirty="0"/>
              <a:t>[REFERENCES]: </a:t>
            </a:r>
          </a:p>
          <a:p>
            <a:pPr marL="0" indent="0">
              <a:buNone/>
            </a:pPr>
            <a:r>
              <a:rPr lang="en-US" sz="2400" dirty="0"/>
              <a:t>[DESCRIPTION]:</a:t>
            </a:r>
          </a:p>
          <a:p>
            <a:pPr marL="0" indent="0">
              <a:buNone/>
            </a:pPr>
            <a:r>
              <a:rPr lang="en-US" sz="2400" dirty="0"/>
              <a:t>[ASSIGNINGCNA]:</a:t>
            </a:r>
          </a:p>
        </p:txBody>
      </p:sp>
      <p:sp>
        <p:nvSpPr>
          <p:cNvPr id="2" name="Title 1"/>
          <p:cNvSpPr>
            <a:spLocks noGrp="1"/>
          </p:cNvSpPr>
          <p:nvPr>
            <p:ph type="title"/>
          </p:nvPr>
        </p:nvSpPr>
        <p:spPr/>
        <p:txBody>
          <a:bodyPr/>
          <a:lstStyle/>
          <a:p>
            <a:r>
              <a:rPr lang="en-US" dirty="0"/>
              <a:t>Flat File Format</a:t>
            </a:r>
          </a:p>
        </p:txBody>
      </p:sp>
      <p:sp>
        <p:nvSpPr>
          <p:cNvPr id="4" name="TextBox 3">
            <a:extLst>
              <a:ext uri="{FF2B5EF4-FFF2-40B4-BE49-F238E27FC236}">
                <a16:creationId xmlns:a16="http://schemas.microsoft.com/office/drawing/2014/main" id="{4A35864E-4E3E-4B06-8241-FB8EDE5F82E1}"/>
              </a:ext>
            </a:extLst>
          </p:cNvPr>
          <p:cNvSpPr txBox="1"/>
          <p:nvPr/>
        </p:nvSpPr>
        <p:spPr>
          <a:xfrm>
            <a:off x="6407624" y="2349619"/>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One CVE ID per [CVEID] field</a:t>
            </a:r>
          </a:p>
          <a:p>
            <a:pPr marL="285750" indent="-285750">
              <a:buFont typeface="Wingdings" panose="05000000000000000000" pitchFamily="2" charset="2"/>
              <a:buChar char="§"/>
            </a:pPr>
            <a:r>
              <a:rPr lang="en-US" sz="1600" dirty="0">
                <a:latin typeface="Helvetica LT Std"/>
              </a:rPr>
              <a:t>Field order should be maintained</a:t>
            </a:r>
          </a:p>
          <a:p>
            <a:pPr marL="285750" indent="-285750">
              <a:buFont typeface="Wingdings" panose="05000000000000000000" pitchFamily="2" charset="2"/>
              <a:buChar char="§"/>
            </a:pPr>
            <a:r>
              <a:rPr lang="en-US" sz="1600" dirty="0">
                <a:latin typeface="Helvetica LT Std"/>
              </a:rPr>
              <a:t>A single field should not span multiple lines</a:t>
            </a:r>
          </a:p>
          <a:p>
            <a:pPr marL="285750" indent="-285750">
              <a:buFont typeface="Wingdings" panose="05000000000000000000" pitchFamily="2" charset="2"/>
              <a:buChar char="§"/>
            </a:pPr>
            <a:r>
              <a:rPr lang="en-US" sz="1600" dirty="0">
                <a:latin typeface="Helvetica LT Std"/>
              </a:rPr>
              <a:t>Reference: </a:t>
            </a:r>
            <a:r>
              <a:rPr lang="en-US" sz="1600" dirty="0">
                <a:latin typeface="Helvetica LT Std"/>
                <a:hlinkClick r:id="rId5"/>
              </a:rPr>
              <a:t>https://cve.mitre.org/cve/list_rules_and_guidance/cve_assignment_information_format.html#format</a:t>
            </a:r>
            <a:endParaRPr lang="en-US" sz="1600" dirty="0">
              <a:latin typeface="Helvetica LT Std"/>
            </a:endParaRPr>
          </a:p>
        </p:txBody>
      </p:sp>
      <p:pic>
        <p:nvPicPr>
          <p:cNvPr id="6" name="Audio 5">
            <a:hlinkClick r:id="" action="ppaction://media"/>
            <a:extLst>
              <a:ext uri="{FF2B5EF4-FFF2-40B4-BE49-F238E27FC236}">
                <a16:creationId xmlns:a16="http://schemas.microsoft.com/office/drawing/2014/main" id="{2FBBC51A-686E-474E-8443-768E11301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01393124"/>
      </p:ext>
    </p:extLst>
  </p:cSld>
  <p:clrMapOvr>
    <a:masterClrMapping/>
  </p:clrMapOvr>
  <mc:AlternateContent xmlns:mc="http://schemas.openxmlformats.org/markup-compatibility/2006" xmlns:p14="http://schemas.microsoft.com/office/powerpoint/2010/main">
    <mc:Choice Requires="p14">
      <p:transition p14:dur="1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a:t>Multiple CVE Records</a:t>
            </a:r>
          </a:p>
          <a:p>
            <a:pPr lvl="1">
              <a:buFont typeface="Arial" panose="020B0604020202020204" pitchFamily="34" charset="0"/>
              <a:buChar char="–"/>
            </a:pPr>
            <a:r>
              <a:rPr lang="en-US" dirty="0"/>
              <a:t>Concatenate records, optionally separated by a blank line</a:t>
            </a:r>
          </a:p>
          <a:p>
            <a:pPr>
              <a:buFont typeface="Wingdings" panose="05000000000000000000" pitchFamily="2" charset="2"/>
              <a:buChar char="§"/>
            </a:pPr>
            <a:r>
              <a:rPr lang="en-US" dirty="0"/>
              <a:t>Multiple Products/Versions</a:t>
            </a:r>
          </a:p>
          <a:p>
            <a:pPr lvl="1">
              <a:buFont typeface="Arial" panose="020B0604020202020204" pitchFamily="34" charset="0"/>
              <a:buChar char="–"/>
            </a:pPr>
            <a:r>
              <a:rPr lang="en-US"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[PRODUCT]:</a:t>
            </a:r>
            <a:r>
              <a:rPr lang="en-US" sz="1600" b="1" dirty="0">
                <a:solidFill>
                  <a:srgbClr val="FF0000"/>
                </a:solidFill>
                <a:latin typeface="Courier New" panose="02070309020205020404" pitchFamily="49" charset="0"/>
                <a:cs typeface="Courier New" panose="02070309020205020404" pitchFamily="49" charset="0"/>
              </a:rPr>
              <a:t>IOS</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IOS XE</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[VERSION]:</a:t>
            </a:r>
            <a:r>
              <a:rPr lang="en-US" sz="1600" b="1" dirty="0">
                <a:solidFill>
                  <a:srgbClr val="FF0000"/>
                </a:solidFill>
                <a:latin typeface="Courier New" panose="02070309020205020404" pitchFamily="49" charset="0"/>
                <a:cs typeface="Courier New" panose="02070309020205020404" pitchFamily="49" charset="0"/>
              </a:rPr>
              <a:t>12.2, 15.0 through 15.6</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3.2 through 3.18</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[DESCRIPTION]:... </a:t>
            </a:r>
            <a:r>
              <a:rPr lang="en-US" sz="1600" b="1" dirty="0">
                <a:solidFill>
                  <a:srgbClr val="FF0000"/>
                </a:solidFill>
                <a:latin typeface="Courier New" panose="02070309020205020404" pitchFamily="49" charset="0"/>
                <a:cs typeface="Courier New" panose="02070309020205020404" pitchFamily="49" charset="0"/>
              </a:rPr>
              <a:t>IOS 12.2 and 15.0 through 15.6 </a:t>
            </a:r>
            <a:r>
              <a:rPr lang="en-US" sz="1600" dirty="0">
                <a:latin typeface="Courier New" panose="02070309020205020404" pitchFamily="49" charset="0"/>
                <a:cs typeface="Courier New" panose="02070309020205020404" pitchFamily="49" charset="0"/>
              </a:rPr>
              <a:t>and </a:t>
            </a:r>
            <a:r>
              <a:rPr lang="en-US" sz="1600" b="1" dirty="0">
                <a:solidFill>
                  <a:srgbClr val="0070C0"/>
                </a:solidFill>
                <a:latin typeface="Courier New" panose="02070309020205020404" pitchFamily="49" charset="0"/>
                <a:cs typeface="Courier New" panose="02070309020205020404" pitchFamily="49" charset="0"/>
              </a:rPr>
              <a:t>IOS XE 3.2 through 3.18 </a:t>
            </a:r>
            <a:r>
              <a:rPr lang="en-US" sz="1600" dirty="0">
                <a:latin typeface="Courier New" panose="02070309020205020404" pitchFamily="49" charset="0"/>
                <a:cs typeface="Courier New" panose="02070309020205020404" pitchFamily="49" charset="0"/>
              </a:rPr>
              <a:t>…</a:t>
            </a:r>
          </a:p>
          <a:p>
            <a:pPr>
              <a:buFont typeface="Wingdings" panose="05000000000000000000" pitchFamily="2" charset="2"/>
              <a:buChar char="§"/>
            </a:pPr>
            <a:r>
              <a:rPr lang="en-US" dirty="0"/>
              <a:t>Multiple References</a:t>
            </a:r>
          </a:p>
          <a:p>
            <a:pPr lvl="1">
              <a:buFont typeface="Arial" panose="020B0604020202020204" pitchFamily="34" charset="0"/>
              <a:buChar char="–"/>
            </a:pPr>
            <a:r>
              <a:rPr lang="en-US" dirty="0"/>
              <a:t>Separate references by a space; e.g.,</a:t>
            </a:r>
            <a:endParaRPr lang="en-US" sz="16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[REFERENCES]: 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lvl="1"/>
            <a:endParaRPr lang="en-US" dirty="0"/>
          </a:p>
        </p:txBody>
      </p:sp>
      <p:sp>
        <p:nvSpPr>
          <p:cNvPr id="2" name="Title 1"/>
          <p:cNvSpPr>
            <a:spLocks noGrp="1"/>
          </p:cNvSpPr>
          <p:nvPr>
            <p:ph type="title"/>
          </p:nvPr>
        </p:nvSpPr>
        <p:spPr/>
        <p:txBody>
          <a:bodyPr/>
          <a:lstStyle/>
          <a:p>
            <a:r>
              <a:rPr lang="en-US" dirty="0"/>
              <a:t>Flat File – Handling Multiples</a:t>
            </a:r>
          </a:p>
        </p:txBody>
      </p:sp>
      <p:pic>
        <p:nvPicPr>
          <p:cNvPr id="5" name="Audio 4">
            <a:hlinkClick r:id="" action="ppaction://media"/>
            <a:extLst>
              <a:ext uri="{FF2B5EF4-FFF2-40B4-BE49-F238E27FC236}">
                <a16:creationId xmlns:a16="http://schemas.microsoft.com/office/drawing/2014/main" id="{52E6F1E8-6658-42C8-971F-6FE9559F9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8482799"/>
      </p:ext>
    </p:extLst>
  </p:cSld>
  <p:clrMapOvr>
    <a:masterClrMapping/>
  </p:clrMapOvr>
  <mc:AlternateContent xmlns:mc="http://schemas.openxmlformats.org/markup-compatibility/2006" xmlns:p14="http://schemas.microsoft.com/office/powerpoint/2010/main">
    <mc:Choice Requires="p14">
      <p:transition p14:dur="1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D7D12093FFC84AB17C2D6CFA9D1EDE" ma:contentTypeVersion="7" ma:contentTypeDescription="Create a new document." ma:contentTypeScope="" ma:versionID="85e3c405e50bbbe8816477487156b4fc">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50FCDD-08B1-48D8-BB50-7A17E590A5EE}">
  <ds:schemaRef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95866544-84CD-42FD-B141-A01F66B0B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16BA5C9-2D71-4B86-AE8A-8C0D9BC5F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3328</TotalTime>
  <Words>3402</Words>
  <Application>Microsoft Office PowerPoint</Application>
  <PresentationFormat>Widescreen</PresentationFormat>
  <Paragraphs>285</Paragraphs>
  <Slides>35</Slides>
  <Notes>35</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Courier New</vt:lpstr>
      <vt:lpstr>Helvetica LT Std</vt:lpstr>
      <vt:lpstr>Tahoma</vt:lpstr>
      <vt:lpstr>Wingdings</vt:lpstr>
      <vt:lpstr>mitre-2018</vt:lpstr>
      <vt:lpstr>CVE Submission Process for Submissions to MITRE Top-Level Root Only</vt:lpstr>
      <vt:lpstr>Disclaimers</vt:lpstr>
      <vt:lpstr>Overview</vt:lpstr>
      <vt:lpstr>Where to Send the CVE Record Information?</vt:lpstr>
      <vt:lpstr>Required Information for a CVE Record</vt:lpstr>
      <vt:lpstr>Submission Formats</vt:lpstr>
      <vt:lpstr>Approved Formats</vt:lpstr>
      <vt:lpstr>Flat File Format</vt:lpstr>
      <vt:lpstr>Flat File – Handling Multiples</vt:lpstr>
      <vt:lpstr>Flat File Example</vt:lpstr>
      <vt:lpstr>Comma-Separated Values (CSV)</vt:lpstr>
      <vt:lpstr>CSV – Handling Multiples</vt:lpstr>
      <vt:lpstr>CSV Example</vt:lpstr>
      <vt:lpstr>CVE JSON 4.0</vt:lpstr>
      <vt:lpstr>CVE JSON Example</vt:lpstr>
      <vt:lpstr>Submission Channels</vt:lpstr>
      <vt:lpstr>Approved Submission Channels</vt:lpstr>
      <vt:lpstr>Submissions through the Web Form</vt:lpstr>
      <vt:lpstr>Go to https://cveform.mitre.org/</vt:lpstr>
      <vt:lpstr>Select “Notify CVE about a publication”</vt:lpstr>
      <vt:lpstr>Fill in Contact Information</vt:lpstr>
      <vt:lpstr>Fill in the Submission Information</vt:lpstr>
      <vt:lpstr>Fill in the Captcha and Select the Submit Request Button</vt:lpstr>
      <vt:lpstr>A Ticket Will Be Created and Email Acknowledgement Sent</vt:lpstr>
      <vt:lpstr>The Description Field Is Character Limited</vt:lpstr>
      <vt:lpstr>If You Need More Characters, Use Email …</vt:lpstr>
      <vt:lpstr>By Replying to the Acknowledgement Email</vt:lpstr>
      <vt:lpstr>Submissions through GitHub</vt:lpstr>
      <vt:lpstr>Git Submission (Initial Setup)</vt:lpstr>
      <vt:lpstr>Git Submission – Step by Step process</vt:lpstr>
      <vt:lpstr>MITRE Top-Level Root  CNA Review Process</vt:lpstr>
      <vt:lpstr>MITRE Top-Level Root’s End of Process</vt:lpstr>
      <vt:lpstr>Resources and Tools</vt:lpstr>
      <vt:lpstr>Resources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Roberge, Robert J</cp:lastModifiedBy>
  <cp:revision>25</cp:revision>
  <dcterms:created xsi:type="dcterms:W3CDTF">2019-02-26T16:06:40Z</dcterms:created>
  <dcterms:modified xsi:type="dcterms:W3CDTF">2021-03-23T14:46:04Z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0x01010010D7D12093FFC84AB17C2D6CFA9D1EDE</vt:lpwstr>
  </property>
</Properties>
</file>