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4"/>
  </p:sldMasterIdLst>
  <p:notesMasterIdLst>
    <p:notesMasterId r:id="rId26"/>
  </p:notesMasterIdLst>
  <p:handoutMasterIdLst>
    <p:handoutMasterId r:id="rId27"/>
  </p:handoutMasterIdLst>
  <p:sldIdLst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3" r:id="rId18"/>
    <p:sldId id="282" r:id="rId19"/>
    <p:sldId id="278" r:id="rId20"/>
    <p:sldId id="290" r:id="rId21"/>
    <p:sldId id="276" r:id="rId22"/>
    <p:sldId id="285" r:id="rId23"/>
    <p:sldId id="284" r:id="rId24"/>
    <p:sldId id="35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2" autoAdjust="0"/>
    <p:restoredTop sz="84354" autoAdjust="0"/>
  </p:normalViewPr>
  <p:slideViewPr>
    <p:cSldViewPr snapToGrid="0">
      <p:cViewPr varScale="1">
        <p:scale>
          <a:sx n="109" d="100"/>
          <a:sy n="109" d="100"/>
        </p:scale>
        <p:origin x="128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0" d="100"/>
          <a:sy n="70" d="100"/>
        </p:scale>
        <p:origin x="335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872F47-6CE5-4D95-B8D6-9AEA9A7E5F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F9E59F-E5BF-4AA4-882B-F5B705DF2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C879B-2DAC-426D-B5B4-08F42B952A26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2C577A-CE6A-45AF-8211-1E758E6AA8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69FD71-56EF-4DDF-81F5-C5CCA31DCE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56900-9607-4639-A903-F11B6E042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4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54576-A3BB-48F9-891E-992E86D01A7B}" type="datetimeFigureOut">
              <a:rPr lang="en-US" smtClean="0"/>
              <a:t>11/9/21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F3C89-9E49-4851-A18A-DAECD34FD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1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Hola y </a:t>
            </a:r>
            <a:r>
              <a:rPr lang="en-US" b="0" dirty="0" err="1"/>
              <a:t>bienvenidos</a:t>
            </a:r>
            <a:r>
              <a:rPr lang="en-US" b="0" dirty="0"/>
              <a:t> a la </a:t>
            </a:r>
            <a:r>
              <a:rPr lang="en-US" b="0" dirty="0" err="1"/>
              <a:t>presentación</a:t>
            </a:r>
            <a:r>
              <a:rPr lang="en-US" b="0" dirty="0"/>
              <a:t> “</a:t>
            </a:r>
            <a:r>
              <a:rPr lang="en-US" b="0" dirty="0" err="1"/>
              <a:t>Cómo</a:t>
            </a:r>
            <a:r>
              <a:rPr lang="en-US" b="0" dirty="0"/>
              <a:t> </a:t>
            </a:r>
            <a:r>
              <a:rPr lang="en-US" b="0" dirty="0" err="1"/>
              <a:t>crear</a:t>
            </a:r>
            <a:r>
              <a:rPr lang="en-US" b="0" dirty="0"/>
              <a:t> un </a:t>
            </a:r>
            <a:r>
              <a:rPr lang="en-US" b="0" dirty="0" err="1"/>
              <a:t>registro</a:t>
            </a:r>
            <a:r>
              <a:rPr lang="en-US" b="0" dirty="0"/>
              <a:t> CVE”, </a:t>
            </a:r>
            <a:r>
              <a:rPr lang="en-US" b="0" dirty="0" err="1"/>
              <a:t>presentada</a:t>
            </a:r>
            <a:r>
              <a:rPr lang="en-US" b="0" dirty="0"/>
              <a:t> por el </a:t>
            </a:r>
            <a:r>
              <a:rPr lang="en-US" b="0" dirty="0" err="1"/>
              <a:t>equipo</a:t>
            </a:r>
            <a:r>
              <a:rPr lang="en-US" b="0" dirty="0"/>
              <a:t> CVE. Una </a:t>
            </a:r>
            <a:r>
              <a:rPr lang="en-US" b="0" dirty="0" err="1"/>
              <a:t>vez</a:t>
            </a:r>
            <a:r>
              <a:rPr lang="en-US" b="0" dirty="0"/>
              <a:t> ha </a:t>
            </a:r>
            <a:r>
              <a:rPr lang="en-US" b="0" dirty="0" err="1"/>
              <a:t>asignado</a:t>
            </a:r>
            <a:r>
              <a:rPr lang="en-US" b="0" dirty="0"/>
              <a:t> los CVE IDs, </a:t>
            </a:r>
            <a:r>
              <a:rPr lang="en-US" b="0" dirty="0" err="1"/>
              <a:t>llevado</a:t>
            </a:r>
            <a:r>
              <a:rPr lang="en-US" b="0" dirty="0"/>
              <a:t> a </a:t>
            </a:r>
            <a:r>
              <a:rPr lang="en-US" b="0" dirty="0" err="1"/>
              <a:t>cabo</a:t>
            </a:r>
            <a:r>
              <a:rPr lang="en-US" b="0" dirty="0"/>
              <a:t> </a:t>
            </a:r>
            <a:r>
              <a:rPr lang="en-US" b="0" dirty="0" err="1"/>
              <a:t>su</a:t>
            </a:r>
            <a:r>
              <a:rPr lang="en-US" b="0" dirty="0"/>
              <a:t> </a:t>
            </a:r>
            <a:r>
              <a:rPr lang="en-US" b="0" dirty="0" err="1"/>
              <a:t>coordinación</a:t>
            </a:r>
            <a:r>
              <a:rPr lang="en-US" b="0" dirty="0"/>
              <a:t> para que la </a:t>
            </a:r>
            <a:r>
              <a:rPr lang="en-US" b="0" dirty="0" err="1"/>
              <a:t>vulnerabilidad</a:t>
            </a:r>
            <a:r>
              <a:rPr lang="en-US" b="0" dirty="0"/>
              <a:t> se </a:t>
            </a:r>
            <a:r>
              <a:rPr lang="en-US" b="0" dirty="0" err="1"/>
              <a:t>arregle</a:t>
            </a:r>
            <a:r>
              <a:rPr lang="en-US" b="0" dirty="0"/>
              <a:t>, y </a:t>
            </a:r>
            <a:r>
              <a:rPr lang="en-US" b="0" dirty="0" err="1"/>
              <a:t>publicado</a:t>
            </a:r>
            <a:r>
              <a:rPr lang="en-US" b="0" dirty="0"/>
              <a:t> la </a:t>
            </a:r>
            <a:r>
              <a:rPr lang="en-US" b="0" dirty="0" err="1"/>
              <a:t>información</a:t>
            </a:r>
            <a:r>
              <a:rPr lang="en-US" b="0" dirty="0"/>
              <a:t> de la </a:t>
            </a:r>
            <a:r>
              <a:rPr lang="en-US" b="0" dirty="0" err="1"/>
              <a:t>vulnerabilidad</a:t>
            </a:r>
            <a:r>
              <a:rPr lang="en-US" b="0" dirty="0"/>
              <a:t>, </a:t>
            </a:r>
            <a:r>
              <a:rPr lang="en-US" b="0" dirty="0" err="1"/>
              <a:t>va</a:t>
            </a:r>
            <a:r>
              <a:rPr lang="en-US" b="0" dirty="0"/>
              <a:t> a </a:t>
            </a:r>
            <a:r>
              <a:rPr lang="en-US" b="0" dirty="0" err="1"/>
              <a:t>necesitar</a:t>
            </a:r>
            <a:r>
              <a:rPr lang="en-US" b="0" dirty="0"/>
              <a:t> </a:t>
            </a:r>
            <a:r>
              <a:rPr lang="en-US" b="0" dirty="0" err="1"/>
              <a:t>rellenar</a:t>
            </a:r>
            <a:r>
              <a:rPr lang="en-US" b="0" dirty="0"/>
              <a:t> el </a:t>
            </a:r>
            <a:r>
              <a:rPr lang="en-US" b="0" dirty="0" err="1"/>
              <a:t>registro</a:t>
            </a:r>
            <a:r>
              <a:rPr lang="en-US" b="0" dirty="0"/>
              <a:t> CVE.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estas</a:t>
            </a:r>
            <a:r>
              <a:rPr lang="en-US" b="0" dirty="0"/>
              <a:t> </a:t>
            </a:r>
            <a:r>
              <a:rPr lang="en-US" b="0" dirty="0" err="1"/>
              <a:t>diapositivas</a:t>
            </a:r>
            <a:r>
              <a:rPr lang="en-US" b="0" dirty="0"/>
              <a:t> </a:t>
            </a:r>
            <a:r>
              <a:rPr lang="en-US" b="0" dirty="0" err="1"/>
              <a:t>repasaremos</a:t>
            </a:r>
            <a:r>
              <a:rPr lang="en-US" b="0" dirty="0"/>
              <a:t> </a:t>
            </a:r>
            <a:r>
              <a:rPr lang="en-US" b="0" dirty="0" err="1"/>
              <a:t>cómo</a:t>
            </a:r>
            <a:r>
              <a:rPr lang="en-US" b="0" dirty="0"/>
              <a:t> </a:t>
            </a:r>
            <a:r>
              <a:rPr lang="en-US" b="0" dirty="0" err="1"/>
              <a:t>crear</a:t>
            </a:r>
            <a:r>
              <a:rPr lang="en-US" b="0" dirty="0"/>
              <a:t> un </a:t>
            </a:r>
            <a:r>
              <a:rPr lang="en-US" b="0" dirty="0" err="1"/>
              <a:t>registro</a:t>
            </a:r>
            <a:r>
              <a:rPr lang="en-US" b="0" dirty="0"/>
              <a:t> CVE.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35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Aquí</a:t>
            </a:r>
            <a:r>
              <a:rPr lang="en-US" b="0" dirty="0"/>
              <a:t> hay </a:t>
            </a:r>
            <a:r>
              <a:rPr lang="en-US" b="0" dirty="0" err="1"/>
              <a:t>otro</a:t>
            </a:r>
            <a:r>
              <a:rPr lang="en-US" b="0" dirty="0"/>
              <a:t> </a:t>
            </a:r>
            <a:r>
              <a:rPr lang="en-US" b="0" dirty="0" err="1"/>
              <a:t>ejemplo</a:t>
            </a:r>
            <a:r>
              <a:rPr lang="en-US" b="0" dirty="0"/>
              <a:t>, </a:t>
            </a:r>
            <a:r>
              <a:rPr lang="en-US" b="0" dirty="0" err="1"/>
              <a:t>donde</a:t>
            </a:r>
            <a:r>
              <a:rPr lang="en-US" b="0" dirty="0"/>
              <a:t> se </a:t>
            </a:r>
            <a:r>
              <a:rPr lang="en-US" b="0" dirty="0" err="1"/>
              <a:t>proporciona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 </a:t>
            </a:r>
            <a:r>
              <a:rPr lang="en-US" b="0" dirty="0" err="1"/>
              <a:t>adicional</a:t>
            </a:r>
            <a:r>
              <a:rPr lang="en-US" b="0" dirty="0"/>
              <a:t> y las dos </a:t>
            </a:r>
            <a:r>
              <a:rPr lang="en-US" b="0" dirty="0" err="1"/>
              <a:t>vulnerabilidades</a:t>
            </a:r>
            <a:r>
              <a:rPr lang="en-US" b="0" dirty="0"/>
              <a:t> se </a:t>
            </a:r>
            <a:r>
              <a:rPr lang="en-US" b="0" dirty="0" err="1"/>
              <a:t>pueden</a:t>
            </a:r>
            <a:r>
              <a:rPr lang="en-US" b="0" dirty="0"/>
              <a:t> </a:t>
            </a:r>
            <a:r>
              <a:rPr lang="en-US" b="0" dirty="0" err="1"/>
              <a:t>distinguir</a:t>
            </a:r>
            <a:r>
              <a:rPr lang="en-US" b="0" dirty="0"/>
              <a:t> </a:t>
            </a:r>
            <a:r>
              <a:rPr lang="en-US" b="0" dirty="0" err="1"/>
              <a:t>ahora</a:t>
            </a:r>
            <a:r>
              <a:rPr lang="en-US" b="0" dirty="0"/>
              <a:t>. Sin embargo, </a:t>
            </a:r>
            <a:r>
              <a:rPr lang="en-US" b="0" dirty="0" err="1"/>
              <a:t>si</a:t>
            </a:r>
            <a:r>
              <a:rPr lang="en-US" b="0" dirty="0"/>
              <a:t> </a:t>
            </a:r>
            <a:r>
              <a:rPr lang="en-US" b="0" dirty="0" err="1"/>
              <a:t>yo</a:t>
            </a:r>
            <a:r>
              <a:rPr lang="en-US" b="0" dirty="0"/>
              <a:t> </a:t>
            </a:r>
            <a:r>
              <a:rPr lang="en-US" b="0" dirty="0" err="1"/>
              <a:t>fuera</a:t>
            </a:r>
            <a:r>
              <a:rPr lang="en-US" b="0" dirty="0"/>
              <a:t> un </a:t>
            </a:r>
            <a:r>
              <a:rPr lang="en-US" b="0" dirty="0" err="1"/>
              <a:t>investigador</a:t>
            </a:r>
            <a:r>
              <a:rPr lang="en-US" b="0" dirty="0"/>
              <a:t> y </a:t>
            </a:r>
            <a:r>
              <a:rPr lang="en-US" b="0" dirty="0" err="1"/>
              <a:t>encontrara</a:t>
            </a:r>
            <a:r>
              <a:rPr lang="en-US" b="0" dirty="0"/>
              <a:t> una </a:t>
            </a:r>
            <a:r>
              <a:rPr lang="en-US" b="0" dirty="0" err="1"/>
              <a:t>vulnerabilidad</a:t>
            </a:r>
            <a:r>
              <a:rPr lang="en-US" b="0" dirty="0"/>
              <a:t>, </a:t>
            </a:r>
            <a:r>
              <a:rPr lang="en-US" b="0" dirty="0" err="1"/>
              <a:t>probablemente</a:t>
            </a:r>
            <a:r>
              <a:rPr lang="en-US" b="0" dirty="0"/>
              <a:t> </a:t>
            </a:r>
            <a:r>
              <a:rPr lang="en-US" b="0" dirty="0" err="1"/>
              <a:t>esta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 no </a:t>
            </a:r>
            <a:r>
              <a:rPr lang="en-US" b="0" dirty="0" err="1"/>
              <a:t>sería</a:t>
            </a:r>
            <a:r>
              <a:rPr lang="en-US" b="0" dirty="0"/>
              <a:t> </a:t>
            </a:r>
            <a:r>
              <a:rPr lang="en-US" b="0" dirty="0" err="1"/>
              <a:t>suficiente</a:t>
            </a:r>
            <a:r>
              <a:rPr lang="en-US" b="0" dirty="0"/>
              <a:t> para determiner </a:t>
            </a:r>
            <a:r>
              <a:rPr lang="en-US" b="0" dirty="0" err="1"/>
              <a:t>si</a:t>
            </a:r>
            <a:r>
              <a:rPr lang="en-US" b="0" dirty="0"/>
              <a:t> la </a:t>
            </a:r>
            <a:r>
              <a:rPr lang="en-US" b="0" dirty="0" err="1"/>
              <a:t>vulnerabilidad</a:t>
            </a:r>
            <a:r>
              <a:rPr lang="en-US" b="0" dirty="0"/>
              <a:t> ha </a:t>
            </a:r>
            <a:r>
              <a:rPr lang="en-US" b="0" dirty="0" err="1"/>
              <a:t>sido</a:t>
            </a:r>
            <a:r>
              <a:rPr lang="en-US" b="0" dirty="0"/>
              <a:t> </a:t>
            </a:r>
            <a:r>
              <a:rPr lang="en-US" b="0" dirty="0" err="1"/>
              <a:t>descubierta</a:t>
            </a:r>
            <a:r>
              <a:rPr lang="en-US" b="0" dirty="0"/>
              <a:t> </a:t>
            </a:r>
            <a:r>
              <a:rPr lang="en-US" b="0" dirty="0" err="1"/>
              <a:t>otra</a:t>
            </a:r>
            <a:r>
              <a:rPr lang="en-US" b="0" dirty="0"/>
              <a:t> </a:t>
            </a:r>
            <a:r>
              <a:rPr lang="en-US" b="0" dirty="0" err="1"/>
              <a:t>vez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ED7A9-1512-4F10-9149-7B882BBE8F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18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dirty="0" err="1"/>
              <a:t>Proporcionar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, </a:t>
            </a:r>
            <a:r>
              <a:rPr lang="en-US" dirty="0" err="1"/>
              <a:t>como</a:t>
            </a:r>
            <a:r>
              <a:rPr lang="en-US" dirty="0"/>
              <a:t> las </a:t>
            </a:r>
            <a:r>
              <a:rPr lang="en-US" dirty="0" err="1"/>
              <a:t>causas</a:t>
            </a:r>
            <a:r>
              <a:rPr lang="en-US" dirty="0"/>
              <a:t> </a:t>
            </a:r>
            <a:r>
              <a:rPr lang="en-US" dirty="0" err="1"/>
              <a:t>origen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,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permitir</a:t>
            </a:r>
            <a:r>
              <a:rPr lang="en-US" dirty="0"/>
              <a:t> a los </a:t>
            </a:r>
            <a:r>
              <a:rPr lang="en-US" dirty="0" err="1"/>
              <a:t>investigadores</a:t>
            </a:r>
            <a:r>
              <a:rPr lang="en-US" dirty="0"/>
              <a:t> </a:t>
            </a:r>
            <a:r>
              <a:rPr lang="en-US" dirty="0" err="1"/>
              <a:t>establecer</a:t>
            </a:r>
            <a:r>
              <a:rPr lang="en-US" dirty="0"/>
              <a:t> la </a:t>
            </a:r>
            <a:r>
              <a:rPr lang="en-US" dirty="0" err="1"/>
              <a:t>correlación</a:t>
            </a:r>
            <a:r>
              <a:rPr lang="en-US" dirty="0"/>
              <a:t> y reducer </a:t>
            </a:r>
            <a:r>
              <a:rPr lang="en-US" dirty="0" err="1"/>
              <a:t>peticiones</a:t>
            </a:r>
            <a:r>
              <a:rPr lang="en-US" dirty="0"/>
              <a:t> </a:t>
            </a:r>
            <a:r>
              <a:rPr lang="en-US" dirty="0" err="1"/>
              <a:t>duplicadas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ED7A9-1512-4F10-9149-7B882BBE8F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8956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Sin embargo, </a:t>
            </a:r>
            <a:r>
              <a:rPr lang="en-US" b="0" dirty="0" err="1"/>
              <a:t>usted</a:t>
            </a:r>
            <a:r>
              <a:rPr lang="en-US" b="0" dirty="0"/>
              <a:t> </a:t>
            </a:r>
            <a:r>
              <a:rPr lang="en-US" b="0" dirty="0" err="1"/>
              <a:t>también</a:t>
            </a:r>
            <a:r>
              <a:rPr lang="en-US" b="0" dirty="0"/>
              <a:t> </a:t>
            </a:r>
            <a:r>
              <a:rPr lang="en-US" b="0" dirty="0" err="1"/>
              <a:t>puede</a:t>
            </a:r>
            <a:r>
              <a:rPr lang="en-US" b="0" dirty="0"/>
              <a:t> ser </a:t>
            </a:r>
            <a:r>
              <a:rPr lang="en-US" b="0" dirty="0" err="1"/>
              <a:t>muy</a:t>
            </a:r>
            <a:r>
              <a:rPr lang="en-US" b="0" dirty="0"/>
              <a:t> </a:t>
            </a:r>
            <a:r>
              <a:rPr lang="en-US" b="0" dirty="0" err="1"/>
              <a:t>específico</a:t>
            </a:r>
            <a:r>
              <a:rPr lang="en-US" b="0" dirty="0"/>
              <a:t>. </a:t>
            </a:r>
            <a:r>
              <a:rPr lang="en-US" b="0" dirty="0" err="1"/>
              <a:t>En</a:t>
            </a:r>
            <a:r>
              <a:rPr lang="en-US" b="0" dirty="0"/>
              <a:t> el </a:t>
            </a:r>
            <a:r>
              <a:rPr lang="en-US" b="0" dirty="0" err="1"/>
              <a:t>ejemplo</a:t>
            </a:r>
            <a:r>
              <a:rPr lang="en-US" b="0" dirty="0"/>
              <a:t> de </a:t>
            </a:r>
            <a:r>
              <a:rPr lang="en-US" b="0" dirty="0" err="1"/>
              <a:t>arriba</a:t>
            </a:r>
            <a:r>
              <a:rPr lang="en-US" b="0" dirty="0"/>
              <a:t>, la </a:t>
            </a:r>
            <a:r>
              <a:rPr lang="en-US" b="0" dirty="0" err="1"/>
              <a:t>descripción</a:t>
            </a:r>
            <a:r>
              <a:rPr lang="en-US" b="0" dirty="0"/>
              <a:t> dice que la </a:t>
            </a:r>
            <a:r>
              <a:rPr lang="en-US" b="0" dirty="0" err="1"/>
              <a:t>vulnerabilidad</a:t>
            </a:r>
            <a:r>
              <a:rPr lang="en-US" b="0" dirty="0"/>
              <a:t> se </a:t>
            </a:r>
            <a:r>
              <a:rPr lang="en-US" b="0" dirty="0" err="1"/>
              <a:t>origina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línea</a:t>
            </a:r>
            <a:r>
              <a:rPr lang="en-US" b="0" dirty="0"/>
              <a:t> 523 del </a:t>
            </a:r>
            <a:r>
              <a:rPr lang="en-US" b="0" dirty="0" err="1"/>
              <a:t>fichero</a:t>
            </a:r>
            <a:r>
              <a:rPr lang="en-US" b="0" dirty="0"/>
              <a:t> </a:t>
            </a:r>
            <a:r>
              <a:rPr lang="en-US" b="0" dirty="0" err="1"/>
              <a:t>file_upload.c</a:t>
            </a:r>
            <a:r>
              <a:rPr lang="en-US" b="0" dirty="0"/>
              <a:t>. Sin embargo, la </a:t>
            </a:r>
            <a:r>
              <a:rPr lang="en-US" b="0" dirty="0" err="1"/>
              <a:t>vulnerabilidad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realidad</a:t>
            </a:r>
            <a:r>
              <a:rPr lang="en-US" b="0" dirty="0"/>
              <a:t> es una </a:t>
            </a:r>
            <a:r>
              <a:rPr lang="en-US" b="0" dirty="0" err="1"/>
              <a:t>cadena</a:t>
            </a:r>
            <a:r>
              <a:rPr lang="en-US" b="0" dirty="0"/>
              <a:t> de </a:t>
            </a:r>
            <a:r>
              <a:rPr lang="en-US" b="0" dirty="0" err="1"/>
              <a:t>fallos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multiples </a:t>
            </a:r>
            <a:r>
              <a:rPr lang="en-US" b="0" dirty="0" err="1"/>
              <a:t>lugares</a:t>
            </a:r>
            <a:r>
              <a:rPr lang="en-US" b="0" dirty="0"/>
              <a:t>. </a:t>
            </a:r>
            <a:r>
              <a:rPr lang="en-US" b="0" dirty="0" err="1"/>
              <a:t>Añadiendo</a:t>
            </a:r>
            <a:r>
              <a:rPr lang="en-US" b="0" dirty="0"/>
              <a:t> el </a:t>
            </a:r>
            <a:r>
              <a:rPr lang="en-US" b="0" dirty="0" err="1"/>
              <a:t>número</a:t>
            </a:r>
            <a:r>
              <a:rPr lang="en-US" b="0" dirty="0"/>
              <a:t> de </a:t>
            </a:r>
            <a:r>
              <a:rPr lang="en-US" b="0" dirty="0" err="1"/>
              <a:t>línea</a:t>
            </a:r>
            <a:r>
              <a:rPr lang="en-US" b="0" dirty="0"/>
              <a:t> </a:t>
            </a:r>
            <a:r>
              <a:rPr lang="en-US" b="0" dirty="0" err="1"/>
              <a:t>podría</a:t>
            </a:r>
            <a:r>
              <a:rPr lang="en-US" b="0" dirty="0"/>
              <a:t> </a:t>
            </a:r>
            <a:r>
              <a:rPr lang="en-US" b="0" dirty="0" err="1"/>
              <a:t>dar</a:t>
            </a:r>
            <a:r>
              <a:rPr lang="en-US" b="0" dirty="0"/>
              <a:t> la </a:t>
            </a:r>
            <a:r>
              <a:rPr lang="en-US" b="0" dirty="0" err="1"/>
              <a:t>impresión</a:t>
            </a:r>
            <a:r>
              <a:rPr lang="en-US" b="0" dirty="0"/>
              <a:t> de que los CVE IDs </a:t>
            </a:r>
            <a:r>
              <a:rPr lang="en-US" b="0" dirty="0" err="1"/>
              <a:t>deberían</a:t>
            </a:r>
            <a:r>
              <a:rPr lang="en-US" b="0" dirty="0"/>
              <a:t> ser </a:t>
            </a:r>
            <a:r>
              <a:rPr lang="en-US" b="0" dirty="0" err="1"/>
              <a:t>asignados</a:t>
            </a:r>
            <a:r>
              <a:rPr lang="en-US" b="0" dirty="0"/>
              <a:t> a </a:t>
            </a:r>
            <a:r>
              <a:rPr lang="en-US" b="0" dirty="0" err="1"/>
              <a:t>nivel</a:t>
            </a:r>
            <a:r>
              <a:rPr lang="en-US" b="0" dirty="0"/>
              <a:t> de </a:t>
            </a:r>
            <a:r>
              <a:rPr lang="en-US" b="0" dirty="0" err="1"/>
              <a:t>fallo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r>
              <a:rPr lang="en-US" b="0" dirty="0"/>
              <a:t>La </a:t>
            </a:r>
            <a:r>
              <a:rPr lang="en-US" b="0" dirty="0" err="1"/>
              <a:t>descripción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el </a:t>
            </a:r>
            <a:r>
              <a:rPr lang="en-US" b="0" dirty="0" err="1"/>
              <a:t>ejemplo</a:t>
            </a:r>
            <a:r>
              <a:rPr lang="en-US" b="0" dirty="0"/>
              <a:t> de </a:t>
            </a:r>
            <a:r>
              <a:rPr lang="en-US" b="0" dirty="0" err="1"/>
              <a:t>abajo</a:t>
            </a:r>
            <a:r>
              <a:rPr lang="en-US" b="0" dirty="0"/>
              <a:t>, dice que la </a:t>
            </a:r>
            <a:r>
              <a:rPr lang="en-US" b="0" dirty="0" err="1"/>
              <a:t>vulnerabilidad</a:t>
            </a:r>
            <a:r>
              <a:rPr lang="en-US" b="0" dirty="0"/>
              <a:t> </a:t>
            </a:r>
            <a:r>
              <a:rPr lang="en-US" b="0" dirty="0" err="1"/>
              <a:t>está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bifurcación</a:t>
            </a:r>
            <a:r>
              <a:rPr lang="en-US" b="0" dirty="0"/>
              <a:t> del </a:t>
            </a:r>
            <a:r>
              <a:rPr lang="en-US" b="0" dirty="0" err="1"/>
              <a:t>Producto_X</a:t>
            </a:r>
            <a:r>
              <a:rPr lang="en-US" b="0" dirty="0"/>
              <a:t>. </a:t>
            </a:r>
            <a:r>
              <a:rPr lang="en-US" b="0" dirty="0" err="1"/>
              <a:t>Asegúrese</a:t>
            </a:r>
            <a:r>
              <a:rPr lang="en-US" b="0" dirty="0"/>
              <a:t> de que la </a:t>
            </a:r>
            <a:r>
              <a:rPr lang="en-US" b="0" dirty="0" err="1"/>
              <a:t>rama</a:t>
            </a:r>
            <a:r>
              <a:rPr lang="en-US" b="0" dirty="0"/>
              <a:t> principal no </a:t>
            </a:r>
            <a:r>
              <a:rPr lang="en-US" b="0" dirty="0" err="1"/>
              <a:t>está</a:t>
            </a:r>
            <a:r>
              <a:rPr lang="en-US" b="0" dirty="0"/>
              <a:t> </a:t>
            </a:r>
            <a:r>
              <a:rPr lang="en-US" b="0" dirty="0" err="1"/>
              <a:t>afectada</a:t>
            </a:r>
            <a:r>
              <a:rPr lang="en-US" b="0" dirty="0"/>
              <a:t> antes de </a:t>
            </a:r>
            <a:r>
              <a:rPr lang="en-US" b="0" dirty="0" err="1"/>
              <a:t>afirmar</a:t>
            </a:r>
            <a:r>
              <a:rPr lang="en-US" b="0" dirty="0"/>
              <a:t> que solo la </a:t>
            </a:r>
            <a:r>
              <a:rPr lang="en-US" b="0" dirty="0" err="1"/>
              <a:t>bifurcación</a:t>
            </a:r>
            <a:r>
              <a:rPr lang="en-US" b="0" dirty="0"/>
              <a:t> </a:t>
            </a:r>
            <a:r>
              <a:rPr lang="en-US" b="0" dirty="0" err="1"/>
              <a:t>está</a:t>
            </a:r>
            <a:r>
              <a:rPr lang="en-US" b="0" dirty="0"/>
              <a:t> </a:t>
            </a:r>
            <a:r>
              <a:rPr lang="en-US" b="0" dirty="0" err="1"/>
              <a:t>afectada</a:t>
            </a:r>
            <a:r>
              <a:rPr lang="en-US" b="0" dirty="0"/>
              <a:t>.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Así</a:t>
            </a:r>
            <a:r>
              <a:rPr lang="en-US" dirty="0"/>
              <a:t> que </a:t>
            </a:r>
            <a:r>
              <a:rPr lang="en-US" dirty="0" err="1"/>
              <a:t>tenga</a:t>
            </a:r>
            <a:r>
              <a:rPr lang="en-US" dirty="0"/>
              <a:t> </a:t>
            </a:r>
            <a:r>
              <a:rPr lang="en-US" dirty="0" err="1"/>
              <a:t>cuidado</a:t>
            </a:r>
            <a:r>
              <a:rPr lang="en-US" dirty="0"/>
              <a:t> con lo que pone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descripción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66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Así</a:t>
            </a:r>
            <a:r>
              <a:rPr lang="en-US" b="0" dirty="0"/>
              <a:t> que, </a:t>
            </a:r>
            <a:r>
              <a:rPr lang="en-US" b="0" dirty="0" err="1"/>
              <a:t>qué</a:t>
            </a:r>
            <a:r>
              <a:rPr lang="en-US" b="0" dirty="0"/>
              <a:t> </a:t>
            </a:r>
            <a:r>
              <a:rPr lang="en-US" b="0" dirty="0" err="1"/>
              <a:t>debería</a:t>
            </a:r>
            <a:r>
              <a:rPr lang="en-US" b="0" dirty="0"/>
              <a:t> </a:t>
            </a:r>
            <a:r>
              <a:rPr lang="en-US" b="0" dirty="0" err="1"/>
              <a:t>hacer</a:t>
            </a:r>
            <a:r>
              <a:rPr lang="en-US" b="0" dirty="0"/>
              <a:t>? Una </a:t>
            </a:r>
            <a:r>
              <a:rPr lang="en-US" b="0" dirty="0" err="1"/>
              <a:t>vez</a:t>
            </a:r>
            <a:r>
              <a:rPr lang="en-US" b="0" dirty="0"/>
              <a:t> </a:t>
            </a:r>
            <a:r>
              <a:rPr lang="en-US" b="0" dirty="0" err="1"/>
              <a:t>más</a:t>
            </a:r>
            <a:r>
              <a:rPr lang="en-US" b="0" dirty="0"/>
              <a:t>, no </a:t>
            </a:r>
            <a:r>
              <a:rPr lang="en-US" b="0" dirty="0" err="1"/>
              <a:t>existe</a:t>
            </a:r>
            <a:r>
              <a:rPr lang="en-US" b="0" dirty="0"/>
              <a:t> la </a:t>
            </a:r>
            <a:r>
              <a:rPr lang="en-US" b="0" dirty="0" err="1"/>
              <a:t>respuesta</a:t>
            </a:r>
            <a:r>
              <a:rPr lang="en-US" b="0" dirty="0"/>
              <a:t> perfecta. </a:t>
            </a:r>
            <a:r>
              <a:rPr lang="en-US" dirty="0"/>
              <a:t>Si </a:t>
            </a:r>
            <a:r>
              <a:rPr lang="en-US" dirty="0" err="1"/>
              <a:t>ya</a:t>
            </a:r>
            <a:r>
              <a:rPr lang="en-US" dirty="0"/>
              <a:t> dispone de un </a:t>
            </a:r>
            <a:r>
              <a:rPr lang="en-US" dirty="0" err="1"/>
              <a:t>proceso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descripciones</a:t>
            </a:r>
            <a:r>
              <a:rPr lang="en-US" dirty="0"/>
              <a:t> y </a:t>
            </a:r>
            <a:r>
              <a:rPr lang="en-US" dirty="0" err="1"/>
              <a:t>cumplen</a:t>
            </a:r>
            <a:r>
              <a:rPr lang="en-US" dirty="0"/>
              <a:t> los </a:t>
            </a:r>
            <a:r>
              <a:rPr lang="en-US" dirty="0" err="1"/>
              <a:t>requisítos</a:t>
            </a:r>
            <a:r>
              <a:rPr lang="en-US" dirty="0"/>
              <a:t> </a:t>
            </a:r>
            <a:r>
              <a:rPr lang="en-US" dirty="0" err="1"/>
              <a:t>mínimos</a:t>
            </a:r>
            <a:r>
              <a:rPr lang="en-US" dirty="0"/>
              <a:t> para una </a:t>
            </a:r>
            <a:r>
              <a:rPr lang="en-US" dirty="0" err="1"/>
              <a:t>descripción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no </a:t>
            </a:r>
            <a:r>
              <a:rPr lang="en-US" dirty="0" err="1"/>
              <a:t>esperamos</a:t>
            </a:r>
            <a:r>
              <a:rPr lang="en-US" dirty="0"/>
              <a:t> que los </a:t>
            </a:r>
            <a:r>
              <a:rPr lang="en-US" dirty="0" err="1"/>
              <a:t>cambie</a:t>
            </a:r>
            <a:r>
              <a:rPr lang="en-US" dirty="0"/>
              <a:t>. </a:t>
            </a:r>
            <a:r>
              <a:rPr lang="en-US" dirty="0" err="1"/>
              <a:t>Desafortunadamente</a:t>
            </a:r>
            <a:r>
              <a:rPr lang="en-US" dirty="0"/>
              <a:t>, </a:t>
            </a:r>
            <a:r>
              <a:rPr lang="en-US" dirty="0" err="1"/>
              <a:t>debido</a:t>
            </a:r>
            <a:r>
              <a:rPr lang="en-US" dirty="0"/>
              <a:t> al modo </a:t>
            </a:r>
            <a:r>
              <a:rPr lang="en-US" dirty="0" err="1"/>
              <a:t>en</a:t>
            </a:r>
            <a:r>
              <a:rPr lang="en-US" dirty="0"/>
              <a:t> que la </a:t>
            </a:r>
            <a:r>
              <a:rPr lang="en-US" dirty="0" err="1"/>
              <a:t>mayoría</a:t>
            </a:r>
            <a:r>
              <a:rPr lang="en-US" dirty="0"/>
              <a:t> de los CNAs </a:t>
            </a:r>
            <a:r>
              <a:rPr lang="en-US" dirty="0" err="1"/>
              <a:t>estructuran</a:t>
            </a:r>
            <a:r>
              <a:rPr lang="en-US" dirty="0"/>
              <a:t> sus </a:t>
            </a:r>
            <a:r>
              <a:rPr lang="en-US" dirty="0" err="1"/>
              <a:t>avisos</a:t>
            </a:r>
            <a:r>
              <a:rPr lang="en-US" dirty="0"/>
              <a:t>, </a:t>
            </a:r>
            <a:r>
              <a:rPr lang="en-US" dirty="0" err="1"/>
              <a:t>tienen</a:t>
            </a:r>
            <a:r>
              <a:rPr lang="en-US" dirty="0"/>
              <a:t> que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modificaciones</a:t>
            </a:r>
            <a:r>
              <a:rPr lang="en-US" dirty="0"/>
              <a:t> antes de que </a:t>
            </a:r>
            <a:r>
              <a:rPr lang="en-US" dirty="0" err="1"/>
              <a:t>puedan</a:t>
            </a:r>
            <a:r>
              <a:rPr lang="en-US" dirty="0"/>
              <a:t> </a:t>
            </a:r>
            <a:r>
              <a:rPr lang="en-US" dirty="0" err="1"/>
              <a:t>enviar</a:t>
            </a:r>
            <a:r>
              <a:rPr lang="en-US" dirty="0"/>
              <a:t> la </a:t>
            </a:r>
            <a:r>
              <a:rPr lang="en-US" dirty="0" err="1"/>
              <a:t>descripción</a:t>
            </a:r>
            <a:r>
              <a:rPr lang="en-US" dirty="0"/>
              <a:t> al </a:t>
            </a:r>
            <a:r>
              <a:rPr lang="en-US" dirty="0" err="1"/>
              <a:t>Raíz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313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Aquí</a:t>
            </a:r>
            <a:r>
              <a:rPr lang="en-US" b="0" dirty="0"/>
              <a:t> temenos un </a:t>
            </a:r>
            <a:r>
              <a:rPr lang="en-US" b="0" dirty="0" err="1"/>
              <a:t>ejemplo</a:t>
            </a:r>
            <a:r>
              <a:rPr lang="en-US" b="0" dirty="0"/>
              <a:t> de COMPAÑIA A </a:t>
            </a:r>
            <a:r>
              <a:rPr lang="en-US" b="0" dirty="0" err="1"/>
              <a:t>donde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 para </a:t>
            </a:r>
            <a:r>
              <a:rPr lang="en-US" b="0" dirty="0" err="1"/>
              <a:t>su</a:t>
            </a:r>
            <a:r>
              <a:rPr lang="en-US" b="0" dirty="0"/>
              <a:t> aviso es </a:t>
            </a:r>
            <a:r>
              <a:rPr lang="en-US" b="0" dirty="0" err="1"/>
              <a:t>casi</a:t>
            </a:r>
            <a:r>
              <a:rPr lang="en-US" b="0" dirty="0"/>
              <a:t> </a:t>
            </a:r>
            <a:r>
              <a:rPr lang="en-US" b="0" dirty="0" err="1"/>
              <a:t>exactamente</a:t>
            </a:r>
            <a:r>
              <a:rPr lang="en-US" b="0" dirty="0"/>
              <a:t> lo que se require, </a:t>
            </a:r>
            <a:r>
              <a:rPr lang="en-US" b="0" dirty="0" err="1"/>
              <a:t>pero</a:t>
            </a:r>
            <a:r>
              <a:rPr lang="en-US" b="0" dirty="0"/>
              <a:t> la </a:t>
            </a:r>
            <a:r>
              <a:rPr lang="en-US" b="0" dirty="0" err="1"/>
              <a:t>información</a:t>
            </a:r>
            <a:r>
              <a:rPr lang="en-US" b="0" dirty="0"/>
              <a:t> de la version </a:t>
            </a:r>
            <a:r>
              <a:rPr lang="en-US" b="0" dirty="0" err="1"/>
              <a:t>está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una table </a:t>
            </a:r>
            <a:r>
              <a:rPr lang="en-US" b="0" dirty="0" err="1"/>
              <a:t>separada</a:t>
            </a:r>
            <a:r>
              <a:rPr lang="en-US" b="0" dirty="0"/>
              <a:t>. </a:t>
            </a:r>
            <a:r>
              <a:rPr lang="en-US" b="0" dirty="0" err="1"/>
              <a:t>Cuando</a:t>
            </a:r>
            <a:r>
              <a:rPr lang="en-US" b="0" dirty="0"/>
              <a:t> se </a:t>
            </a:r>
            <a:r>
              <a:rPr lang="en-US" b="0" dirty="0" err="1"/>
              <a:t>envía</a:t>
            </a:r>
            <a:r>
              <a:rPr lang="en-US" b="0" dirty="0"/>
              <a:t> el </a:t>
            </a:r>
            <a:r>
              <a:rPr lang="en-US" b="0" dirty="0" err="1"/>
              <a:t>registro</a:t>
            </a:r>
            <a:r>
              <a:rPr lang="en-US" b="0" dirty="0"/>
              <a:t> CVE, la </a:t>
            </a:r>
            <a:r>
              <a:rPr lang="en-US" b="0" dirty="0" err="1"/>
              <a:t>información</a:t>
            </a:r>
            <a:r>
              <a:rPr lang="en-US" b="0" dirty="0"/>
              <a:t> de la version </a:t>
            </a:r>
            <a:r>
              <a:rPr lang="en-US" b="0" dirty="0" err="1"/>
              <a:t>debería</a:t>
            </a:r>
            <a:r>
              <a:rPr lang="en-US" b="0" dirty="0"/>
              <a:t> ser </a:t>
            </a:r>
            <a:r>
              <a:rPr lang="en-US" b="0" dirty="0" err="1"/>
              <a:t>añadida</a:t>
            </a:r>
            <a:r>
              <a:rPr lang="en-US" b="0" dirty="0"/>
              <a:t> a la </a:t>
            </a:r>
            <a:r>
              <a:rPr lang="en-US" b="0" dirty="0" err="1"/>
              <a:t>descripción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22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Si no </a:t>
            </a:r>
            <a:r>
              <a:rPr lang="en-US" b="0" dirty="0" err="1"/>
              <a:t>tiene</a:t>
            </a:r>
            <a:r>
              <a:rPr lang="en-US" b="0" dirty="0"/>
              <a:t> </a:t>
            </a:r>
            <a:r>
              <a:rPr lang="en-US" b="0" dirty="0" err="1"/>
              <a:t>su</a:t>
            </a:r>
            <a:r>
              <a:rPr lang="en-US" b="0" dirty="0"/>
              <a:t> </a:t>
            </a:r>
            <a:r>
              <a:rPr lang="en-US" b="0" dirty="0" err="1"/>
              <a:t>propio</a:t>
            </a:r>
            <a:r>
              <a:rPr lang="en-US" b="0" dirty="0"/>
              <a:t> </a:t>
            </a:r>
            <a:r>
              <a:rPr lang="en-US" b="0" dirty="0" err="1"/>
              <a:t>estilo</a:t>
            </a:r>
            <a:r>
              <a:rPr lang="en-US" b="0" dirty="0"/>
              <a:t> de </a:t>
            </a:r>
            <a:r>
              <a:rPr lang="en-US" b="0" dirty="0" err="1"/>
              <a:t>descripción</a:t>
            </a:r>
            <a:r>
              <a:rPr lang="en-US" b="0" dirty="0"/>
              <a:t>, </a:t>
            </a:r>
            <a:r>
              <a:rPr lang="en-US" b="0" dirty="0" err="1"/>
              <a:t>puede</a:t>
            </a:r>
            <a:r>
              <a:rPr lang="en-US" b="0" dirty="0"/>
              <a:t> </a:t>
            </a:r>
            <a:r>
              <a:rPr lang="en-US" b="0" dirty="0" err="1"/>
              <a:t>uilizar</a:t>
            </a:r>
            <a:r>
              <a:rPr lang="en-US" b="0" dirty="0"/>
              <a:t> el </a:t>
            </a:r>
            <a:r>
              <a:rPr lang="en-US" b="0" dirty="0" err="1"/>
              <a:t>nuestro</a:t>
            </a:r>
            <a:r>
              <a:rPr lang="en-US" b="0" dirty="0"/>
              <a:t>. Es una simple </a:t>
            </a:r>
            <a:r>
              <a:rPr lang="en-US" b="0" dirty="0" err="1"/>
              <a:t>frase</a:t>
            </a:r>
            <a:r>
              <a:rPr lang="en-US" b="0" dirty="0"/>
              <a:t> de </a:t>
            </a:r>
            <a:r>
              <a:rPr lang="en-US" b="0" dirty="0" err="1"/>
              <a:t>rellenar</a:t>
            </a:r>
            <a:r>
              <a:rPr lang="en-US" b="0" dirty="0"/>
              <a:t> los </a:t>
            </a:r>
            <a:r>
              <a:rPr lang="en-US" b="0" dirty="0" err="1"/>
              <a:t>huecos</a:t>
            </a:r>
            <a:r>
              <a:rPr lang="en-US" b="0" dirty="0"/>
              <a:t>. Si </a:t>
            </a:r>
            <a:r>
              <a:rPr lang="en-US" b="0" dirty="0" err="1"/>
              <a:t>necesita</a:t>
            </a:r>
            <a:r>
              <a:rPr lang="en-US" b="0" dirty="0"/>
              <a:t> </a:t>
            </a:r>
            <a:r>
              <a:rPr lang="en-US" b="0" dirty="0" err="1"/>
              <a:t>ayuda</a:t>
            </a:r>
            <a:r>
              <a:rPr lang="en-US" b="0" dirty="0"/>
              <a:t> </a:t>
            </a:r>
            <a:r>
              <a:rPr lang="en-US" dirty="0"/>
              <a:t>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descripción</a:t>
            </a:r>
            <a:r>
              <a:rPr lang="en-US" dirty="0"/>
              <a:t>, </a:t>
            </a:r>
            <a:r>
              <a:rPr lang="en-US" dirty="0" err="1"/>
              <a:t>vaya</a:t>
            </a:r>
            <a:r>
              <a:rPr lang="en-US" dirty="0"/>
              <a:t> al </a:t>
            </a:r>
            <a:r>
              <a:rPr lang="en-US" dirty="0" err="1"/>
              <a:t>documento</a:t>
            </a:r>
            <a:r>
              <a:rPr lang="en-US" dirty="0"/>
              <a:t> key-details-phrasing pdf </a:t>
            </a:r>
            <a:r>
              <a:rPr lang="en-US" dirty="0" err="1"/>
              <a:t>ubicado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sitio GitHub de CVE.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852A1-3618-42A5-AF23-F474AE14C3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177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Hay </a:t>
            </a:r>
            <a:r>
              <a:rPr lang="en-US" b="0" dirty="0" err="1"/>
              <a:t>ciertas</a:t>
            </a:r>
            <a:r>
              <a:rPr lang="en-US" b="0" dirty="0"/>
              <a:t> </a:t>
            </a:r>
            <a:r>
              <a:rPr lang="en-US" b="0" dirty="0" err="1"/>
              <a:t>cosas</a:t>
            </a:r>
            <a:r>
              <a:rPr lang="en-US" b="0" dirty="0"/>
              <a:t> que no </a:t>
            </a:r>
            <a:r>
              <a:rPr lang="en-US" b="0" dirty="0" err="1"/>
              <a:t>deberían</a:t>
            </a:r>
            <a:r>
              <a:rPr lang="en-US" b="0" dirty="0"/>
              <a:t> </a:t>
            </a:r>
            <a:r>
              <a:rPr lang="en-US" b="0" dirty="0" err="1"/>
              <a:t>estar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un </a:t>
            </a:r>
            <a:r>
              <a:rPr lang="en-US" b="0" dirty="0" err="1"/>
              <a:t>registro</a:t>
            </a:r>
            <a:r>
              <a:rPr lang="en-US" b="0" dirty="0"/>
              <a:t> CVE. Nada de </a:t>
            </a:r>
            <a:r>
              <a:rPr lang="en-US" b="0" dirty="0" err="1"/>
              <a:t>publicidad</a:t>
            </a:r>
            <a:r>
              <a:rPr lang="en-US" b="0" dirty="0"/>
              <a:t> o </a:t>
            </a:r>
            <a:r>
              <a:rPr lang="en-US" b="0" dirty="0" err="1"/>
              <a:t>lenguaje</a:t>
            </a:r>
            <a:r>
              <a:rPr lang="en-US" b="0" dirty="0"/>
              <a:t> </a:t>
            </a:r>
            <a:r>
              <a:rPr lang="en-US" b="0" dirty="0" err="1"/>
              <a:t>inapropiado</a:t>
            </a:r>
            <a:r>
              <a:rPr lang="en-US" b="0" dirty="0"/>
              <a:t>. </a:t>
            </a:r>
            <a:r>
              <a:rPr lang="en-US" b="0" dirty="0" err="1"/>
              <a:t>Ningún</a:t>
            </a:r>
            <a:r>
              <a:rPr lang="en-US" b="0" dirty="0"/>
              <a:t> </a:t>
            </a:r>
            <a:r>
              <a:rPr lang="en-US" b="0" dirty="0" err="1"/>
              <a:t>extracto</a:t>
            </a:r>
            <a:r>
              <a:rPr lang="en-US" b="0" dirty="0"/>
              <a:t> de </a:t>
            </a:r>
            <a:r>
              <a:rPr lang="en-US" b="0" dirty="0" err="1"/>
              <a:t>código</a:t>
            </a:r>
            <a:r>
              <a:rPr lang="en-US" b="0" dirty="0"/>
              <a:t>, diffs, exploits o </a:t>
            </a:r>
            <a:r>
              <a:rPr lang="en-US" b="0" dirty="0" err="1"/>
              <a:t>pruebas</a:t>
            </a:r>
            <a:r>
              <a:rPr lang="en-US" b="0" dirty="0"/>
              <a:t> de </a:t>
            </a:r>
            <a:r>
              <a:rPr lang="en-US" b="0" dirty="0" err="1"/>
              <a:t>concepto</a:t>
            </a:r>
            <a:r>
              <a:rPr lang="en-US" b="0" dirty="0"/>
              <a:t>. </a:t>
            </a:r>
            <a:r>
              <a:rPr lang="en-US" b="0" dirty="0" err="1"/>
              <a:t>Todos</a:t>
            </a:r>
            <a:r>
              <a:rPr lang="en-US" b="0" dirty="0"/>
              <a:t> los </a:t>
            </a:r>
            <a:r>
              <a:rPr lang="en-US" b="0" dirty="0" err="1"/>
              <a:t>registros</a:t>
            </a:r>
            <a:r>
              <a:rPr lang="en-US" b="0" dirty="0"/>
              <a:t> CVE </a:t>
            </a:r>
            <a:r>
              <a:rPr lang="en-US" b="0" dirty="0" err="1"/>
              <a:t>sufren</a:t>
            </a:r>
            <a:r>
              <a:rPr lang="en-US" b="0" dirty="0"/>
              <a:t> </a:t>
            </a:r>
            <a:r>
              <a:rPr lang="en-US" b="0" dirty="0" err="1"/>
              <a:t>transformaciones</a:t>
            </a:r>
            <a:r>
              <a:rPr lang="en-US" b="0" dirty="0"/>
              <a:t> y nada del </a:t>
            </a:r>
            <a:r>
              <a:rPr lang="en-US" b="0" dirty="0" err="1"/>
              <a:t>formato</a:t>
            </a:r>
            <a:r>
              <a:rPr lang="en-US" b="0" dirty="0"/>
              <a:t> se </a:t>
            </a:r>
            <a:r>
              <a:rPr lang="en-US" b="0" dirty="0" err="1"/>
              <a:t>conservará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968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Aquí</a:t>
            </a:r>
            <a:r>
              <a:rPr lang="en-US" b="0" dirty="0"/>
              <a:t> hay </a:t>
            </a:r>
            <a:r>
              <a:rPr lang="en-US" b="0" dirty="0" err="1"/>
              <a:t>algunos</a:t>
            </a:r>
            <a:r>
              <a:rPr lang="en-US" b="0" dirty="0"/>
              <a:t> </a:t>
            </a:r>
            <a:r>
              <a:rPr lang="en-US" b="0" dirty="0" err="1"/>
              <a:t>consejos</a:t>
            </a:r>
            <a:r>
              <a:rPr lang="en-US" b="0" dirty="0"/>
              <a:t> </a:t>
            </a:r>
            <a:r>
              <a:rPr lang="en-US" b="0" dirty="0" err="1"/>
              <a:t>adicionales</a:t>
            </a:r>
            <a:r>
              <a:rPr lang="en-US" b="0" dirty="0"/>
              <a:t> para </a:t>
            </a:r>
            <a:r>
              <a:rPr lang="en-US" b="0" dirty="0" err="1"/>
              <a:t>crea</a:t>
            </a:r>
            <a:r>
              <a:rPr lang="en-US" b="0" dirty="0"/>
              <a:t> entradas CVE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349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Evite utilizer IDs de “commits” </a:t>
            </a:r>
            <a:r>
              <a:rPr lang="en-US" b="0" dirty="0" err="1"/>
              <a:t>como</a:t>
            </a:r>
            <a:r>
              <a:rPr lang="en-US" b="0" dirty="0"/>
              <a:t> </a:t>
            </a:r>
            <a:r>
              <a:rPr lang="en-US" b="0" dirty="0" err="1"/>
              <a:t>versiones</a:t>
            </a:r>
            <a:r>
              <a:rPr lang="en-US" b="0" dirty="0"/>
              <a:t>. Los </a:t>
            </a:r>
            <a:r>
              <a:rPr lang="en-US" b="0" dirty="0" err="1"/>
              <a:t>usuarios</a:t>
            </a:r>
            <a:r>
              <a:rPr lang="en-US" b="0" dirty="0"/>
              <a:t> “downstream” </a:t>
            </a:r>
            <a:r>
              <a:rPr lang="en-US" b="0" dirty="0" err="1"/>
              <a:t>apenas</a:t>
            </a:r>
            <a:r>
              <a:rPr lang="en-US" b="0" dirty="0"/>
              <a:t> </a:t>
            </a:r>
            <a:r>
              <a:rPr lang="en-US" b="0" dirty="0" err="1"/>
              <a:t>sabrán</a:t>
            </a:r>
            <a:r>
              <a:rPr lang="en-US" b="0" dirty="0"/>
              <a:t> </a:t>
            </a:r>
            <a:r>
              <a:rPr lang="en-US" b="0" dirty="0" err="1"/>
              <a:t>si</a:t>
            </a:r>
            <a:r>
              <a:rPr lang="en-US" b="0" dirty="0"/>
              <a:t> la version que </a:t>
            </a:r>
            <a:r>
              <a:rPr lang="en-US" b="0" dirty="0" err="1"/>
              <a:t>están</a:t>
            </a:r>
            <a:r>
              <a:rPr lang="en-US" b="0" dirty="0"/>
              <a:t> </a:t>
            </a:r>
            <a:r>
              <a:rPr lang="en-US" b="0" dirty="0" err="1"/>
              <a:t>usando</a:t>
            </a:r>
            <a:r>
              <a:rPr lang="en-US" b="0" dirty="0"/>
              <a:t> </a:t>
            </a:r>
            <a:r>
              <a:rPr lang="en-US" b="0" dirty="0" err="1"/>
              <a:t>incluye</a:t>
            </a:r>
            <a:r>
              <a:rPr lang="en-US" b="0" dirty="0"/>
              <a:t> </a:t>
            </a:r>
            <a:r>
              <a:rPr lang="en-US" b="0" dirty="0" err="1"/>
              <a:t>dicho</a:t>
            </a:r>
            <a:r>
              <a:rPr lang="en-US" b="0" dirty="0"/>
              <a:t> “commit”. Han </a:t>
            </a:r>
            <a:r>
              <a:rPr lang="en-US" b="0" dirty="0" err="1"/>
              <a:t>existido</a:t>
            </a:r>
            <a:r>
              <a:rPr lang="en-US" b="0" dirty="0"/>
              <a:t> </a:t>
            </a:r>
            <a:r>
              <a:rPr lang="en-US" b="0" dirty="0" err="1"/>
              <a:t>casos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los que el ID del commit ha </a:t>
            </a:r>
            <a:r>
              <a:rPr lang="en-US" b="0" dirty="0" err="1"/>
              <a:t>cambiado</a:t>
            </a:r>
            <a:r>
              <a:rPr lang="en-US" b="0" dirty="0"/>
              <a:t>. Sin embargo, hay </a:t>
            </a:r>
            <a:r>
              <a:rPr lang="en-US" b="0" dirty="0" err="1"/>
              <a:t>veces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las que el ID del commit es </a:t>
            </a:r>
            <a:r>
              <a:rPr lang="en-US" b="0" dirty="0" err="1"/>
              <a:t>todo</a:t>
            </a:r>
            <a:r>
              <a:rPr lang="en-US" b="0" dirty="0"/>
              <a:t> lo que </a:t>
            </a:r>
            <a:r>
              <a:rPr lang="en-US" b="0" dirty="0" err="1"/>
              <a:t>puedes</a:t>
            </a:r>
            <a:r>
              <a:rPr lang="en-US" b="0" dirty="0"/>
              <a:t> </a:t>
            </a:r>
            <a:r>
              <a:rPr lang="en-US" b="0" dirty="0" err="1"/>
              <a:t>utilizar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382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Evite </a:t>
            </a:r>
            <a:r>
              <a:rPr lang="en-US" b="0" dirty="0" err="1"/>
              <a:t>decir</a:t>
            </a:r>
            <a:r>
              <a:rPr lang="en-US" b="0" dirty="0"/>
              <a:t> que </a:t>
            </a:r>
            <a:r>
              <a:rPr lang="en-US" dirty="0"/>
              <a:t>“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versiones</a:t>
            </a:r>
            <a:r>
              <a:rPr lang="en-US" dirty="0"/>
              <a:t>” o “ version X y </a:t>
            </a:r>
            <a:r>
              <a:rPr lang="en-US" dirty="0" err="1"/>
              <a:t>posteriores</a:t>
            </a:r>
            <a:r>
              <a:rPr lang="en-US" dirty="0"/>
              <a:t>”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afectadas</a:t>
            </a:r>
            <a:r>
              <a:rPr lang="en-US" dirty="0"/>
              <a:t>. La </a:t>
            </a:r>
            <a:r>
              <a:rPr lang="en-US" dirty="0" err="1"/>
              <a:t>gente</a:t>
            </a:r>
            <a:r>
              <a:rPr lang="en-US" dirty="0"/>
              <a:t> se </a:t>
            </a:r>
            <a:r>
              <a:rPr lang="en-US" dirty="0" err="1"/>
              <a:t>fiará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palabra (</a:t>
            </a:r>
            <a:r>
              <a:rPr lang="en-US" dirty="0" err="1"/>
              <a:t>incluyendo</a:t>
            </a:r>
            <a:r>
              <a:rPr lang="en-US" dirty="0"/>
              <a:t> los </a:t>
            </a:r>
            <a:r>
              <a:rPr lang="en-US" dirty="0" err="1"/>
              <a:t>escaners</a:t>
            </a:r>
            <a:r>
              <a:rPr lang="en-US" dirty="0"/>
              <a:t> de </a:t>
            </a:r>
            <a:r>
              <a:rPr lang="en-US" dirty="0" err="1"/>
              <a:t>vulnerabilidades</a:t>
            </a:r>
            <a:r>
              <a:rPr lang="en-US" dirty="0"/>
              <a:t>) y no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buscarán</a:t>
            </a:r>
            <a:r>
              <a:rPr lang="en-US" dirty="0"/>
              <a:t> una </a:t>
            </a:r>
            <a:r>
              <a:rPr lang="en-US" dirty="0" err="1"/>
              <a:t>actualización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DA38A-5B6D-4B73-8631-E3ACB22184B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57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Los </a:t>
            </a:r>
            <a:r>
              <a:rPr lang="en-US" b="0" dirty="0" err="1"/>
              <a:t>registros</a:t>
            </a:r>
            <a:r>
              <a:rPr lang="en-US" b="0" dirty="0"/>
              <a:t> CVE son </a:t>
            </a:r>
            <a:r>
              <a:rPr lang="en-US" b="0" dirty="0" err="1"/>
              <a:t>subidos</a:t>
            </a:r>
            <a:r>
              <a:rPr lang="en-US" b="0" dirty="0"/>
              <a:t> a la </a:t>
            </a:r>
            <a:r>
              <a:rPr lang="en-US" b="0" dirty="0" err="1"/>
              <a:t>lista</a:t>
            </a:r>
            <a:r>
              <a:rPr lang="en-US" b="0" dirty="0"/>
              <a:t> </a:t>
            </a:r>
            <a:r>
              <a:rPr lang="en-US" b="0" dirty="0" err="1"/>
              <a:t>maestra</a:t>
            </a:r>
            <a:r>
              <a:rPr lang="en-US" b="0" dirty="0"/>
              <a:t> CVE. Los </a:t>
            </a:r>
            <a:r>
              <a:rPr lang="en-US" b="0" dirty="0" err="1"/>
              <a:t>registros</a:t>
            </a:r>
            <a:r>
              <a:rPr lang="en-US" b="0" dirty="0"/>
              <a:t> CVE </a:t>
            </a:r>
            <a:r>
              <a:rPr lang="en-US" b="0" dirty="0" err="1"/>
              <a:t>contienen</a:t>
            </a:r>
            <a:r>
              <a:rPr lang="en-US" b="0" dirty="0"/>
              <a:t> el CVE ID, una </a:t>
            </a:r>
            <a:r>
              <a:rPr lang="en-US" b="0" dirty="0" err="1"/>
              <a:t>descripción</a:t>
            </a:r>
            <a:r>
              <a:rPr lang="en-US" b="0" dirty="0"/>
              <a:t>, </a:t>
            </a:r>
            <a:r>
              <a:rPr lang="en-US" b="0" dirty="0" err="1"/>
              <a:t>referencias</a:t>
            </a:r>
            <a:r>
              <a:rPr lang="en-US" b="0" dirty="0"/>
              <a:t> y </a:t>
            </a:r>
            <a:r>
              <a:rPr lang="en-US" b="0" dirty="0" err="1"/>
              <a:t>otros</a:t>
            </a:r>
            <a:r>
              <a:rPr lang="en-US" b="0" dirty="0"/>
              <a:t> </a:t>
            </a:r>
            <a:r>
              <a:rPr lang="en-US" b="0" dirty="0" err="1"/>
              <a:t>metadatos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EDBAE-EA7E-4BCF-8469-5AD683F556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9724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Si </a:t>
            </a:r>
            <a:r>
              <a:rPr lang="en-US" b="0" dirty="0" err="1"/>
              <a:t>asigna</a:t>
            </a:r>
            <a:r>
              <a:rPr lang="en-US" b="0" dirty="0"/>
              <a:t> un CVE ID a un </a:t>
            </a:r>
            <a:r>
              <a:rPr lang="en-US" b="0" dirty="0" err="1"/>
              <a:t>producto</a:t>
            </a:r>
            <a:r>
              <a:rPr lang="en-US" b="0" dirty="0"/>
              <a:t> de un </a:t>
            </a:r>
            <a:r>
              <a:rPr lang="en-US" b="0" dirty="0" err="1"/>
              <a:t>tercero</a:t>
            </a:r>
            <a:r>
              <a:rPr lang="en-US" b="0" dirty="0"/>
              <a:t>, por favor </a:t>
            </a:r>
            <a:r>
              <a:rPr lang="en-US" b="0" dirty="0" err="1"/>
              <a:t>deje</a:t>
            </a:r>
            <a:r>
              <a:rPr lang="en-US" b="0" dirty="0"/>
              <a:t> claro que es el </a:t>
            </a:r>
            <a:r>
              <a:rPr lang="en-US" b="0" dirty="0" err="1"/>
              <a:t>origen</a:t>
            </a:r>
            <a:r>
              <a:rPr lang="en-US" b="0" dirty="0"/>
              <a:t> de la </a:t>
            </a:r>
            <a:r>
              <a:rPr lang="en-US" b="0" dirty="0" err="1"/>
              <a:t>vulnerabilidad</a:t>
            </a:r>
            <a:r>
              <a:rPr lang="en-US" b="0" dirty="0"/>
              <a:t>. </a:t>
            </a:r>
            <a:r>
              <a:rPr lang="en-US" b="0" dirty="0" err="1"/>
              <a:t>En</a:t>
            </a:r>
            <a:r>
              <a:rPr lang="en-US" b="0" dirty="0"/>
              <a:t> el </a:t>
            </a:r>
            <a:r>
              <a:rPr lang="en-US" b="0" dirty="0" err="1"/>
              <a:t>ejemplo</a:t>
            </a:r>
            <a:r>
              <a:rPr lang="en-US" b="0" dirty="0"/>
              <a:t>, la </a:t>
            </a:r>
            <a:r>
              <a:rPr lang="en-US" b="0" dirty="0" err="1"/>
              <a:t>descripción</a:t>
            </a:r>
            <a:r>
              <a:rPr lang="en-US" b="0" dirty="0"/>
              <a:t> lo </a:t>
            </a:r>
            <a:r>
              <a:rPr lang="en-US" b="0" dirty="0" err="1"/>
              <a:t>menciona</a:t>
            </a:r>
            <a:r>
              <a:rPr lang="en-US" b="0" dirty="0"/>
              <a:t> </a:t>
            </a:r>
            <a:r>
              <a:rPr lang="en-US" b="0" dirty="0" err="1"/>
              <a:t>como</a:t>
            </a:r>
            <a:r>
              <a:rPr lang="en-US" b="0" dirty="0"/>
              <a:t> </a:t>
            </a:r>
            <a:r>
              <a:rPr lang="en-US" b="0" dirty="0" err="1"/>
              <a:t>si</a:t>
            </a:r>
            <a:r>
              <a:rPr lang="en-US" b="0" dirty="0"/>
              <a:t> </a:t>
            </a:r>
            <a:r>
              <a:rPr lang="en-US" b="0" dirty="0" err="1"/>
              <a:t>sólo</a:t>
            </a:r>
            <a:r>
              <a:rPr lang="en-US" b="0" dirty="0"/>
              <a:t> el PRODUCTO B </a:t>
            </a:r>
            <a:r>
              <a:rPr lang="en-US" b="0" dirty="0" err="1"/>
              <a:t>estuviera</a:t>
            </a:r>
            <a:r>
              <a:rPr lang="en-US" b="0" dirty="0"/>
              <a:t> </a:t>
            </a:r>
            <a:r>
              <a:rPr lang="en-US" b="0" dirty="0" err="1"/>
              <a:t>afectado</a:t>
            </a:r>
            <a:r>
              <a:rPr lang="en-US" b="0" dirty="0"/>
              <a:t> </a:t>
            </a:r>
            <a:r>
              <a:rPr lang="en-US" b="0" dirty="0" err="1"/>
              <a:t>cuando</a:t>
            </a:r>
            <a:r>
              <a:rPr lang="en-US" b="0" dirty="0"/>
              <a:t>,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realidad</a:t>
            </a:r>
            <a:r>
              <a:rPr lang="en-US" b="0" dirty="0"/>
              <a:t>, </a:t>
            </a:r>
            <a:r>
              <a:rPr lang="en-US" b="0" dirty="0" err="1"/>
              <a:t>FFmpeg</a:t>
            </a:r>
            <a:r>
              <a:rPr lang="en-US" b="0" dirty="0"/>
              <a:t> y </a:t>
            </a:r>
            <a:r>
              <a:rPr lang="en-US" b="0" dirty="0" err="1"/>
              <a:t>cualquier</a:t>
            </a:r>
            <a:r>
              <a:rPr lang="en-US" b="0" dirty="0"/>
              <a:t> </a:t>
            </a:r>
            <a:r>
              <a:rPr lang="en-US" b="0" dirty="0" err="1"/>
              <a:t>otro</a:t>
            </a:r>
            <a:r>
              <a:rPr lang="en-US" b="0" dirty="0"/>
              <a:t> </a:t>
            </a:r>
            <a:r>
              <a:rPr lang="en-US" b="0" dirty="0" err="1"/>
              <a:t>producto</a:t>
            </a:r>
            <a:r>
              <a:rPr lang="en-US" b="0" dirty="0"/>
              <a:t> que </a:t>
            </a:r>
            <a:r>
              <a:rPr lang="en-US" b="0" dirty="0" err="1"/>
              <a:t>utilice</a:t>
            </a:r>
            <a:r>
              <a:rPr lang="en-US" b="0" dirty="0"/>
              <a:t> </a:t>
            </a:r>
            <a:r>
              <a:rPr lang="en-US" b="0" dirty="0" err="1"/>
              <a:t>FFmpeg</a:t>
            </a:r>
            <a:r>
              <a:rPr lang="en-US" b="0" dirty="0"/>
              <a:t> </a:t>
            </a:r>
            <a:r>
              <a:rPr lang="en-US" b="0" dirty="0" err="1"/>
              <a:t>está</a:t>
            </a:r>
            <a:r>
              <a:rPr lang="en-US" b="0" dirty="0"/>
              <a:t> </a:t>
            </a:r>
            <a:r>
              <a:rPr lang="en-US" b="0" dirty="0" err="1"/>
              <a:t>afectado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6DA38A-5B6D-4B73-8631-E3ACB22184B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51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Esto</a:t>
            </a:r>
            <a:r>
              <a:rPr lang="en-US" b="0" dirty="0"/>
              <a:t> </a:t>
            </a:r>
            <a:r>
              <a:rPr lang="en-US" b="0" dirty="0" err="1"/>
              <a:t>concluye</a:t>
            </a:r>
            <a:r>
              <a:rPr lang="en-US" b="0" dirty="0"/>
              <a:t> la </a:t>
            </a:r>
            <a:r>
              <a:rPr lang="en-US" b="0" dirty="0" err="1"/>
              <a:t>presentación</a:t>
            </a:r>
            <a:r>
              <a:rPr lang="en-US" b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62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</a:t>
            </a:r>
            <a:r>
              <a:rPr lang="en-US" b="0" dirty="0"/>
              <a:t> El </a:t>
            </a:r>
            <a:r>
              <a:rPr lang="en-US" b="0" dirty="0" err="1"/>
              <a:t>registro</a:t>
            </a:r>
            <a:r>
              <a:rPr lang="en-US" b="0" dirty="0"/>
              <a:t> C</a:t>
            </a:r>
            <a:r>
              <a:rPr lang="en-US" dirty="0"/>
              <a:t>VE </a:t>
            </a:r>
            <a:r>
              <a:rPr lang="en-US" dirty="0" err="1"/>
              <a:t>informa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ID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asociada</a:t>
            </a:r>
            <a:r>
              <a:rPr lang="en-US" dirty="0"/>
              <a:t> con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informar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cuándo</a:t>
            </a:r>
            <a:r>
              <a:rPr lang="en-US" dirty="0"/>
              <a:t> hay una </a:t>
            </a:r>
            <a:r>
              <a:rPr lang="en-US" dirty="0" err="1"/>
              <a:t>nueva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cómo</a:t>
            </a:r>
            <a:r>
              <a:rPr lang="en-US" dirty="0"/>
              <a:t> es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diferente</a:t>
            </a:r>
            <a:r>
              <a:rPr lang="en-US" dirty="0"/>
              <a:t> de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vulnerabilidades</a:t>
            </a:r>
            <a:r>
              <a:rPr lang="en-US" dirty="0"/>
              <a:t>, </a:t>
            </a:r>
            <a:r>
              <a:rPr lang="en-US" dirty="0" err="1"/>
              <a:t>justificar</a:t>
            </a:r>
            <a:r>
              <a:rPr lang="en-US" dirty="0"/>
              <a:t> las </a:t>
            </a:r>
            <a:r>
              <a:rPr lang="en-US" dirty="0" err="1"/>
              <a:t>decisiones</a:t>
            </a:r>
            <a:r>
              <a:rPr lang="en-US" dirty="0"/>
              <a:t> del </a:t>
            </a:r>
            <a:r>
              <a:rPr lang="en-US" dirty="0" err="1"/>
              <a:t>número</a:t>
            </a:r>
            <a:r>
              <a:rPr lang="en-US" dirty="0"/>
              <a:t> de CVEs </a:t>
            </a:r>
            <a:r>
              <a:rPr lang="en-US" dirty="0" err="1"/>
              <a:t>asignados</a:t>
            </a:r>
            <a:r>
              <a:rPr lang="en-US" dirty="0"/>
              <a:t> (counting decisions) </a:t>
            </a:r>
            <a:r>
              <a:rPr lang="en-US" dirty="0" err="1"/>
              <a:t>tomadas</a:t>
            </a:r>
            <a:r>
              <a:rPr lang="en-US" dirty="0"/>
              <a:t> y </a:t>
            </a:r>
            <a:r>
              <a:rPr lang="en-US" dirty="0" err="1"/>
              <a:t>crear</a:t>
            </a:r>
            <a:r>
              <a:rPr lang="en-US" dirty="0"/>
              <a:t> un </a:t>
            </a:r>
            <a:r>
              <a:rPr lang="en-US" dirty="0" err="1"/>
              <a:t>registro</a:t>
            </a:r>
            <a:r>
              <a:rPr lang="en-US" dirty="0"/>
              <a:t> </a:t>
            </a:r>
            <a:r>
              <a:rPr lang="en-US" dirty="0" err="1"/>
              <a:t>histórico</a:t>
            </a:r>
            <a:r>
              <a:rPr lang="en-US" dirty="0"/>
              <a:t> de </a:t>
            </a:r>
            <a:r>
              <a:rPr lang="en-US" dirty="0" err="1"/>
              <a:t>asignaciones</a:t>
            </a:r>
            <a:r>
              <a:rPr lang="en-US" dirty="0"/>
              <a:t> CVE 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0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 </a:t>
            </a:r>
            <a:r>
              <a:rPr lang="en-US" b="0" dirty="0" err="1"/>
              <a:t>Cuando</a:t>
            </a:r>
            <a:r>
              <a:rPr lang="en-US" b="0" dirty="0"/>
              <a:t> </a:t>
            </a:r>
            <a:r>
              <a:rPr lang="en-US" b="0" dirty="0" err="1"/>
              <a:t>envíe</a:t>
            </a:r>
            <a:r>
              <a:rPr lang="en-US" b="0" dirty="0"/>
              <a:t> un </a:t>
            </a:r>
            <a:r>
              <a:rPr lang="en-US" b="0" dirty="0" err="1"/>
              <a:t>registro</a:t>
            </a:r>
            <a:r>
              <a:rPr lang="en-US" b="0" dirty="0"/>
              <a:t> CVE, debe </a:t>
            </a:r>
            <a:r>
              <a:rPr lang="en-US" b="0" dirty="0" err="1"/>
              <a:t>contener</a:t>
            </a:r>
            <a:r>
              <a:rPr lang="en-US" b="0" dirty="0"/>
              <a:t> un CVE ID, </a:t>
            </a:r>
            <a:r>
              <a:rPr lang="en-US" b="0" dirty="0" err="1"/>
              <a:t>nombre</a:t>
            </a:r>
            <a:r>
              <a:rPr lang="en-US" b="0" dirty="0"/>
              <a:t> del </a:t>
            </a:r>
            <a:r>
              <a:rPr lang="en-US" b="0" dirty="0" err="1"/>
              <a:t>producto</a:t>
            </a:r>
            <a:r>
              <a:rPr lang="en-US" b="0" dirty="0"/>
              <a:t>, </a:t>
            </a:r>
            <a:r>
              <a:rPr lang="en-US" b="0" dirty="0" err="1"/>
              <a:t>información</a:t>
            </a:r>
            <a:r>
              <a:rPr lang="en-US" b="0" dirty="0"/>
              <a:t> de version (la </a:t>
            </a:r>
            <a:r>
              <a:rPr lang="en-US" b="0" dirty="0" err="1"/>
              <a:t>afectada</a:t>
            </a:r>
            <a:r>
              <a:rPr lang="en-US" b="0" dirty="0"/>
              <a:t> o </a:t>
            </a:r>
            <a:r>
              <a:rPr lang="en-US" b="0" dirty="0" err="1"/>
              <a:t>arreglada</a:t>
            </a:r>
            <a:r>
              <a:rPr lang="en-US" b="0" dirty="0"/>
              <a:t>), un </a:t>
            </a:r>
            <a:r>
              <a:rPr lang="en-US" b="0" dirty="0" err="1"/>
              <a:t>tipo</a:t>
            </a:r>
            <a:r>
              <a:rPr lang="en-US" b="0" dirty="0"/>
              <a:t> de </a:t>
            </a:r>
            <a:r>
              <a:rPr lang="en-US" b="0" dirty="0" err="1"/>
              <a:t>problema</a:t>
            </a:r>
            <a:r>
              <a:rPr lang="en-US" b="0" dirty="0"/>
              <a:t> (</a:t>
            </a:r>
            <a:r>
              <a:rPr lang="en-US" b="0" dirty="0" err="1"/>
              <a:t>tipo</a:t>
            </a:r>
            <a:r>
              <a:rPr lang="en-US" b="0" dirty="0"/>
              <a:t> de </a:t>
            </a:r>
            <a:r>
              <a:rPr lang="en-US" b="0" dirty="0" err="1"/>
              <a:t>vulnerabilidad</a:t>
            </a:r>
            <a:r>
              <a:rPr lang="en-US" b="0" dirty="0"/>
              <a:t>, </a:t>
            </a:r>
            <a:r>
              <a:rPr lang="en-US" b="0" dirty="0" err="1"/>
              <a:t>origen</a:t>
            </a:r>
            <a:r>
              <a:rPr lang="en-US" b="0" dirty="0"/>
              <a:t> o </a:t>
            </a:r>
            <a:r>
              <a:rPr lang="en-US" b="0" dirty="0" err="1"/>
              <a:t>impacto</a:t>
            </a:r>
            <a:r>
              <a:rPr lang="en-US" b="0" dirty="0"/>
              <a:t>), una </a:t>
            </a:r>
            <a:r>
              <a:rPr lang="en-US" b="0" dirty="0" err="1"/>
              <a:t>descripción</a:t>
            </a:r>
            <a:r>
              <a:rPr lang="en-US" b="0" dirty="0"/>
              <a:t> </a:t>
            </a:r>
            <a:r>
              <a:rPr lang="en-US" b="0" dirty="0" err="1"/>
              <a:t>clara</a:t>
            </a:r>
            <a:r>
              <a:rPr lang="en-US" b="0" dirty="0"/>
              <a:t>, y una o </a:t>
            </a:r>
            <a:r>
              <a:rPr lang="en-US" b="0" dirty="0" err="1"/>
              <a:t>más</a:t>
            </a:r>
            <a:r>
              <a:rPr lang="en-US" b="0" dirty="0"/>
              <a:t> </a:t>
            </a:r>
            <a:r>
              <a:rPr lang="en-US" b="0" dirty="0" err="1"/>
              <a:t>referencias</a:t>
            </a:r>
            <a:r>
              <a:rPr lang="en-US" b="0" dirty="0"/>
              <a:t>. </a:t>
            </a:r>
            <a:r>
              <a:rPr lang="en-US" b="0" dirty="0" err="1"/>
              <a:t>Aceptar</a:t>
            </a:r>
            <a:r>
              <a:rPr lang="en-US" b="0" dirty="0"/>
              <a:t> los </a:t>
            </a:r>
            <a:r>
              <a:rPr lang="en-US" b="0" dirty="0" err="1"/>
              <a:t>Términos</a:t>
            </a:r>
            <a:r>
              <a:rPr lang="en-US" b="0" dirty="0"/>
              <a:t> de </a:t>
            </a:r>
            <a:r>
              <a:rPr lang="en-US" b="0" dirty="0" err="1"/>
              <a:t>Uso</a:t>
            </a:r>
            <a:r>
              <a:rPr lang="en-US" b="0" dirty="0"/>
              <a:t> del </a:t>
            </a:r>
            <a:r>
              <a:rPr lang="en-US" b="0" dirty="0" err="1"/>
              <a:t>programa</a:t>
            </a:r>
            <a:r>
              <a:rPr lang="en-US" b="0" dirty="0"/>
              <a:t> CVE es </a:t>
            </a:r>
            <a:r>
              <a:rPr lang="en-US" b="0" dirty="0" err="1"/>
              <a:t>requirido</a:t>
            </a:r>
            <a:r>
              <a:rPr lang="en-US" b="0" dirty="0"/>
              <a:t> por MITRE, el Root del </a:t>
            </a:r>
            <a:r>
              <a:rPr lang="en-US" b="0" dirty="0" err="1"/>
              <a:t>Programa</a:t>
            </a:r>
            <a:r>
              <a:rPr lang="en-US" b="0" dirty="0"/>
              <a:t>, </a:t>
            </a:r>
            <a:r>
              <a:rPr lang="en-US" b="0" dirty="0" err="1"/>
              <a:t>puede</a:t>
            </a:r>
            <a:r>
              <a:rPr lang="en-US" b="0" dirty="0"/>
              <a:t> </a:t>
            </a:r>
            <a:r>
              <a:rPr lang="en-US" b="0" dirty="0" err="1"/>
              <a:t>hacer</a:t>
            </a:r>
            <a:r>
              <a:rPr lang="en-US" b="0" dirty="0"/>
              <a:t> la </a:t>
            </a:r>
            <a:r>
              <a:rPr lang="en-US" b="0" dirty="0" err="1"/>
              <a:t>lista</a:t>
            </a:r>
            <a:r>
              <a:rPr lang="en-US" b="0" dirty="0"/>
              <a:t> CVE disponible al </a:t>
            </a:r>
            <a:r>
              <a:rPr lang="en-US" b="0" dirty="0" err="1"/>
              <a:t>público</a:t>
            </a:r>
            <a:r>
              <a:rPr lang="en-US" b="0" dirty="0"/>
              <a:t>, lo que </a:t>
            </a:r>
            <a:r>
              <a:rPr lang="en-US" b="0" dirty="0" err="1"/>
              <a:t>permite</a:t>
            </a:r>
            <a:r>
              <a:rPr lang="en-US" b="0" dirty="0"/>
              <a:t> </a:t>
            </a:r>
            <a:r>
              <a:rPr lang="en-US" b="0" dirty="0" err="1"/>
              <a:t>republicar</a:t>
            </a:r>
            <a:r>
              <a:rPr lang="en-US" b="0" dirty="0"/>
              <a:t> la </a:t>
            </a:r>
            <a:r>
              <a:rPr lang="en-US" b="0" dirty="0" err="1"/>
              <a:t>información</a:t>
            </a:r>
            <a:r>
              <a:rPr lang="en-US" b="0" dirty="0"/>
              <a:t> </a:t>
            </a:r>
            <a:r>
              <a:rPr lang="en-US" b="0" dirty="0" err="1"/>
              <a:t>proporcionada</a:t>
            </a:r>
            <a:r>
              <a:rPr lang="en-US" b="0" dirty="0"/>
              <a:t> y los </a:t>
            </a:r>
            <a:r>
              <a:rPr lang="en-US" b="0" dirty="0" err="1"/>
              <a:t>usuarios</a:t>
            </a:r>
            <a:r>
              <a:rPr lang="en-US" b="0" dirty="0"/>
              <a:t> “downstream” </a:t>
            </a:r>
            <a:r>
              <a:rPr lang="en-US" b="0" dirty="0" err="1"/>
              <a:t>pueden</a:t>
            </a:r>
            <a:r>
              <a:rPr lang="en-US" b="0" dirty="0"/>
              <a:t> </a:t>
            </a:r>
            <a:r>
              <a:rPr lang="en-US" b="0" dirty="0" err="1"/>
              <a:t>hacer</a:t>
            </a:r>
            <a:r>
              <a:rPr lang="en-US" b="0" dirty="0"/>
              <a:t> lo </a:t>
            </a:r>
            <a:r>
              <a:rPr lang="en-US" b="0" dirty="0" err="1"/>
              <a:t>mismo</a:t>
            </a:r>
            <a:r>
              <a:rPr lang="en-US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03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La </a:t>
            </a:r>
            <a:r>
              <a:rPr lang="en-US" b="0" dirty="0" err="1"/>
              <a:t>descripción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entrada CVE </a:t>
            </a:r>
            <a:r>
              <a:rPr lang="en-US" b="0" dirty="0" err="1"/>
              <a:t>tiene</a:t>
            </a:r>
            <a:r>
              <a:rPr lang="en-US" b="0" dirty="0"/>
              <a:t> </a:t>
            </a:r>
            <a:r>
              <a:rPr lang="en-US" b="0" dirty="0" err="1"/>
              <a:t>requisitos</a:t>
            </a:r>
            <a:r>
              <a:rPr lang="en-US" b="0" dirty="0"/>
              <a:t> </a:t>
            </a:r>
            <a:r>
              <a:rPr lang="en-US" b="0" dirty="0" err="1"/>
              <a:t>adicionales</a:t>
            </a:r>
            <a:r>
              <a:rPr lang="en-US" b="0" dirty="0"/>
              <a:t>. Primero, la </a:t>
            </a:r>
            <a:r>
              <a:rPr lang="en-US" b="0" dirty="0" err="1"/>
              <a:t>información</a:t>
            </a:r>
            <a:r>
              <a:rPr lang="en-US" b="0" dirty="0"/>
              <a:t> del </a:t>
            </a:r>
            <a:r>
              <a:rPr lang="en-US" b="1" dirty="0" err="1"/>
              <a:t>producto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 debe </a:t>
            </a:r>
            <a:r>
              <a:rPr lang="en-US" b="0" dirty="0" err="1"/>
              <a:t>proporcionar</a:t>
            </a:r>
            <a:r>
              <a:rPr lang="en-US" b="0" dirty="0"/>
              <a:t> </a:t>
            </a:r>
            <a:r>
              <a:rPr lang="en-US" b="0" dirty="0" err="1"/>
              <a:t>suficiente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 para un lector para </a:t>
            </a:r>
            <a:r>
              <a:rPr lang="en-US" b="0" dirty="0" err="1"/>
              <a:t>tener</a:t>
            </a:r>
            <a:r>
              <a:rPr lang="en-US" b="0" dirty="0"/>
              <a:t> una idea </a:t>
            </a:r>
            <a:r>
              <a:rPr lang="en-US" dirty="0" err="1"/>
              <a:t>razonable</a:t>
            </a:r>
            <a:r>
              <a:rPr lang="en-US" dirty="0"/>
              <a:t> de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afectados</a:t>
            </a:r>
            <a:r>
              <a:rPr lang="en-US" b="0" dirty="0"/>
              <a:t>. Si los </a:t>
            </a:r>
            <a:r>
              <a:rPr lang="en-US" b="0" dirty="0" err="1"/>
              <a:t>productos</a:t>
            </a:r>
            <a:r>
              <a:rPr lang="en-US" b="0" dirty="0"/>
              <a:t> </a:t>
            </a:r>
            <a:r>
              <a:rPr lang="en-US" b="0" dirty="0" err="1"/>
              <a:t>afectados</a:t>
            </a:r>
            <a:r>
              <a:rPr lang="en-US" b="0" dirty="0"/>
              <a:t> no </a:t>
            </a:r>
            <a:r>
              <a:rPr lang="en-US" b="0" dirty="0" err="1"/>
              <a:t>están</a:t>
            </a:r>
            <a:r>
              <a:rPr lang="en-US" b="0" dirty="0"/>
              <a:t> </a:t>
            </a:r>
            <a:r>
              <a:rPr lang="en-US" b="0" dirty="0" err="1"/>
              <a:t>específicamente</a:t>
            </a:r>
            <a:r>
              <a:rPr lang="en-US" b="0" dirty="0"/>
              <a:t> </a:t>
            </a:r>
            <a:r>
              <a:rPr lang="en-US" b="0" dirty="0" err="1"/>
              <a:t>listados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, </a:t>
            </a:r>
            <a:r>
              <a:rPr lang="en-US" b="0" dirty="0" err="1"/>
              <a:t>entonces</a:t>
            </a:r>
            <a:r>
              <a:rPr lang="en-US" b="0" dirty="0"/>
              <a:t> el CNA DEBE </a:t>
            </a:r>
            <a:r>
              <a:rPr lang="en-US" b="0" dirty="0" err="1"/>
              <a:t>proporcionar</a:t>
            </a:r>
            <a:r>
              <a:rPr lang="en-US" b="0" dirty="0"/>
              <a:t> una </a:t>
            </a:r>
            <a:r>
              <a:rPr lang="en-US" b="0" dirty="0" err="1"/>
              <a:t>referencia</a:t>
            </a:r>
            <a:r>
              <a:rPr lang="en-US" b="0" dirty="0"/>
              <a:t> que </a:t>
            </a:r>
            <a:r>
              <a:rPr lang="en-US" b="0" dirty="0" err="1"/>
              <a:t>apunte</a:t>
            </a:r>
            <a:r>
              <a:rPr lang="en-US" b="0" dirty="0"/>
              <a:t> a los </a:t>
            </a:r>
            <a:r>
              <a:rPr lang="en-US" b="0" dirty="0" err="1"/>
              <a:t>productos</a:t>
            </a:r>
            <a:r>
              <a:rPr lang="en-US" b="0" dirty="0"/>
              <a:t> que se sabe que </a:t>
            </a:r>
            <a:r>
              <a:rPr lang="en-US" b="0" dirty="0" err="1"/>
              <a:t>están</a:t>
            </a:r>
            <a:r>
              <a:rPr lang="en-US" b="0" dirty="0"/>
              <a:t> </a:t>
            </a:r>
            <a:r>
              <a:rPr lang="en-US" b="0" dirty="0" err="1"/>
              <a:t>afectados</a:t>
            </a:r>
            <a:r>
              <a:rPr lang="en-US" b="0" dirty="0"/>
              <a:t>. Segundo, la </a:t>
            </a:r>
            <a:r>
              <a:rPr lang="en-US" b="0" dirty="0" err="1"/>
              <a:t>información</a:t>
            </a:r>
            <a:r>
              <a:rPr lang="en-US" b="0" dirty="0"/>
              <a:t> de la </a:t>
            </a:r>
            <a:r>
              <a:rPr lang="en-US" b="1" dirty="0" err="1"/>
              <a:t>Versión</a:t>
            </a:r>
            <a:r>
              <a:rPr lang="en-US" b="0" dirty="0"/>
              <a:t> debe </a:t>
            </a:r>
            <a:r>
              <a:rPr lang="en-US" b="0" dirty="0" err="1"/>
              <a:t>estar</a:t>
            </a:r>
            <a:r>
              <a:rPr lang="en-US" b="0" dirty="0"/>
              <a:t> </a:t>
            </a:r>
            <a:r>
              <a:rPr lang="en-US" b="0" dirty="0" err="1"/>
              <a:t>incluida</a:t>
            </a:r>
            <a:r>
              <a:rPr lang="en-US" b="0" dirty="0"/>
              <a:t>. Por ultimo, un </a:t>
            </a:r>
            <a:r>
              <a:rPr lang="en-US" b="0" dirty="0" err="1"/>
              <a:t>tipo</a:t>
            </a:r>
            <a:r>
              <a:rPr lang="en-US" b="0" dirty="0"/>
              <a:t> de </a:t>
            </a:r>
            <a:r>
              <a:rPr lang="en-US" b="0" dirty="0" err="1"/>
              <a:t>vulnerabilidad</a:t>
            </a:r>
            <a:r>
              <a:rPr lang="en-US" b="0" dirty="0"/>
              <a:t> el </a:t>
            </a:r>
            <a:r>
              <a:rPr lang="en-US" b="0" dirty="0" err="1"/>
              <a:t>origen</a:t>
            </a:r>
            <a:r>
              <a:rPr lang="en-US" b="0" dirty="0"/>
              <a:t> o el </a:t>
            </a:r>
            <a:r>
              <a:rPr lang="en-US" b="0" dirty="0" err="1"/>
              <a:t>impacto</a:t>
            </a:r>
            <a:r>
              <a:rPr lang="en-US" b="0" dirty="0"/>
              <a:t> DEBEN </a:t>
            </a:r>
            <a:r>
              <a:rPr lang="en-US" b="0" dirty="0" err="1"/>
              <a:t>incluirse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r>
              <a:rPr lang="en-US" b="0" dirty="0" err="1"/>
              <a:t>Producto</a:t>
            </a:r>
            <a:r>
              <a:rPr lang="en-US" b="0" dirty="0"/>
              <a:t>, </a:t>
            </a:r>
            <a:r>
              <a:rPr lang="en-US" b="0" dirty="0" err="1"/>
              <a:t>Versión</a:t>
            </a:r>
            <a:r>
              <a:rPr lang="en-US" b="0" dirty="0"/>
              <a:t> y </a:t>
            </a:r>
            <a:r>
              <a:rPr lang="en-US" b="0" dirty="0" err="1"/>
              <a:t>tipo</a:t>
            </a:r>
            <a:r>
              <a:rPr lang="en-US" b="0" dirty="0"/>
              <a:t> de </a:t>
            </a:r>
            <a:r>
              <a:rPr lang="en-US" b="0" dirty="0" err="1"/>
              <a:t>Vulnerabilidad</a:t>
            </a:r>
            <a:r>
              <a:rPr lang="en-US" b="0" dirty="0"/>
              <a:t>, </a:t>
            </a:r>
            <a:r>
              <a:rPr lang="en-US" b="0" dirty="0" err="1"/>
              <a:t>origen</a:t>
            </a:r>
            <a:r>
              <a:rPr lang="en-US" b="0" dirty="0"/>
              <a:t> o </a:t>
            </a:r>
            <a:r>
              <a:rPr lang="en-US" b="0" dirty="0" err="1"/>
              <a:t>impacto</a:t>
            </a:r>
            <a:r>
              <a:rPr lang="en-US" b="0" dirty="0"/>
              <a:t> </a:t>
            </a:r>
            <a:r>
              <a:rPr lang="en-US" b="0" dirty="0" err="1"/>
              <a:t>necesitan</a:t>
            </a:r>
            <a:r>
              <a:rPr lang="en-US" b="0" dirty="0"/>
              <a:t> </a:t>
            </a:r>
            <a:r>
              <a:rPr lang="en-US" b="0" dirty="0" err="1"/>
              <a:t>estar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ambas </a:t>
            </a:r>
            <a:r>
              <a:rPr lang="en-US" b="0" dirty="0" err="1"/>
              <a:t>ubicaciones</a:t>
            </a:r>
            <a:r>
              <a:rPr lang="en-US" b="0" dirty="0"/>
              <a:t>, </a:t>
            </a:r>
            <a:r>
              <a:rPr lang="en-US" b="0" dirty="0" err="1"/>
              <a:t>ya</a:t>
            </a:r>
            <a:r>
              <a:rPr lang="en-US" b="0" dirty="0"/>
              <a:t> que los </a:t>
            </a:r>
            <a:r>
              <a:rPr lang="en-US" b="0" dirty="0" err="1"/>
              <a:t>distintos</a:t>
            </a:r>
            <a:r>
              <a:rPr lang="en-US" b="0" dirty="0"/>
              <a:t> </a:t>
            </a:r>
            <a:r>
              <a:rPr lang="en-US" b="0" dirty="0" err="1"/>
              <a:t>campos</a:t>
            </a:r>
            <a:r>
              <a:rPr lang="en-US" b="0" dirty="0"/>
              <a:t> no </a:t>
            </a:r>
            <a:r>
              <a:rPr lang="en-US" b="0" dirty="0" err="1"/>
              <a:t>están</a:t>
            </a:r>
            <a:r>
              <a:rPr lang="en-US" b="0" dirty="0"/>
              <a:t> </a:t>
            </a:r>
            <a:r>
              <a:rPr lang="en-US" b="0" dirty="0" err="1"/>
              <a:t>actualmente</a:t>
            </a:r>
            <a:r>
              <a:rPr lang="en-US" b="0" dirty="0"/>
              <a:t> </a:t>
            </a:r>
            <a:r>
              <a:rPr lang="en-US" b="0" dirty="0" err="1"/>
              <a:t>incluidos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Lista CVE </a:t>
            </a:r>
            <a:r>
              <a:rPr lang="en-US" b="0" dirty="0" err="1"/>
              <a:t>utilizada</a:t>
            </a:r>
            <a:r>
              <a:rPr lang="en-US" b="0" dirty="0"/>
              <a:t> para </a:t>
            </a:r>
            <a:r>
              <a:rPr lang="en-US" b="0" dirty="0" err="1"/>
              <a:t>usuarios</a:t>
            </a:r>
            <a:r>
              <a:rPr lang="en-US" b="0" dirty="0"/>
              <a:t> “downstream”.</a:t>
            </a:r>
          </a:p>
          <a:p>
            <a:r>
              <a:rPr lang="en-US" b="0" dirty="0" err="1"/>
              <a:t>Muchos</a:t>
            </a:r>
            <a:r>
              <a:rPr lang="en-US" b="0" dirty="0"/>
              <a:t> de </a:t>
            </a:r>
            <a:r>
              <a:rPr lang="en-US" b="0" dirty="0" err="1"/>
              <a:t>nuestros</a:t>
            </a:r>
            <a:r>
              <a:rPr lang="en-US" b="0" dirty="0"/>
              <a:t> </a:t>
            </a:r>
            <a:r>
              <a:rPr lang="en-US" b="0" dirty="0" err="1"/>
              <a:t>usuarios</a:t>
            </a:r>
            <a:r>
              <a:rPr lang="en-US" b="0" dirty="0"/>
              <a:t> “downstream” solo </a:t>
            </a:r>
            <a:r>
              <a:rPr lang="en-US" b="0" dirty="0" err="1"/>
              <a:t>miran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 y </a:t>
            </a:r>
            <a:r>
              <a:rPr lang="en-US" b="0" dirty="0" err="1"/>
              <a:t>estarán</a:t>
            </a:r>
            <a:r>
              <a:rPr lang="en-US" b="0" dirty="0"/>
              <a:t> </a:t>
            </a:r>
            <a:r>
              <a:rPr lang="en-US" b="0" dirty="0" err="1"/>
              <a:t>confusos</a:t>
            </a:r>
            <a:r>
              <a:rPr lang="en-US" b="0" dirty="0"/>
              <a:t> </a:t>
            </a:r>
            <a:r>
              <a:rPr lang="en-US" b="0" dirty="0" err="1"/>
              <a:t>si</a:t>
            </a:r>
            <a:r>
              <a:rPr lang="en-US" b="0" dirty="0"/>
              <a:t> la </a:t>
            </a:r>
            <a:r>
              <a:rPr lang="en-US" b="0" dirty="0" err="1"/>
              <a:t>información</a:t>
            </a:r>
            <a:r>
              <a:rPr lang="en-US" b="0" dirty="0"/>
              <a:t> del </a:t>
            </a:r>
            <a:r>
              <a:rPr lang="en-US" b="0" dirty="0" err="1"/>
              <a:t>producto</a:t>
            </a:r>
            <a:r>
              <a:rPr lang="en-US" b="0" dirty="0"/>
              <a:t>, por </a:t>
            </a:r>
            <a:r>
              <a:rPr lang="en-US" b="0" dirty="0" err="1"/>
              <a:t>ejemplo</a:t>
            </a:r>
            <a:r>
              <a:rPr lang="en-US" b="0" dirty="0"/>
              <a:t>, no </a:t>
            </a:r>
            <a:r>
              <a:rPr lang="en-US" b="0" dirty="0" err="1"/>
              <a:t>está</a:t>
            </a:r>
            <a:r>
              <a:rPr lang="en-US" b="0" dirty="0"/>
              <a:t> </a:t>
            </a:r>
            <a:r>
              <a:rPr lang="en-US" b="0" dirty="0" err="1"/>
              <a:t>incluida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r>
              <a:rPr lang="en-US" b="0" dirty="0" err="1"/>
              <a:t>Todos</a:t>
            </a:r>
            <a:r>
              <a:rPr lang="en-US" b="0" dirty="0"/>
              <a:t> los </a:t>
            </a:r>
            <a:r>
              <a:rPr lang="en-US" b="0" dirty="0" err="1"/>
              <a:t>detalles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 </a:t>
            </a:r>
            <a:r>
              <a:rPr lang="en-US" b="0" dirty="0" err="1"/>
              <a:t>deben</a:t>
            </a:r>
            <a:r>
              <a:rPr lang="en-US" b="0" dirty="0"/>
              <a:t> </a:t>
            </a:r>
            <a:r>
              <a:rPr lang="en-US" b="0" dirty="0" err="1"/>
              <a:t>estar</a:t>
            </a:r>
            <a:r>
              <a:rPr lang="en-US" b="0" dirty="0"/>
              <a:t> </a:t>
            </a:r>
            <a:r>
              <a:rPr lang="en-US" b="0" dirty="0" err="1"/>
              <a:t>respaldados</a:t>
            </a:r>
            <a:r>
              <a:rPr lang="en-US" b="0" dirty="0"/>
              <a:t> por </a:t>
            </a:r>
            <a:r>
              <a:rPr lang="en-US" b="0" dirty="0" err="1"/>
              <a:t>información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las </a:t>
            </a:r>
            <a:r>
              <a:rPr lang="en-US" b="0" dirty="0" err="1"/>
              <a:t>referencias</a:t>
            </a:r>
            <a:r>
              <a:rPr lang="en-US" b="0" dirty="0"/>
              <a:t>. Al </a:t>
            </a:r>
            <a:r>
              <a:rPr lang="en-US" b="0" dirty="0" err="1"/>
              <a:t>Programa</a:t>
            </a:r>
            <a:r>
              <a:rPr lang="en-US" b="0" dirty="0"/>
              <a:t> CVE se le </a:t>
            </a:r>
            <a:r>
              <a:rPr lang="en-US" b="0" dirty="0" err="1"/>
              <a:t>confía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 </a:t>
            </a:r>
            <a:r>
              <a:rPr lang="en-US" b="0" dirty="0" err="1"/>
              <a:t>confidencial</a:t>
            </a:r>
            <a:r>
              <a:rPr lang="en-US" b="0" dirty="0"/>
              <a:t>.</a:t>
            </a:r>
          </a:p>
          <a:p>
            <a:endParaRPr lang="en-US" b="0" dirty="0"/>
          </a:p>
          <a:p>
            <a:r>
              <a:rPr lang="en-US" b="0" dirty="0"/>
              <a:t>Toda la </a:t>
            </a:r>
            <a:r>
              <a:rPr lang="en-US" b="0" dirty="0" err="1"/>
              <a:t>información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la </a:t>
            </a:r>
            <a:r>
              <a:rPr lang="en-US" b="0" dirty="0" err="1"/>
              <a:t>descripción</a:t>
            </a:r>
            <a:r>
              <a:rPr lang="en-US" b="0" dirty="0"/>
              <a:t> </a:t>
            </a:r>
            <a:r>
              <a:rPr lang="en-US" b="0" dirty="0" err="1"/>
              <a:t>debería</a:t>
            </a:r>
            <a:r>
              <a:rPr lang="en-US" b="0" dirty="0"/>
              <a:t> ser </a:t>
            </a:r>
            <a:r>
              <a:rPr lang="en-US" b="0" dirty="0" err="1"/>
              <a:t>relevante</a:t>
            </a:r>
            <a:r>
              <a:rPr lang="en-US" b="0" dirty="0"/>
              <a:t> para la </a:t>
            </a:r>
            <a:r>
              <a:rPr lang="en-US" b="0" dirty="0" err="1"/>
              <a:t>vulnerabilidad</a:t>
            </a:r>
            <a:r>
              <a:rPr lang="en-US" b="0" dirty="0"/>
              <a:t> y la </a:t>
            </a:r>
            <a:r>
              <a:rPr lang="en-US" b="0" dirty="0" err="1"/>
              <a:t>descripción</a:t>
            </a:r>
            <a:r>
              <a:rPr lang="en-US" b="0" dirty="0"/>
              <a:t> debe </a:t>
            </a:r>
            <a:r>
              <a:rPr lang="en-US" b="0" dirty="0" err="1"/>
              <a:t>estar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Inglés</a:t>
            </a:r>
            <a:r>
              <a:rPr lang="en-US" b="0" dirty="0"/>
              <a:t>. </a:t>
            </a:r>
            <a:r>
              <a:rPr lang="en-US" b="0" dirty="0" err="1"/>
              <a:t>Utilizando</a:t>
            </a:r>
            <a:r>
              <a:rPr lang="en-US" b="0" dirty="0"/>
              <a:t> el </a:t>
            </a:r>
            <a:r>
              <a:rPr lang="en-US" b="0" dirty="0" err="1"/>
              <a:t>formato</a:t>
            </a:r>
            <a:r>
              <a:rPr lang="en-US" b="0" dirty="0"/>
              <a:t> JSON, </a:t>
            </a:r>
            <a:r>
              <a:rPr lang="en-US" b="0" dirty="0" err="1"/>
              <a:t>usted</a:t>
            </a:r>
            <a:r>
              <a:rPr lang="en-US" b="0" dirty="0"/>
              <a:t> </a:t>
            </a:r>
            <a:r>
              <a:rPr lang="en-US" b="0" dirty="0" err="1"/>
              <a:t>puede</a:t>
            </a:r>
            <a:r>
              <a:rPr lang="en-US" b="0" dirty="0"/>
              <a:t> </a:t>
            </a:r>
            <a:r>
              <a:rPr lang="en-US" b="0" dirty="0" err="1"/>
              <a:t>proporcionar</a:t>
            </a:r>
            <a:r>
              <a:rPr lang="en-US" b="0" dirty="0"/>
              <a:t> </a:t>
            </a:r>
            <a:r>
              <a:rPr lang="en-US" b="0" dirty="0" err="1"/>
              <a:t>descripciones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multiples </a:t>
            </a:r>
            <a:r>
              <a:rPr lang="en-US" b="0" dirty="0" err="1"/>
              <a:t>idiomas</a:t>
            </a:r>
            <a:r>
              <a:rPr lang="en-US" b="0" dirty="0"/>
              <a:t>, </a:t>
            </a:r>
            <a:r>
              <a:rPr lang="en-US" b="0" dirty="0" err="1"/>
              <a:t>pero</a:t>
            </a:r>
            <a:r>
              <a:rPr lang="en-US" b="0" dirty="0"/>
              <a:t> al </a:t>
            </a:r>
            <a:r>
              <a:rPr lang="en-US" b="0" dirty="0" err="1"/>
              <a:t>menos</a:t>
            </a:r>
            <a:r>
              <a:rPr lang="en-US" b="0" dirty="0"/>
              <a:t> una de </a:t>
            </a:r>
            <a:r>
              <a:rPr lang="en-US" b="0" dirty="0" err="1"/>
              <a:t>ellas</a:t>
            </a:r>
            <a:r>
              <a:rPr lang="en-US" b="0" dirty="0"/>
              <a:t> debe </a:t>
            </a:r>
            <a:r>
              <a:rPr lang="en-US" b="0" dirty="0" err="1"/>
              <a:t>estar</a:t>
            </a:r>
            <a:r>
              <a:rPr lang="en-US" b="0" dirty="0"/>
              <a:t> </a:t>
            </a:r>
            <a:r>
              <a:rPr lang="en-US" b="0" dirty="0" err="1"/>
              <a:t>en</a:t>
            </a:r>
            <a:r>
              <a:rPr lang="en-US" b="0" dirty="0"/>
              <a:t> </a:t>
            </a:r>
            <a:r>
              <a:rPr lang="en-US" b="0" dirty="0" err="1"/>
              <a:t>Inglés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545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Puede</a:t>
            </a:r>
            <a:r>
              <a:rPr lang="en-US" b="0" dirty="0"/>
              <a:t> </a:t>
            </a:r>
            <a:r>
              <a:rPr lang="en-US" b="0" dirty="0" err="1"/>
              <a:t>proporcionar</a:t>
            </a:r>
            <a:r>
              <a:rPr lang="en-US" b="0" dirty="0"/>
              <a:t> </a:t>
            </a:r>
            <a:r>
              <a:rPr lang="en-US" b="0" dirty="0" err="1"/>
              <a:t>más</a:t>
            </a:r>
            <a:r>
              <a:rPr lang="en-US" b="0" dirty="0"/>
              <a:t> </a:t>
            </a:r>
            <a:r>
              <a:rPr lang="en-US" b="0" dirty="0" err="1"/>
              <a:t>detalles</a:t>
            </a:r>
            <a:r>
              <a:rPr lang="en-US" b="0" dirty="0"/>
              <a:t> de </a:t>
            </a:r>
            <a:r>
              <a:rPr lang="en-US" b="0" dirty="0" err="1"/>
              <a:t>aquellos</a:t>
            </a:r>
            <a:r>
              <a:rPr lang="en-US" b="0" dirty="0"/>
              <a:t> </a:t>
            </a:r>
            <a:r>
              <a:rPr lang="en-US" b="0" dirty="0" err="1"/>
              <a:t>requeridos</a:t>
            </a:r>
            <a:r>
              <a:rPr lang="en-US" b="0" dirty="0"/>
              <a:t>. Por </a:t>
            </a:r>
            <a:r>
              <a:rPr lang="en-US" b="0" dirty="0" err="1"/>
              <a:t>ejemplo</a:t>
            </a:r>
            <a:r>
              <a:rPr lang="en-US" b="0" dirty="0"/>
              <a:t>, </a:t>
            </a:r>
            <a:r>
              <a:rPr lang="en-US" b="0" dirty="0" err="1"/>
              <a:t>puede</a:t>
            </a:r>
            <a:r>
              <a:rPr lang="en-US" b="0" dirty="0"/>
              <a:t> </a:t>
            </a:r>
            <a:r>
              <a:rPr lang="en-US" b="0" dirty="0" err="1"/>
              <a:t>incluir</a:t>
            </a:r>
            <a:r>
              <a:rPr lang="en-US" b="0" dirty="0"/>
              <a:t> </a:t>
            </a:r>
            <a:r>
              <a:rPr lang="en-US" b="0" dirty="0" err="1"/>
              <a:t>si</a:t>
            </a:r>
            <a:r>
              <a:rPr lang="en-US" b="0" dirty="0"/>
              <a:t> el </a:t>
            </a:r>
            <a:r>
              <a:rPr lang="en-US" b="0" dirty="0" err="1"/>
              <a:t>atacante</a:t>
            </a:r>
            <a:r>
              <a:rPr lang="en-US" b="0" dirty="0"/>
              <a:t> </a:t>
            </a:r>
            <a:r>
              <a:rPr lang="en-US" b="0" dirty="0" err="1"/>
              <a:t>necesita</a:t>
            </a:r>
            <a:r>
              <a:rPr lang="en-US" b="0" dirty="0"/>
              <a:t> </a:t>
            </a:r>
            <a:r>
              <a:rPr lang="en-US" b="0" dirty="0" err="1"/>
              <a:t>estár</a:t>
            </a:r>
            <a:r>
              <a:rPr lang="en-US" b="0" dirty="0"/>
              <a:t> </a:t>
            </a:r>
            <a:r>
              <a:rPr lang="en-US" b="0" dirty="0" err="1"/>
              <a:t>acreditado</a:t>
            </a:r>
            <a:r>
              <a:rPr lang="en-US" b="0" dirty="0"/>
              <a:t> o </a:t>
            </a:r>
            <a:r>
              <a:rPr lang="en-US" b="0" dirty="0" err="1"/>
              <a:t>si</a:t>
            </a:r>
            <a:r>
              <a:rPr lang="en-US" b="0" dirty="0"/>
              <a:t> la </a:t>
            </a:r>
            <a:r>
              <a:rPr lang="en-US" b="0" dirty="0" err="1"/>
              <a:t>vulnerabilidad</a:t>
            </a:r>
            <a:r>
              <a:rPr lang="en-US" b="0" dirty="0"/>
              <a:t> </a:t>
            </a:r>
            <a:r>
              <a:rPr lang="en-US" b="0" dirty="0" err="1"/>
              <a:t>puede</a:t>
            </a:r>
            <a:r>
              <a:rPr lang="en-US" b="0" dirty="0"/>
              <a:t> ser </a:t>
            </a:r>
            <a:r>
              <a:rPr lang="en-US" b="0" dirty="0" err="1"/>
              <a:t>explotada</a:t>
            </a:r>
            <a:r>
              <a:rPr lang="en-US" b="0" dirty="0"/>
              <a:t> </a:t>
            </a:r>
            <a:r>
              <a:rPr lang="en-US" b="0" dirty="0" err="1"/>
              <a:t>remotamente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3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 err="1"/>
              <a:t>Escribir</a:t>
            </a:r>
            <a:r>
              <a:rPr lang="en-US" b="0" dirty="0"/>
              <a:t> una </a:t>
            </a:r>
            <a:r>
              <a:rPr lang="en-US" b="0" dirty="0" err="1"/>
              <a:t>buena</a:t>
            </a:r>
            <a:r>
              <a:rPr lang="en-US" b="0" dirty="0"/>
              <a:t> </a:t>
            </a:r>
            <a:r>
              <a:rPr lang="en-US" b="0" dirty="0" err="1"/>
              <a:t>descripción</a:t>
            </a:r>
            <a:r>
              <a:rPr lang="en-US" b="0" dirty="0"/>
              <a:t> es tanto un </a:t>
            </a:r>
            <a:r>
              <a:rPr lang="en-US" b="0" dirty="0" err="1"/>
              <a:t>arte</a:t>
            </a:r>
            <a:r>
              <a:rPr lang="en-US" b="0" dirty="0"/>
              <a:t> </a:t>
            </a:r>
            <a:r>
              <a:rPr lang="en-US" b="0" dirty="0" err="1"/>
              <a:t>como</a:t>
            </a:r>
            <a:r>
              <a:rPr lang="en-US" b="0" dirty="0"/>
              <a:t> una </a:t>
            </a:r>
            <a:r>
              <a:rPr lang="en-US" b="0" dirty="0" err="1"/>
              <a:t>ciencia</a:t>
            </a:r>
            <a:r>
              <a:rPr lang="en-US" b="0" dirty="0"/>
              <a:t>. </a:t>
            </a:r>
            <a:r>
              <a:rPr lang="en-US" b="0" dirty="0" err="1"/>
              <a:t>Cada</a:t>
            </a:r>
            <a:r>
              <a:rPr lang="en-US" b="0" dirty="0"/>
              <a:t> CNA lo </a:t>
            </a:r>
            <a:r>
              <a:rPr lang="en-US" b="0" dirty="0" err="1"/>
              <a:t>equilibra</a:t>
            </a:r>
            <a:r>
              <a:rPr lang="en-US" b="0" dirty="0"/>
              <a:t> </a:t>
            </a:r>
            <a:r>
              <a:rPr lang="en-US" b="0" dirty="0" err="1"/>
              <a:t>proporcionando</a:t>
            </a:r>
            <a:r>
              <a:rPr lang="en-US" b="0" dirty="0"/>
              <a:t> </a:t>
            </a:r>
            <a:r>
              <a:rPr lang="en-US" b="0" dirty="0" err="1"/>
              <a:t>suficiente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 para que los </a:t>
            </a:r>
            <a:r>
              <a:rPr lang="en-US" b="0" dirty="0" err="1"/>
              <a:t>usuarios</a:t>
            </a:r>
            <a:r>
              <a:rPr lang="en-US" b="0" dirty="0"/>
              <a:t> se </a:t>
            </a:r>
            <a:r>
              <a:rPr lang="en-US" b="0" dirty="0" err="1"/>
              <a:t>defiendan</a:t>
            </a:r>
            <a:r>
              <a:rPr lang="en-US" b="0" dirty="0"/>
              <a:t> por </a:t>
            </a:r>
            <a:r>
              <a:rPr lang="en-US" b="0" dirty="0" err="1"/>
              <a:t>sí</a:t>
            </a:r>
            <a:r>
              <a:rPr lang="en-US" b="0" dirty="0"/>
              <a:t> </a:t>
            </a:r>
            <a:r>
              <a:rPr lang="en-US" b="0" dirty="0" err="1"/>
              <a:t>mismos</a:t>
            </a:r>
            <a:r>
              <a:rPr lang="en-US" b="0" dirty="0"/>
              <a:t> sin </a:t>
            </a:r>
            <a:r>
              <a:rPr lang="en-US" b="0" dirty="0" err="1"/>
              <a:t>revelar</a:t>
            </a:r>
            <a:r>
              <a:rPr lang="en-US" b="0" dirty="0"/>
              <a:t> </a:t>
            </a:r>
            <a:r>
              <a:rPr lang="en-US" b="0" dirty="0" err="1"/>
              <a:t>demasiada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19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Le </a:t>
            </a:r>
            <a:r>
              <a:rPr lang="en-US" b="0" dirty="0" err="1"/>
              <a:t>pedimos</a:t>
            </a:r>
            <a:r>
              <a:rPr lang="en-US" b="0" dirty="0"/>
              <a:t> que </a:t>
            </a:r>
            <a:r>
              <a:rPr lang="en-US" b="0" dirty="0" err="1"/>
              <a:t>proporcione</a:t>
            </a:r>
            <a:r>
              <a:rPr lang="en-US" b="0" dirty="0"/>
              <a:t> </a:t>
            </a:r>
            <a:r>
              <a:rPr lang="en-US" b="0" dirty="0" err="1"/>
              <a:t>más</a:t>
            </a:r>
            <a:r>
              <a:rPr lang="en-US" b="0" dirty="0"/>
              <a:t> </a:t>
            </a:r>
            <a:r>
              <a:rPr lang="en-US" b="0" dirty="0" err="1"/>
              <a:t>información</a:t>
            </a:r>
            <a:r>
              <a:rPr lang="en-US" b="0" dirty="0"/>
              <a:t> que </a:t>
            </a:r>
            <a:r>
              <a:rPr lang="en-US" b="0" dirty="0" err="1"/>
              <a:t>justo</a:t>
            </a:r>
            <a:r>
              <a:rPr lang="en-US" b="0" dirty="0"/>
              <a:t> el </a:t>
            </a:r>
            <a:r>
              <a:rPr lang="en-US" b="0" dirty="0" err="1"/>
              <a:t>mínimo</a:t>
            </a:r>
            <a:r>
              <a:rPr lang="en-US" b="0" dirty="0"/>
              <a:t> </a:t>
            </a:r>
            <a:r>
              <a:rPr lang="en-US" b="0" dirty="0" err="1"/>
              <a:t>porque</a:t>
            </a:r>
            <a:r>
              <a:rPr lang="en-US" b="0" dirty="0"/>
              <a:t>, a menudo, no es </a:t>
            </a:r>
            <a:r>
              <a:rPr lang="en-US" b="0" dirty="0" err="1"/>
              <a:t>suficiente</a:t>
            </a:r>
            <a:r>
              <a:rPr lang="en-US" b="0" dirty="0"/>
              <a:t> para </a:t>
            </a:r>
            <a:r>
              <a:rPr lang="en-US" b="0" dirty="0" err="1"/>
              <a:t>distinguir</a:t>
            </a:r>
            <a:r>
              <a:rPr lang="en-US" b="0" dirty="0"/>
              <a:t> entre </a:t>
            </a:r>
            <a:r>
              <a:rPr lang="en-US" b="0" dirty="0" err="1"/>
              <a:t>vulnerabilidades</a:t>
            </a:r>
            <a:r>
              <a:rPr lang="en-US" b="0" dirty="0"/>
              <a:t>. </a:t>
            </a:r>
            <a:r>
              <a:rPr lang="en-US" b="0" dirty="0" err="1"/>
              <a:t>Puede</a:t>
            </a:r>
            <a:r>
              <a:rPr lang="en-US" b="0" dirty="0"/>
              <a:t> </a:t>
            </a:r>
            <a:r>
              <a:rPr lang="en-US" b="0" dirty="0" err="1"/>
              <a:t>imaginar</a:t>
            </a:r>
            <a:r>
              <a:rPr lang="en-US" b="0" dirty="0"/>
              <a:t> </a:t>
            </a:r>
            <a:r>
              <a:rPr lang="en-US" b="0" dirty="0" err="1"/>
              <a:t>cuántos</a:t>
            </a:r>
            <a:r>
              <a:rPr lang="en-US" b="0" dirty="0"/>
              <a:t> </a:t>
            </a:r>
            <a:r>
              <a:rPr lang="en-US" b="0" dirty="0" err="1"/>
              <a:t>desbordamientos</a:t>
            </a:r>
            <a:r>
              <a:rPr lang="en-US" b="0" dirty="0"/>
              <a:t> de buffer hay </a:t>
            </a:r>
            <a:r>
              <a:rPr lang="en-US" b="0" dirty="0" err="1"/>
              <a:t>en</a:t>
            </a:r>
            <a:r>
              <a:rPr lang="en-US" b="0" dirty="0"/>
              <a:t> una </a:t>
            </a:r>
            <a:r>
              <a:rPr lang="en-US" b="0" dirty="0" err="1"/>
              <a:t>versión</a:t>
            </a:r>
            <a:r>
              <a:rPr lang="en-US" b="0" dirty="0"/>
              <a:t> </a:t>
            </a:r>
            <a:r>
              <a:rPr lang="en-US" b="0" dirty="0" err="1"/>
              <a:t>concreta</a:t>
            </a:r>
            <a:r>
              <a:rPr lang="en-US" b="0" dirty="0"/>
              <a:t> de Windows.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8F3C89-9E49-4851-A18A-DAECD34FD6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6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Pista</a:t>
            </a:r>
            <a:r>
              <a:rPr lang="en-US" b="1" dirty="0"/>
              <a:t> de Audio: </a:t>
            </a:r>
            <a:r>
              <a:rPr lang="en-US" b="0" dirty="0"/>
              <a:t>Y </a:t>
            </a:r>
            <a:r>
              <a:rPr lang="en-US" b="0" dirty="0" err="1"/>
              <a:t>tenemos</a:t>
            </a:r>
            <a:r>
              <a:rPr lang="en-US" b="0" dirty="0"/>
              <a:t> un </a:t>
            </a:r>
            <a:r>
              <a:rPr lang="en-US" b="0" dirty="0" err="1"/>
              <a:t>ejemplo</a:t>
            </a:r>
            <a:r>
              <a:rPr lang="en-US" b="0" dirty="0"/>
              <a:t> de </a:t>
            </a:r>
            <a:r>
              <a:rPr lang="en-US" b="0" dirty="0" err="1"/>
              <a:t>esto</a:t>
            </a:r>
            <a:r>
              <a:rPr lang="en-US" b="0" dirty="0"/>
              <a:t>. </a:t>
            </a:r>
            <a:r>
              <a:rPr lang="en-US" b="0" dirty="0" err="1"/>
              <a:t>Aquí</a:t>
            </a:r>
            <a:r>
              <a:rPr lang="en-US" b="0" dirty="0"/>
              <a:t> solo se </a:t>
            </a:r>
            <a:r>
              <a:rPr lang="en-US" b="0" dirty="0" err="1"/>
              <a:t>proporciona</a:t>
            </a:r>
            <a:r>
              <a:rPr lang="en-US" b="0" dirty="0"/>
              <a:t> la </a:t>
            </a:r>
            <a:r>
              <a:rPr lang="en-US" b="0" dirty="0" err="1"/>
              <a:t>información</a:t>
            </a:r>
            <a:r>
              <a:rPr lang="en-US" b="0" dirty="0"/>
              <a:t> </a:t>
            </a:r>
            <a:r>
              <a:rPr lang="en-US" b="0" dirty="0" err="1"/>
              <a:t>mínima</a:t>
            </a:r>
            <a:r>
              <a:rPr lang="en-US" b="0" dirty="0"/>
              <a:t>, </a:t>
            </a:r>
            <a:r>
              <a:rPr lang="en-US" b="0" dirty="0" err="1"/>
              <a:t>así</a:t>
            </a:r>
            <a:r>
              <a:rPr lang="en-US" b="0" dirty="0"/>
              <a:t> que las </a:t>
            </a:r>
            <a:r>
              <a:rPr lang="en-US" b="0" dirty="0" err="1"/>
              <a:t>descripciones</a:t>
            </a:r>
            <a:r>
              <a:rPr lang="en-US" b="0" dirty="0"/>
              <a:t> </a:t>
            </a:r>
            <a:r>
              <a:rPr lang="en-US" b="0" dirty="0" err="1"/>
              <a:t>parecen</a:t>
            </a:r>
            <a:r>
              <a:rPr lang="en-US" b="0" dirty="0"/>
              <a:t> </a:t>
            </a:r>
            <a:r>
              <a:rPr lang="en-US" b="0" dirty="0" err="1"/>
              <a:t>iguales</a:t>
            </a:r>
            <a:r>
              <a:rPr lang="en-US" b="0" dirty="0"/>
              <a:t>. Para </a:t>
            </a:r>
            <a:r>
              <a:rPr lang="en-US" b="0" dirty="0" err="1"/>
              <a:t>ayudar</a:t>
            </a:r>
            <a:r>
              <a:rPr lang="en-US" b="0" dirty="0"/>
              <a:t> a </a:t>
            </a:r>
            <a:r>
              <a:rPr lang="en-US" b="0" dirty="0" err="1"/>
              <a:t>distinguir</a:t>
            </a:r>
            <a:r>
              <a:rPr lang="en-US" b="0" dirty="0"/>
              <a:t> entre las dos, </a:t>
            </a:r>
            <a:r>
              <a:rPr lang="en-US" b="0" dirty="0" err="1"/>
              <a:t>añadimos</a:t>
            </a:r>
            <a:r>
              <a:rPr lang="en-US" b="0" dirty="0"/>
              <a:t> que son </a:t>
            </a:r>
            <a:r>
              <a:rPr lang="en-US" b="0" dirty="0" err="1"/>
              <a:t>diferentes</a:t>
            </a:r>
            <a:r>
              <a:rPr lang="en-US" b="0" dirty="0"/>
              <a:t> al final de la </a:t>
            </a:r>
            <a:r>
              <a:rPr lang="en-US" b="0" dirty="0" err="1"/>
              <a:t>descripción</a:t>
            </a:r>
            <a:r>
              <a:rPr lang="en-US" b="0" dirty="0"/>
              <a:t>.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ED7A9-1512-4F10-9149-7B882BBE8F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3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mitre.org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facebook.com/MITREcorp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hs.gov/" TargetMode="External"/><Relationship Id="rId2" Type="http://schemas.openxmlformats.org/officeDocument/2006/relationships/hyperlink" Target="https://www.dhs.gov/cisa/cybersecurity-division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hyperlink" Target="https://www.mitr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81480" y="0"/>
            <a:ext cx="99589" cy="6858000"/>
            <a:chOff x="0" y="0"/>
            <a:chExt cx="407324" cy="6858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0" y="0"/>
              <a:ext cx="407324" cy="2398143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0" y="2510287"/>
              <a:ext cx="407324" cy="434771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09528" y="368932"/>
            <a:ext cx="9662160" cy="1981200"/>
          </a:xfrm>
        </p:spPr>
        <p:txBody>
          <a:bodyPr anchor="b" anchorCtr="0">
            <a:normAutofit/>
          </a:bodyPr>
          <a:lstStyle>
            <a:lvl1pPr algn="l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Title here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098208" y="2448468"/>
            <a:ext cx="10593057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Subtitle 1"/>
          <p:cNvSpPr>
            <a:spLocks noGrp="1"/>
          </p:cNvSpPr>
          <p:nvPr>
            <p:ph type="subTitle" idx="1" hasCustomPrompt="1"/>
          </p:nvPr>
        </p:nvSpPr>
        <p:spPr>
          <a:xfrm>
            <a:off x="1044164" y="2568943"/>
            <a:ext cx="7655345" cy="389923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Author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95288DB-2197-4AA1-9E62-6093715D8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>
                <a:latin typeface="Arial" pitchFamily="34" charset="0"/>
              </a:rPr>
              <a:t>|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fld id="{295008BC-DA31-4D19-837B-EFA4386B05F5}" type="slidenum">
              <a:rPr lang="en-US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‹#›</a:t>
            </a:fld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Arial" pitchFamily="34" charset="0"/>
              </a:rPr>
              <a:t>|</a:t>
            </a:r>
            <a:r>
              <a:rPr lang="en-US" dirty="0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20" name="Text Box 34">
            <a:extLst>
              <a:ext uri="{FF2B5EF4-FFF2-40B4-BE49-F238E27FC236}">
                <a16:creationId xmlns:a16="http://schemas.microsoft.com/office/drawing/2014/main" id="{64B792E7-8D76-4EA8-9A42-E8F01873420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2194" y="6299199"/>
            <a:ext cx="899651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DE1C760-2575-4CC9-8ABC-F2519C034C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87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DC7E0-961C-4A00-8B0B-83ECF8E3C46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08269" indent="-308269"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  <a:defRPr lang="en-US" sz="2400" b="1" kern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6216" marR="0" indent="-304046" algn="l" defTabSz="1216185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Tx/>
              <a:buFont typeface="Arial" pitchFamily="34" charset="0"/>
              <a:buChar char="–"/>
              <a:tabLst/>
              <a:defRPr lang="en-US" sz="2400" kern="12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94485" indent="-308269"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  <a:defRPr lang="en-US" sz="2400" kern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defRPr lang="en-US" sz="2400" b="0" kern="120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l" defTabSz="1216185" rtl="0" eaLnBrk="1" latinLnBrk="0" hangingPunct="1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defRPr lang="en-US" sz="2660" b="1" kern="1200">
                <a:solidFill>
                  <a:schemeClr val="tx1"/>
                </a:solidFill>
                <a:latin typeface="Arial" pitchFamily="34" charset="0"/>
                <a:ea typeface="Verdana" pitchFamily="34" charset="0"/>
                <a:cs typeface="Arial" pitchFamily="34" charset="0"/>
              </a:defRPr>
            </a:lvl5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Edit Master text styles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Second level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53F2848-DF32-4C59-B04B-EBFD963B2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 Box 34">
            <a:extLst>
              <a:ext uri="{FF2B5EF4-FFF2-40B4-BE49-F238E27FC236}">
                <a16:creationId xmlns:a16="http://schemas.microsoft.com/office/drawing/2014/main" id="{5B17FFB1-3C4C-4A5B-BF53-392C4B55DE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07430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95454DF6-E951-45C2-BE23-6FFED9A89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69B3920-0326-41F7-9CD6-0D19C17CB18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4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480" y="0"/>
            <a:ext cx="99589" cy="6858000"/>
            <a:chOff x="1" y="0"/>
            <a:chExt cx="380999" cy="685800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Rectangle 9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685800" y="2523067"/>
            <a:ext cx="10820400" cy="1803399"/>
          </a:xfrm>
        </p:spPr>
        <p:txBody>
          <a:bodyPr anchor="ctr" anchorCtr="0">
            <a:noAutofit/>
          </a:bodyPr>
          <a:lstStyle>
            <a:lvl1pPr algn="ctr">
              <a:lnSpc>
                <a:spcPts val="4400"/>
              </a:lnSpc>
              <a:defRPr sz="4000" b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/>
              <a:t>Divider Slide – Section Title here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0574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4800600"/>
            <a:ext cx="10744200" cy="0"/>
          </a:xfrm>
          <a:prstGeom prst="line">
            <a:avLst/>
          </a:prstGeom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26000">
                  <a:schemeClr val="tx2"/>
                </a:gs>
                <a:gs pos="77000">
                  <a:schemeClr val="tx2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12030547" y="0"/>
            <a:ext cx="99589" cy="6858000"/>
            <a:chOff x="1" y="0"/>
            <a:chExt cx="380999" cy="685800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" y="0"/>
              <a:ext cx="380999" cy="32766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" y="3505200"/>
              <a:ext cx="380999" cy="3352800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377" rtl="0" eaLnBrk="0" fontAlgn="base" latinLnBrk="0" hangingPunct="0">
                <a:lnSpc>
                  <a:spcPts val="2500"/>
                </a:lnSpc>
                <a:spcBef>
                  <a:spcPct val="0"/>
                </a:spcBef>
                <a:spcAft>
                  <a:spcPts val="1000"/>
                </a:spcAft>
                <a:buClr>
                  <a:srgbClr val="FDAA03"/>
                </a:buClr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0B872EE-CF6B-48C6-B994-9F72BDEE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 Box 34">
            <a:extLst>
              <a:ext uri="{FF2B5EF4-FFF2-40B4-BE49-F238E27FC236}">
                <a16:creationId xmlns:a16="http://schemas.microsoft.com/office/drawing/2014/main" id="{518CCD41-A9F7-4B00-93BD-F7845169ECD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3571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22" name="Picture 2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228EA0A-7637-40CF-A7C2-279C21FCA8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1832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494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8367E-171D-4F02-854A-86982069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0C53-8592-4185-BA98-B6863E30C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17281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Edit Master text styles</a:t>
            </a:r>
          </a:p>
          <a:p>
            <a:pPr marL="308269" lvl="1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AA94F-F00A-4D54-B986-1C6CE349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17281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Edit Master text styles</a:t>
            </a:r>
          </a:p>
          <a:p>
            <a:pPr marL="308269" lvl="1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Second level</a:t>
            </a:r>
          </a:p>
          <a:p>
            <a:pPr marL="308269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/>
              <a:t>Third level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EB45D1C-3664-40B8-A5D0-E8CCF94E9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7E4E5044-6C8A-430E-8E5C-FC7D4AE938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904513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281E901-F9F1-47BA-97D1-E128C7E6395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5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88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83BB99-7878-4217-A951-41129983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40A091E8-174E-44E2-AC98-8321EE8CF6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807208" y="6300216"/>
            <a:ext cx="8998003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A21A411-0778-45D8-8B01-CE17BAFFF2E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38121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70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1162058"/>
            <a:ext cx="11049000" cy="25717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7538" y="1162059"/>
            <a:ext cx="11321562" cy="186096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18" y="1295400"/>
            <a:ext cx="1729468" cy="791415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B7782C9A-11A1-4178-A238-6B25283A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75063" y="55601"/>
            <a:ext cx="1765676" cy="252626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>
                <a:latin typeface="Arial" pitchFamily="34" charset="0"/>
              </a:rPr>
              <a:t>| </a:t>
            </a:r>
            <a:fld id="{295008BC-DA31-4D19-837B-EFA4386B05F5}" type="slidenum">
              <a:rPr lang="en-US" smtClean="0">
                <a:latin typeface="Arial" pitchFamily="34" charset="0"/>
              </a:rPr>
              <a:pPr/>
              <a:t>‹#›</a:t>
            </a:fld>
            <a:r>
              <a:rPr lang="en-US">
                <a:latin typeface="Arial" pitchFamily="34" charset="0"/>
              </a:rPr>
              <a:t> |</a:t>
            </a:r>
            <a:r>
              <a:rPr lang="en-US">
                <a:latin typeface="Arial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dirty="0">
              <a:latin typeface="Arial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109A21-2439-4CFB-9479-D8A7F30FB2A1}"/>
              </a:ext>
            </a:extLst>
          </p:cNvPr>
          <p:cNvSpPr txBox="1"/>
          <p:nvPr/>
        </p:nvSpPr>
        <p:spPr>
          <a:xfrm>
            <a:off x="3070716" y="2220156"/>
            <a:ext cx="60836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MITRE’s mission-driven teams are dedicated to solving problems for a safer world. Through our federally funded R&amp;D centers and public-private partnerships, we work across government to tackle challenges to the safety, stability, and well-being of our nation.</a:t>
            </a:r>
            <a:b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more </a:t>
            </a:r>
            <a:r>
              <a:rPr lang="en-US" sz="1600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www.mitre.org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" name="Picture 5" descr="Facebook Logo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4545" y="4419742"/>
            <a:ext cx="498578" cy="498578"/>
          </a:xfrm>
          <a:prstGeom prst="rect">
            <a:avLst/>
          </a:prstGeom>
        </p:spPr>
      </p:pic>
      <p:pic>
        <p:nvPicPr>
          <p:cNvPr id="15" name="Picture 14" descr="LinkedIn Logo">
            <a:extLst>
              <a:ext uri="{FF2B5EF4-FFF2-40B4-BE49-F238E27FC236}">
                <a16:creationId xmlns:a16="http://schemas.microsoft.com/office/drawing/2014/main" id="{02C622B8-4947-4CAB-8194-8CD6F1245B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963" y="4421381"/>
            <a:ext cx="498578" cy="498578"/>
          </a:xfrm>
          <a:prstGeom prst="rect">
            <a:avLst/>
          </a:prstGeom>
        </p:spPr>
      </p:pic>
      <p:pic>
        <p:nvPicPr>
          <p:cNvPr id="17" name="Picture 16" descr="YouTube Logo">
            <a:extLst>
              <a:ext uri="{FF2B5EF4-FFF2-40B4-BE49-F238E27FC236}">
                <a16:creationId xmlns:a16="http://schemas.microsoft.com/office/drawing/2014/main" id="{74F8B3DA-1668-47E0-836F-3E3BFF70CF2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381" y="4427165"/>
            <a:ext cx="1186209" cy="498578"/>
          </a:xfrm>
          <a:prstGeom prst="rect">
            <a:avLst/>
          </a:prstGeom>
        </p:spPr>
      </p:pic>
      <p:pic>
        <p:nvPicPr>
          <p:cNvPr id="19" name="Picture 18" descr="Twitter Logo">
            <a:extLst>
              <a:ext uri="{FF2B5EF4-FFF2-40B4-BE49-F238E27FC236}">
                <a16:creationId xmlns:a16="http://schemas.microsoft.com/office/drawing/2014/main" id="{72F06D0D-7B3F-44C8-895A-1F35137BDE6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514" y="4419742"/>
            <a:ext cx="498578" cy="498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07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2801" y="274638"/>
            <a:ext cx="9328727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3200"/>
              </a:lnSpc>
              <a:defRPr>
                <a:solidFill>
                  <a:schemeClr val="tx2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812800" y="1447801"/>
            <a:ext cx="10972800" cy="45897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600"/>
              </a:spcAft>
              <a:defRPr sz="2000">
                <a:solidFill>
                  <a:schemeClr val="tx1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1pPr>
            <a:lvl2pPr>
              <a:spcAft>
                <a:spcPts val="600"/>
              </a:spcAft>
              <a:defRPr sz="2000">
                <a:solidFill>
                  <a:schemeClr val="tx1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2pPr>
            <a:lvl3pPr>
              <a:spcAft>
                <a:spcPts val="600"/>
              </a:spcAft>
              <a:defRPr sz="1800">
                <a:solidFill>
                  <a:schemeClr val="tx1"/>
                </a:solidFill>
                <a:latin typeface="Helvetica LT Std" pitchFamily="34" charset="0"/>
                <a:ea typeface="Verdana" pitchFamily="34" charset="0"/>
                <a:cs typeface="Verdana" pitchFamily="34" charset="0"/>
              </a:defRPr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98321" y="123591"/>
            <a:ext cx="661021" cy="1809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Helvetica LT Std" pitchFamily="34" charset="0"/>
              </a:defRPr>
            </a:lvl1pPr>
          </a:lstStyle>
          <a:p>
            <a:r>
              <a:rPr lang="en-US" dirty="0">
                <a:solidFill>
                  <a:srgbClr val="C1CD23"/>
                </a:solidFill>
              </a:rPr>
              <a:t>|</a:t>
            </a:r>
            <a:r>
              <a:rPr lang="en-US" dirty="0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‹#›</a:t>
            </a:fld>
            <a:r>
              <a:rPr lang="en-US" dirty="0"/>
              <a:t> </a:t>
            </a:r>
            <a:r>
              <a:rPr lang="en-US" dirty="0">
                <a:solidFill>
                  <a:srgbClr val="C1CD23"/>
                </a:solidFill>
              </a:rPr>
              <a:t>|</a:t>
            </a:r>
          </a:p>
        </p:txBody>
      </p:sp>
      <p:sp>
        <p:nvSpPr>
          <p:cNvPr id="6" name="Text Box 34">
            <a:extLst>
              <a:ext uri="{FF2B5EF4-FFF2-40B4-BE49-F238E27FC236}">
                <a16:creationId xmlns:a16="http://schemas.microsoft.com/office/drawing/2014/main" id="{E3ABD851-716C-4BCD-AE29-6EB30713EB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81867" y="6327030"/>
            <a:ext cx="877747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720" rIns="45720">
            <a:spAutoFit/>
          </a:bodyPr>
          <a:lstStyle/>
          <a:p>
            <a:pPr algn="l" eaLnBrk="0" hangingPunct="0">
              <a:defRPr/>
            </a:pPr>
            <a:r>
              <a:rPr lang="en-US" sz="1050" dirty="0">
                <a:latin typeface="Helvetica LT Std"/>
              </a:rPr>
              <a:t>CVE </a:t>
            </a:r>
            <a:r>
              <a:rPr lang="en-US" sz="1050" dirty="0" err="1">
                <a:latin typeface="Helvetica LT Std"/>
              </a:rPr>
              <a:t>está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patrocinado</a:t>
            </a:r>
            <a:r>
              <a:rPr lang="en-US" sz="1050" dirty="0">
                <a:latin typeface="Helvetica LT Std"/>
              </a:rPr>
              <a:t> por la </a:t>
            </a:r>
            <a:r>
              <a:rPr lang="en-US" sz="1050" dirty="0">
                <a:latin typeface="Helvetica LT Std"/>
                <a:hlinkClick r:id="rId2"/>
              </a:rPr>
              <a:t>Agencia de Cyberseguridad y Seguridad de Infraestructuras</a:t>
            </a:r>
            <a:r>
              <a:rPr lang="en-US" sz="1050" dirty="0">
                <a:latin typeface="Helvetica LT Std"/>
              </a:rPr>
              <a:t> (CISA) del </a:t>
            </a:r>
            <a:r>
              <a:rPr lang="en-US" sz="1050" dirty="0">
                <a:latin typeface="Helvetica LT Std"/>
                <a:hlinkClick r:id="rId3"/>
              </a:rPr>
              <a:t>Departamento de Seguridad Nacional</a:t>
            </a:r>
            <a:r>
              <a:rPr lang="en-US" sz="1050" dirty="0">
                <a:latin typeface="Helvetica LT Std"/>
              </a:rPr>
              <a:t> (DHS). Copyright © 1999–2021, </a:t>
            </a:r>
            <a:r>
              <a:rPr lang="en-US" sz="1050" dirty="0">
                <a:latin typeface="Helvetica LT Std"/>
                <a:hlinkClick r:id="rId4"/>
              </a:rPr>
              <a:t>Corporación MITRE</a:t>
            </a:r>
            <a:r>
              <a:rPr lang="en-US" sz="1050" dirty="0">
                <a:latin typeface="Helvetica LT Std"/>
              </a:rPr>
              <a:t>. CVE y el logo CVE son </a:t>
            </a:r>
            <a:r>
              <a:rPr lang="en-US" sz="1050" dirty="0" err="1">
                <a:latin typeface="Helvetica LT Std"/>
              </a:rPr>
              <a:t>marcas</a:t>
            </a:r>
            <a:r>
              <a:rPr lang="en-US" sz="1050" dirty="0">
                <a:latin typeface="Helvetica LT Std"/>
              </a:rPr>
              <a:t> </a:t>
            </a:r>
            <a:r>
              <a:rPr lang="en-US" sz="1050" dirty="0" err="1">
                <a:latin typeface="Helvetica LT Std"/>
              </a:rPr>
              <a:t>registradas</a:t>
            </a:r>
            <a:r>
              <a:rPr lang="en-US" sz="1050" dirty="0">
                <a:latin typeface="Helvetica LT Std"/>
              </a:rPr>
              <a:t> de la </a:t>
            </a:r>
            <a:r>
              <a:rPr lang="en-US" sz="1050" dirty="0" err="1">
                <a:latin typeface="Helvetica LT Std"/>
              </a:rPr>
              <a:t>Corporación</a:t>
            </a:r>
            <a:r>
              <a:rPr lang="en-US" sz="1050" dirty="0">
                <a:latin typeface="Helvetica LT Std"/>
              </a:rPr>
              <a:t> MITRE.</a:t>
            </a:r>
            <a:endParaRPr lang="en-US" altLang="en-US" sz="1050" b="0" u="none" baseline="0" dirty="0">
              <a:solidFill>
                <a:schemeClr val="tx1"/>
              </a:solidFill>
              <a:latin typeface="Helvetica LT Std"/>
              <a:cs typeface="+mn-cs"/>
            </a:endParaRPr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0F6670E-14E8-AE46-93D6-A98E8C5D1D9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41832" y="6327030"/>
            <a:ext cx="1265482" cy="3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965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82BF51-56C6-45DE-975B-E54B78AB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448" y="365760"/>
            <a:ext cx="11236721" cy="7502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pPr lvl="0">
              <a:lnSpc>
                <a:spcPts val="3200"/>
              </a:lnSpc>
            </a:pPr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5798B9-CA6E-4EEF-AFEA-D99321F30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6449" y="1371601"/>
            <a:ext cx="11236720" cy="47947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08269" lvl="0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Edit Master text styles</a:t>
            </a:r>
          </a:p>
          <a:p>
            <a:pPr marL="686216" lvl="1" indent="-304046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Char char="–"/>
            </a:pPr>
            <a:r>
              <a:rPr lang="en-US" dirty="0"/>
              <a:t>Second level</a:t>
            </a:r>
          </a:p>
          <a:p>
            <a:pPr marL="994485" lvl="2" indent="-308269" defTabSz="1216185">
              <a:spcBef>
                <a:spcPts val="0"/>
              </a:spcBef>
              <a:spcAft>
                <a:spcPts val="798"/>
              </a:spcAft>
              <a:buClr>
                <a:schemeClr val="tx2"/>
              </a:buClr>
              <a:buSzPct val="110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</p:txBody>
      </p:sp>
      <p:sp>
        <p:nvSpPr>
          <p:cNvPr id="10" name="Rectangle 9" descr="Artifact">
            <a:extLst>
              <a:ext uri="{FF2B5EF4-FFF2-40B4-BE49-F238E27FC236}">
                <a16:creationId xmlns:a16="http://schemas.microsoft.com/office/drawing/2014/main" id="{76AE87BA-EAF2-4F85-A4C6-431AB731984B}"/>
              </a:ext>
            </a:extLst>
          </p:cNvPr>
          <p:cNvSpPr/>
          <p:nvPr/>
        </p:nvSpPr>
        <p:spPr bwMode="auto">
          <a:xfrm>
            <a:off x="81483" y="1"/>
            <a:ext cx="99586" cy="1219200"/>
          </a:xfrm>
          <a:prstGeom prst="rect">
            <a:avLst/>
          </a:prstGeom>
          <a:solidFill>
            <a:srgbClr val="C1CD2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 descr="Artifact">
            <a:extLst>
              <a:ext uri="{FF2B5EF4-FFF2-40B4-BE49-F238E27FC236}">
                <a16:creationId xmlns:a16="http://schemas.microsoft.com/office/drawing/2014/main" id="{B6C3F526-F252-41AB-A61C-F10A1CF2B122}"/>
              </a:ext>
            </a:extLst>
          </p:cNvPr>
          <p:cNvSpPr/>
          <p:nvPr/>
        </p:nvSpPr>
        <p:spPr bwMode="auto">
          <a:xfrm>
            <a:off x="81483" y="1371601"/>
            <a:ext cx="99586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3" name="Rectangle 12" descr="Artifact">
            <a:extLst>
              <a:ext uri="{FF2B5EF4-FFF2-40B4-BE49-F238E27FC236}">
                <a16:creationId xmlns:a16="http://schemas.microsoft.com/office/drawing/2014/main" id="{0FC1AD13-1188-4710-AA4D-CAD582AF814C}"/>
              </a:ext>
            </a:extLst>
          </p:cNvPr>
          <p:cNvSpPr/>
          <p:nvPr userDrawn="1"/>
        </p:nvSpPr>
        <p:spPr bwMode="auto">
          <a:xfrm>
            <a:off x="81483" y="1"/>
            <a:ext cx="99586" cy="121920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 descr="Artifact">
            <a:extLst>
              <a:ext uri="{FF2B5EF4-FFF2-40B4-BE49-F238E27FC236}">
                <a16:creationId xmlns:a16="http://schemas.microsoft.com/office/drawing/2014/main" id="{33566D52-4B10-4869-BC77-6B0630C04620}"/>
              </a:ext>
            </a:extLst>
          </p:cNvPr>
          <p:cNvSpPr/>
          <p:nvPr userDrawn="1"/>
        </p:nvSpPr>
        <p:spPr bwMode="auto">
          <a:xfrm>
            <a:off x="81483" y="1371601"/>
            <a:ext cx="99586" cy="5486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121618" tIns="60809" rIns="121618" bIns="6080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216185" rtl="0" eaLnBrk="0" fontAlgn="base" latinLnBrk="0" hangingPunct="0">
              <a:lnSpc>
                <a:spcPts val="3325"/>
              </a:lnSpc>
              <a:spcBef>
                <a:spcPct val="0"/>
              </a:spcBef>
              <a:spcAft>
                <a:spcPts val="1330"/>
              </a:spcAft>
              <a:buClr>
                <a:srgbClr val="FDAA03"/>
              </a:buClr>
              <a:buSzTx/>
              <a:buFontTx/>
              <a:buNone/>
              <a:tabLst/>
            </a:pPr>
            <a:endParaRPr kumimoji="0" lang="en-US" sz="2394" b="1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cxnSp>
        <p:nvCxnSpPr>
          <p:cNvPr id="16" name="Straight Connector 15" descr="Artifact">
            <a:extLst>
              <a:ext uri="{FF2B5EF4-FFF2-40B4-BE49-F238E27FC236}">
                <a16:creationId xmlns:a16="http://schemas.microsoft.com/office/drawing/2014/main" id="{8E84DD11-8C76-4BBF-8684-CF89C69047E7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16449" y="1242752"/>
            <a:ext cx="11236720" cy="0"/>
          </a:xfrm>
          <a:prstGeom prst="line">
            <a:avLst/>
          </a:prstGeom>
          <a:solidFill>
            <a:srgbClr val="FFCC99"/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57132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5" r:id="rId3"/>
    <p:sldLayoutId id="2147483660" r:id="rId4"/>
    <p:sldLayoutId id="2147483661" r:id="rId5"/>
    <p:sldLayoutId id="2147483668" r:id="rId6"/>
    <p:sldLayoutId id="2147483669" r:id="rId7"/>
    <p:sldLayoutId id="2147483664" r:id="rId8"/>
    <p:sldLayoutId id="2147483670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1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smtClean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394" kern="120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39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veproject.github.io/docs/content/key-details-phrasing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nvidia.custhelp.com/app/answers/detail/a_id/4462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ve.mitre.org/about/termsofuse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E495207-35DE-46E2-B7DB-F31265C44A28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crear</a:t>
            </a:r>
            <a:r>
              <a:rPr lang="en-US" dirty="0"/>
              <a:t> un </a:t>
            </a:r>
            <a:r>
              <a:rPr lang="en-US" dirty="0" err="1"/>
              <a:t>registro</a:t>
            </a:r>
            <a:r>
              <a:rPr lang="en-US" dirty="0"/>
              <a:t> CVE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EC64448E-58F0-47AA-B058-D0CEF188B2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4164" y="2568943"/>
            <a:ext cx="9627524" cy="389923"/>
          </a:xfrm>
        </p:spPr>
        <p:txBody>
          <a:bodyPr/>
          <a:lstStyle/>
          <a:p>
            <a:r>
              <a:rPr lang="en-US" dirty="0" err="1"/>
              <a:t>Equipo</a:t>
            </a:r>
            <a:r>
              <a:rPr lang="en-US" dirty="0"/>
              <a:t> CVE</a:t>
            </a:r>
          </a:p>
        </p:txBody>
      </p:sp>
    </p:spTree>
    <p:extLst>
      <p:ext uri="{BB962C8B-B14F-4D97-AF65-F5344CB8AC3E}">
        <p14:creationId xmlns:p14="http://schemas.microsoft.com/office/powerpoint/2010/main" val="140455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000"/>
    </mc:Choice>
    <mc:Fallback xmlns="">
      <p:transition spd="slow" advTm="2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59" y="274638"/>
            <a:ext cx="10877383" cy="868362"/>
          </a:xfrm>
        </p:spPr>
        <p:txBody>
          <a:bodyPr>
            <a:normAutofit/>
          </a:bodyPr>
          <a:lstStyle/>
          <a:p>
            <a:r>
              <a:rPr lang="en-US" dirty="0" err="1"/>
              <a:t>Ejemplo</a:t>
            </a:r>
            <a:r>
              <a:rPr lang="en-US" dirty="0"/>
              <a:t> 2: </a:t>
            </a:r>
            <a:r>
              <a:rPr lang="en-US" dirty="0" err="1"/>
              <a:t>Distinguibles</a:t>
            </a:r>
            <a:r>
              <a:rPr lang="en-US" dirty="0"/>
              <a:t> A </a:t>
            </a:r>
            <a:r>
              <a:rPr lang="en-US" dirty="0" err="1"/>
              <a:t>Través</a:t>
            </a:r>
            <a:r>
              <a:rPr lang="en-US" dirty="0"/>
              <a:t> del </a:t>
            </a:r>
            <a:r>
              <a:rPr lang="en-US" dirty="0" err="1"/>
              <a:t>Componente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060" y="1336483"/>
            <a:ext cx="10716591" cy="39193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CVE-AAAA-0003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700" dirty="0" err="1"/>
              <a:t>Desbordamiento</a:t>
            </a:r>
            <a:r>
              <a:rPr lang="en-US" sz="1700" dirty="0"/>
              <a:t> de buffer </a:t>
            </a:r>
            <a:r>
              <a:rPr lang="en-US" sz="1700" dirty="0" err="1"/>
              <a:t>en</a:t>
            </a:r>
            <a:r>
              <a:rPr lang="en-US" sz="1700" dirty="0"/>
              <a:t> la </a:t>
            </a:r>
            <a:r>
              <a:rPr lang="en-US" sz="1700" dirty="0" err="1">
                <a:solidFill>
                  <a:srgbClr val="FF0000"/>
                </a:solidFill>
              </a:rPr>
              <a:t>funcionalidad</a:t>
            </a:r>
            <a:r>
              <a:rPr lang="en-US" sz="1700" dirty="0">
                <a:solidFill>
                  <a:srgbClr val="FF0000"/>
                </a:solidFill>
              </a:rPr>
              <a:t> de </a:t>
            </a:r>
            <a:r>
              <a:rPr lang="en-US" sz="1700" dirty="0" err="1">
                <a:solidFill>
                  <a:srgbClr val="FF0000"/>
                </a:solidFill>
              </a:rPr>
              <a:t>subida</a:t>
            </a:r>
            <a:r>
              <a:rPr lang="en-US" sz="1700" dirty="0">
                <a:solidFill>
                  <a:srgbClr val="FF0000"/>
                </a:solidFill>
              </a:rPr>
              <a:t> de </a:t>
            </a:r>
            <a:r>
              <a:rPr lang="en-US" sz="1700" dirty="0" err="1">
                <a:solidFill>
                  <a:srgbClr val="FF0000"/>
                </a:solidFill>
              </a:rPr>
              <a:t>ficheros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/>
              <a:t>del </a:t>
            </a:r>
            <a:r>
              <a:rPr lang="en-US" sz="1700" dirty="0" err="1"/>
              <a:t>Producto_X</a:t>
            </a:r>
            <a:r>
              <a:rPr lang="en-US" sz="1700" dirty="0"/>
              <a:t> anterior a 1.2.3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CVE-AAAA-0004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700" dirty="0" err="1"/>
              <a:t>Desbordamiento</a:t>
            </a:r>
            <a:r>
              <a:rPr lang="en-US" sz="1700" dirty="0"/>
              <a:t> de buffer </a:t>
            </a:r>
            <a:r>
              <a:rPr lang="en-US" sz="1700" dirty="0" err="1"/>
              <a:t>en</a:t>
            </a:r>
            <a:r>
              <a:rPr lang="en-US" sz="1700" dirty="0"/>
              <a:t> la </a:t>
            </a:r>
            <a:r>
              <a:rPr lang="en-US" sz="1700" dirty="0" err="1">
                <a:solidFill>
                  <a:srgbClr val="FF0000"/>
                </a:solidFill>
              </a:rPr>
              <a:t>funcionalidad</a:t>
            </a:r>
            <a:r>
              <a:rPr lang="en-US" sz="1700" dirty="0">
                <a:solidFill>
                  <a:srgbClr val="FF0000"/>
                </a:solidFill>
              </a:rPr>
              <a:t> de red </a:t>
            </a:r>
            <a:r>
              <a:rPr lang="en-US" sz="1700" dirty="0"/>
              <a:t>del </a:t>
            </a:r>
            <a:r>
              <a:rPr lang="en-US" sz="1700" dirty="0" err="1"/>
              <a:t>Producto_X</a:t>
            </a:r>
            <a:r>
              <a:rPr lang="en-US" sz="1700" dirty="0"/>
              <a:t> anterior a 1.2.3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distinguir</a:t>
            </a:r>
            <a:r>
              <a:rPr lang="en-US" dirty="0"/>
              <a:t> los dos </a:t>
            </a:r>
            <a:r>
              <a:rPr lang="en-US" dirty="0" err="1"/>
              <a:t>registros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todavía</a:t>
            </a:r>
            <a:r>
              <a:rPr lang="en-US" dirty="0"/>
              <a:t> </a:t>
            </a:r>
            <a:r>
              <a:rPr lang="en-US" dirty="0" err="1"/>
              <a:t>sería</a:t>
            </a:r>
            <a:r>
              <a:rPr lang="en-US" dirty="0"/>
              <a:t> </a:t>
            </a:r>
            <a:r>
              <a:rPr lang="en-US" dirty="0" err="1"/>
              <a:t>dificil</a:t>
            </a:r>
            <a:r>
              <a:rPr lang="en-US" dirty="0"/>
              <a:t> </a:t>
            </a:r>
            <a:r>
              <a:rPr lang="en-US" dirty="0" err="1"/>
              <a:t>distinguir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que </a:t>
            </a:r>
            <a:r>
              <a:rPr lang="en-US" dirty="0" err="1"/>
              <a:t>acaba</a:t>
            </a:r>
            <a:r>
              <a:rPr lang="en-US" dirty="0"/>
              <a:t> de </a:t>
            </a:r>
            <a:r>
              <a:rPr lang="en-US" dirty="0" err="1"/>
              <a:t>descubrir</a:t>
            </a:r>
            <a:r>
              <a:rPr lang="en-US" dirty="0"/>
              <a:t> es la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que CVE-AAAA-0003 o CVE-AAAA-0004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6BD7C-5671-4D99-8B18-9C8ACA0116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10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56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68"/>
    </mc:Choice>
    <mc:Fallback xmlns="">
      <p:transition spd="slow" advTm="1696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703" y="346200"/>
            <a:ext cx="9328727" cy="868362"/>
          </a:xfrm>
        </p:spPr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3: Origen </a:t>
            </a:r>
            <a:r>
              <a:rPr lang="en-US" dirty="0" err="1"/>
              <a:t>Descriptivo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216" y="1344435"/>
            <a:ext cx="10972800" cy="41181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CVE-AAAA-0005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700" dirty="0" err="1"/>
              <a:t>Producto_X</a:t>
            </a:r>
            <a:r>
              <a:rPr lang="en-US" sz="1700" dirty="0"/>
              <a:t> anterior a 1.2.3 </a:t>
            </a:r>
            <a:r>
              <a:rPr lang="en-US" sz="1700" dirty="0">
                <a:solidFill>
                  <a:srgbClr val="FF0000"/>
                </a:solidFill>
              </a:rPr>
              <a:t>no </a:t>
            </a:r>
            <a:r>
              <a:rPr lang="en-US" sz="1700" dirty="0" err="1">
                <a:solidFill>
                  <a:srgbClr val="FF0000"/>
                </a:solidFill>
              </a:rPr>
              <a:t>comprueba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adecuadamente</a:t>
            </a:r>
            <a:r>
              <a:rPr lang="en-US" sz="1700" dirty="0">
                <a:solidFill>
                  <a:srgbClr val="FF0000"/>
                </a:solidFill>
              </a:rPr>
              <a:t> la longitude del </a:t>
            </a:r>
            <a:r>
              <a:rPr lang="en-US" sz="1700" dirty="0" err="1">
                <a:solidFill>
                  <a:srgbClr val="FF0000"/>
                </a:solidFill>
              </a:rPr>
              <a:t>nombre</a:t>
            </a:r>
            <a:r>
              <a:rPr lang="en-US" sz="1700" dirty="0">
                <a:solidFill>
                  <a:srgbClr val="FF0000"/>
                </a:solidFill>
              </a:rPr>
              <a:t> del </a:t>
            </a:r>
            <a:r>
              <a:rPr lang="en-US" sz="1700" dirty="0" err="1">
                <a:solidFill>
                  <a:srgbClr val="FF0000"/>
                </a:solidFill>
              </a:rPr>
              <a:t>fichero</a:t>
            </a:r>
            <a:r>
              <a:rPr lang="en-US" sz="1700" dirty="0">
                <a:solidFill>
                  <a:srgbClr val="FF0000"/>
                </a:solidFill>
              </a:rPr>
              <a:t> antes de </a:t>
            </a:r>
            <a:r>
              <a:rPr lang="en-US" sz="1700" dirty="0" err="1">
                <a:solidFill>
                  <a:srgbClr val="FF0000"/>
                </a:solidFill>
              </a:rPr>
              <a:t>guardarlo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en</a:t>
            </a:r>
            <a:r>
              <a:rPr lang="en-US" sz="1700" dirty="0">
                <a:solidFill>
                  <a:srgbClr val="FF0000"/>
                </a:solidFill>
              </a:rPr>
              <a:t> un buffer</a:t>
            </a:r>
            <a:r>
              <a:rPr lang="en-US" sz="1700" dirty="0"/>
              <a:t>, lo que causa un </a:t>
            </a:r>
            <a:r>
              <a:rPr lang="en-US" sz="1700" dirty="0" err="1"/>
              <a:t>desbordamiento</a:t>
            </a:r>
            <a:r>
              <a:rPr lang="en-US" sz="1700" dirty="0"/>
              <a:t> de buffer.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CVE-AAAA-0006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800" dirty="0" err="1"/>
              <a:t>Producto_X</a:t>
            </a:r>
            <a:r>
              <a:rPr lang="en-US" sz="1800" dirty="0"/>
              <a:t> anterior a 1.2.3 </a:t>
            </a:r>
            <a:r>
              <a:rPr lang="en-US" sz="1800" dirty="0">
                <a:solidFill>
                  <a:srgbClr val="FF0000"/>
                </a:solidFill>
              </a:rPr>
              <a:t>no </a:t>
            </a:r>
            <a:r>
              <a:rPr lang="en-US" sz="1800" dirty="0" err="1">
                <a:solidFill>
                  <a:srgbClr val="FF0000"/>
                </a:solidFill>
              </a:rPr>
              <a:t>valida</a:t>
            </a:r>
            <a:r>
              <a:rPr lang="en-US" sz="1800" dirty="0">
                <a:solidFill>
                  <a:srgbClr val="FF0000"/>
                </a:solidFill>
              </a:rPr>
              <a:t> el campo </a:t>
            </a:r>
            <a:r>
              <a:rPr lang="en-US" sz="1800" dirty="0" err="1">
                <a:solidFill>
                  <a:srgbClr val="FF0000"/>
                </a:solidFill>
              </a:rPr>
              <a:t>packetSIZE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dirty="0" err="1">
                <a:solidFill>
                  <a:srgbClr val="FF0000"/>
                </a:solidFill>
              </a:rPr>
              <a:t>cuando</a:t>
            </a:r>
            <a:r>
              <a:rPr lang="en-US" sz="1800" dirty="0">
                <a:solidFill>
                  <a:srgbClr val="FF0000"/>
                </a:solidFill>
              </a:rPr>
              <a:t> lo </a:t>
            </a:r>
            <a:r>
              <a:rPr lang="en-US" sz="1800" dirty="0" err="1">
                <a:solidFill>
                  <a:srgbClr val="FF0000"/>
                </a:solidFill>
              </a:rPr>
              <a:t>utiliza</a:t>
            </a:r>
            <a:r>
              <a:rPr lang="en-US" sz="1800" dirty="0">
                <a:solidFill>
                  <a:srgbClr val="FF0000"/>
                </a:solidFill>
              </a:rPr>
              <a:t> para </a:t>
            </a:r>
            <a:r>
              <a:rPr lang="en-US" sz="1800" dirty="0" err="1">
                <a:solidFill>
                  <a:srgbClr val="FF0000"/>
                </a:solidFill>
              </a:rPr>
              <a:t>reservar</a:t>
            </a:r>
            <a:r>
              <a:rPr lang="en-US" sz="1800" dirty="0">
                <a:solidFill>
                  <a:srgbClr val="FF0000"/>
                </a:solidFill>
              </a:rPr>
              <a:t> el </a:t>
            </a:r>
            <a:r>
              <a:rPr lang="en-US" sz="1800" dirty="0" err="1">
                <a:solidFill>
                  <a:srgbClr val="FF0000"/>
                </a:solidFill>
              </a:rPr>
              <a:t>tamaño</a:t>
            </a:r>
            <a:r>
              <a:rPr lang="en-US" sz="1800" dirty="0">
                <a:solidFill>
                  <a:srgbClr val="FF0000"/>
                </a:solidFill>
              </a:rPr>
              <a:t> de un buffer</a:t>
            </a:r>
            <a:r>
              <a:rPr lang="en-US" sz="1800" dirty="0"/>
              <a:t>, lo que causa un </a:t>
            </a:r>
            <a:r>
              <a:rPr lang="en-US" sz="1800" dirty="0" err="1"/>
              <a:t>desbordamiento</a:t>
            </a:r>
            <a:r>
              <a:rPr lang="en-US" sz="1800" dirty="0"/>
              <a:t> de buffer.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Las </a:t>
            </a:r>
            <a:r>
              <a:rPr lang="en-US" dirty="0" err="1"/>
              <a:t>descripciones</a:t>
            </a:r>
            <a:r>
              <a:rPr lang="en-US" dirty="0"/>
              <a:t> de </a:t>
            </a:r>
            <a:r>
              <a:rPr lang="en-US" dirty="0" err="1"/>
              <a:t>causas</a:t>
            </a:r>
            <a:r>
              <a:rPr lang="en-US" dirty="0"/>
              <a:t> </a:t>
            </a:r>
            <a:r>
              <a:rPr lang="en-US" dirty="0" err="1"/>
              <a:t>originales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específicas</a:t>
            </a:r>
            <a:r>
              <a:rPr lang="en-US" dirty="0"/>
              <a:t> </a:t>
            </a:r>
            <a:r>
              <a:rPr lang="en-US" dirty="0" err="1"/>
              <a:t>proporcionan</a:t>
            </a:r>
            <a:r>
              <a:rPr lang="en-US" dirty="0"/>
              <a:t> </a:t>
            </a:r>
            <a:r>
              <a:rPr lang="en-US" dirty="0" err="1"/>
              <a:t>suficientes</a:t>
            </a:r>
            <a:r>
              <a:rPr lang="en-US" dirty="0"/>
              <a:t> </a:t>
            </a:r>
            <a:r>
              <a:rPr lang="en-US" dirty="0" err="1"/>
              <a:t>detalles</a:t>
            </a:r>
            <a:r>
              <a:rPr lang="en-US" dirty="0"/>
              <a:t> para </a:t>
            </a:r>
            <a:r>
              <a:rPr lang="en-US" dirty="0" err="1"/>
              <a:t>distinguir</a:t>
            </a:r>
            <a:r>
              <a:rPr lang="en-US" dirty="0"/>
              <a:t> dos </a:t>
            </a:r>
            <a:r>
              <a:rPr lang="en-US" dirty="0" err="1"/>
              <a:t>vulnerabilidades</a:t>
            </a:r>
            <a:r>
              <a:rPr lang="en-US" dirty="0"/>
              <a:t> y </a:t>
            </a:r>
            <a:r>
              <a:rPr lang="en-US" dirty="0" err="1"/>
              <a:t>puede</a:t>
            </a:r>
            <a:r>
              <a:rPr lang="en-US" dirty="0"/>
              <a:t> ser </a:t>
            </a:r>
            <a:r>
              <a:rPr lang="en-US" dirty="0" err="1"/>
              <a:t>suficiente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el CVE ID </a:t>
            </a:r>
            <a:r>
              <a:rPr lang="en-US" dirty="0" err="1"/>
              <a:t>aplica</a:t>
            </a:r>
            <a:r>
              <a:rPr lang="en-US" dirty="0"/>
              <a:t> a la </a:t>
            </a:r>
            <a:r>
              <a:rPr lang="en-US" dirty="0" err="1"/>
              <a:t>vulnerabilidad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87997-4605-459E-986B-0B56FF3B2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11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90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73"/>
    </mc:Choice>
    <mc:Fallback xmlns="">
      <p:transition spd="slow" advTm="10173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266" y="330297"/>
            <a:ext cx="9328727" cy="868362"/>
          </a:xfrm>
        </p:spPr>
        <p:txBody>
          <a:bodyPr/>
          <a:lstStyle/>
          <a:p>
            <a:r>
              <a:rPr lang="en-US" dirty="0" err="1"/>
              <a:t>Ejemplo</a:t>
            </a:r>
            <a:r>
              <a:rPr lang="en-US" dirty="0"/>
              <a:t> 4: </a:t>
            </a:r>
            <a:r>
              <a:rPr lang="en-US" dirty="0" err="1"/>
              <a:t>Demasíado</a:t>
            </a:r>
            <a:r>
              <a:rPr lang="en-US" dirty="0"/>
              <a:t> </a:t>
            </a:r>
            <a:r>
              <a:rPr lang="en-US" dirty="0" err="1"/>
              <a:t>Específico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266" y="1360337"/>
            <a:ext cx="10748396" cy="45897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CVE-AAAA-0007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Descripción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 err="1"/>
              <a:t>Desbordamiento</a:t>
            </a:r>
            <a:r>
              <a:rPr lang="en-US" sz="1900" dirty="0"/>
              <a:t> de buffer </a:t>
            </a:r>
            <a:r>
              <a:rPr lang="en-US" sz="1900" dirty="0" err="1"/>
              <a:t>en</a:t>
            </a:r>
            <a:r>
              <a:rPr lang="en-US" sz="1900" dirty="0"/>
              <a:t> file_upload.c:</a:t>
            </a:r>
            <a:r>
              <a:rPr lang="en-US" sz="1900" dirty="0">
                <a:solidFill>
                  <a:srgbClr val="FF0000"/>
                </a:solidFill>
              </a:rPr>
              <a:t>523</a:t>
            </a:r>
            <a:r>
              <a:rPr lang="en-US" sz="1900" dirty="0"/>
              <a:t> </a:t>
            </a:r>
            <a:r>
              <a:rPr lang="en-US" sz="1900" dirty="0" err="1"/>
              <a:t>en</a:t>
            </a:r>
            <a:r>
              <a:rPr lang="en-US" sz="1900" dirty="0"/>
              <a:t> PRODUCTO_X anterior a 1.2.3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La </a:t>
            </a:r>
            <a:r>
              <a:rPr lang="en-US" dirty="0" err="1"/>
              <a:t>descripción</a:t>
            </a:r>
            <a:r>
              <a:rPr lang="en-US" dirty="0"/>
              <a:t> </a:t>
            </a:r>
            <a:r>
              <a:rPr lang="en-US" dirty="0" err="1"/>
              <a:t>contiene</a:t>
            </a:r>
            <a:r>
              <a:rPr lang="en-US" dirty="0"/>
              <a:t> un </a:t>
            </a:r>
            <a:r>
              <a:rPr lang="en-US" dirty="0" err="1"/>
              <a:t>número</a:t>
            </a:r>
            <a:r>
              <a:rPr lang="en-US" dirty="0"/>
              <a:t> de </a:t>
            </a:r>
            <a:r>
              <a:rPr lang="en-US" dirty="0" err="1"/>
              <a:t>línea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el </a:t>
            </a:r>
            <a:r>
              <a:rPr lang="en-US" dirty="0" err="1"/>
              <a:t>fallo</a:t>
            </a:r>
            <a:r>
              <a:rPr lang="en-US" dirty="0"/>
              <a:t> </a:t>
            </a:r>
            <a:r>
              <a:rPr lang="en-US" dirty="0" err="1"/>
              <a:t>ocurre</a:t>
            </a:r>
            <a:r>
              <a:rPr lang="en-US" dirty="0"/>
              <a:t>. Sin embargo, es </a:t>
            </a:r>
            <a:r>
              <a:rPr lang="en-US" dirty="0" err="1"/>
              <a:t>posible</a:t>
            </a:r>
            <a:r>
              <a:rPr lang="en-US" dirty="0"/>
              <a:t> que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pudiera</a:t>
            </a:r>
            <a:r>
              <a:rPr lang="en-US" dirty="0"/>
              <a:t> ser </a:t>
            </a:r>
            <a:r>
              <a:rPr lang="en-US" dirty="0" err="1"/>
              <a:t>causada</a:t>
            </a:r>
            <a:r>
              <a:rPr lang="en-US" dirty="0"/>
              <a:t> por una </a:t>
            </a:r>
            <a:r>
              <a:rPr lang="en-US" dirty="0" err="1"/>
              <a:t>cadena</a:t>
            </a:r>
            <a:r>
              <a:rPr lang="en-US" dirty="0"/>
              <a:t> de </a:t>
            </a:r>
            <a:r>
              <a:rPr lang="en-US" dirty="0" err="1"/>
              <a:t>fallos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múltiples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lugares</a:t>
            </a:r>
            <a:r>
              <a:rPr lang="en-US" dirty="0"/>
              <a:t> del </a:t>
            </a:r>
            <a:r>
              <a:rPr lang="en-US" dirty="0" err="1"/>
              <a:t>código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CVE-AAAA-0008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Descripción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900" dirty="0" err="1"/>
              <a:t>Desbordamiento</a:t>
            </a:r>
            <a:r>
              <a:rPr lang="en-US" sz="1900" dirty="0"/>
              <a:t> de buffer </a:t>
            </a:r>
            <a:r>
              <a:rPr lang="en-US" sz="1900" dirty="0" err="1"/>
              <a:t>en</a:t>
            </a:r>
            <a:r>
              <a:rPr lang="en-US" sz="1900" dirty="0"/>
              <a:t> </a:t>
            </a:r>
            <a:r>
              <a:rPr lang="en-US" sz="1900" dirty="0">
                <a:solidFill>
                  <a:srgbClr val="FF0000"/>
                </a:solidFill>
              </a:rPr>
              <a:t>PRODUCTO_X </a:t>
            </a:r>
            <a:r>
              <a:rPr lang="en-US" sz="1900" dirty="0" err="1">
                <a:solidFill>
                  <a:srgbClr val="FF0000"/>
                </a:solidFill>
              </a:rPr>
              <a:t>bifurcación</a:t>
            </a:r>
            <a:r>
              <a:rPr lang="en-US" sz="1900" dirty="0">
                <a:solidFill>
                  <a:srgbClr val="FF0000"/>
                </a:solidFill>
              </a:rPr>
              <a:t> de PRODUCTO_A </a:t>
            </a:r>
            <a:r>
              <a:rPr lang="en-US" sz="1900" dirty="0"/>
              <a:t>anterior a 1.2.3.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Si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decir</a:t>
            </a:r>
            <a:r>
              <a:rPr lang="en-US" dirty="0"/>
              <a:t> que </a:t>
            </a:r>
            <a:r>
              <a:rPr lang="en-US" dirty="0" err="1"/>
              <a:t>sólo</a:t>
            </a:r>
            <a:r>
              <a:rPr lang="en-US" dirty="0"/>
              <a:t> la </a:t>
            </a:r>
            <a:r>
              <a:rPr lang="en-US" dirty="0" err="1"/>
              <a:t>bifurcación</a:t>
            </a:r>
            <a:r>
              <a:rPr lang="en-US" dirty="0"/>
              <a:t> del PRODCUCT_X se </a:t>
            </a:r>
            <a:r>
              <a:rPr lang="en-US" dirty="0" err="1"/>
              <a:t>vé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, </a:t>
            </a:r>
            <a:r>
              <a:rPr lang="en-US" dirty="0" err="1"/>
              <a:t>entonces</a:t>
            </a:r>
            <a:r>
              <a:rPr lang="en-US" dirty="0"/>
              <a:t> </a:t>
            </a:r>
            <a:r>
              <a:rPr lang="en-US" dirty="0" err="1"/>
              <a:t>asegúrese</a:t>
            </a:r>
            <a:r>
              <a:rPr lang="en-US" dirty="0"/>
              <a:t> de que es </a:t>
            </a:r>
            <a:r>
              <a:rPr lang="en-US" dirty="0" err="1"/>
              <a:t>cierto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F1AAD-2769-4013-AC14-98906A00E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12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29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484"/>
    </mc:Choice>
    <mc:Fallback xmlns="">
      <p:transition spd="slow" advTm="4448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Hacer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253" y="1400094"/>
            <a:ext cx="10797871" cy="42612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 </a:t>
            </a:r>
            <a:r>
              <a:rPr lang="en-US" dirty="0" err="1"/>
              <a:t>existe</a:t>
            </a:r>
            <a:r>
              <a:rPr lang="en-US" dirty="0"/>
              <a:t> la </a:t>
            </a:r>
            <a:r>
              <a:rPr lang="en-US" dirty="0" err="1"/>
              <a:t>respuesta</a:t>
            </a:r>
            <a:r>
              <a:rPr lang="en-US" dirty="0"/>
              <a:t> perfecta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Si la </a:t>
            </a:r>
            <a:r>
              <a:rPr lang="en-US" dirty="0" err="1"/>
              <a:t>hubiera</a:t>
            </a:r>
            <a:r>
              <a:rPr lang="en-US" dirty="0"/>
              <a:t>, </a:t>
            </a:r>
            <a:r>
              <a:rPr lang="en-US" dirty="0" err="1"/>
              <a:t>podríamos</a:t>
            </a:r>
            <a:r>
              <a:rPr lang="en-US" dirty="0"/>
              <a:t> </a:t>
            </a:r>
            <a:r>
              <a:rPr lang="en-US" dirty="0" err="1"/>
              <a:t>haberla</a:t>
            </a:r>
            <a:r>
              <a:rPr lang="en-US" dirty="0"/>
              <a:t> </a:t>
            </a:r>
            <a:r>
              <a:rPr lang="en-US" dirty="0" err="1"/>
              <a:t>incluido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i="1" dirty="0" err="1"/>
              <a:t>Reglas</a:t>
            </a:r>
            <a:r>
              <a:rPr lang="en-US" i="1" dirty="0"/>
              <a:t> de CNAs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 </a:t>
            </a:r>
            <a:r>
              <a:rPr lang="en-US" dirty="0" err="1"/>
              <a:t>ya</a:t>
            </a:r>
            <a:r>
              <a:rPr lang="en-US" dirty="0"/>
              <a:t> dispone de un </a:t>
            </a:r>
            <a:r>
              <a:rPr lang="en-US" dirty="0" err="1"/>
              <a:t>proceso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descripciones</a:t>
            </a:r>
            <a:r>
              <a:rPr lang="en-US" dirty="0"/>
              <a:t> y </a:t>
            </a:r>
            <a:r>
              <a:rPr lang="en-US" dirty="0" err="1"/>
              <a:t>publicar</a:t>
            </a:r>
            <a:r>
              <a:rPr lang="en-US" dirty="0"/>
              <a:t> </a:t>
            </a:r>
            <a:r>
              <a:rPr lang="en-US" dirty="0" err="1"/>
              <a:t>avisos</a:t>
            </a:r>
            <a:r>
              <a:rPr lang="en-US" dirty="0"/>
              <a:t>, no </a:t>
            </a:r>
            <a:r>
              <a:rPr lang="en-US" dirty="0" err="1"/>
              <a:t>esperamos</a:t>
            </a:r>
            <a:r>
              <a:rPr lang="en-US" dirty="0"/>
              <a:t> que los </a:t>
            </a:r>
            <a:r>
              <a:rPr lang="en-US" dirty="0" err="1"/>
              <a:t>cambie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A </a:t>
            </a:r>
            <a:r>
              <a:rPr lang="en-US" dirty="0" err="1"/>
              <a:t>menos</a:t>
            </a:r>
            <a:r>
              <a:rPr lang="en-US" dirty="0"/>
              <a:t> que no </a:t>
            </a:r>
            <a:r>
              <a:rPr lang="en-US" dirty="0" err="1"/>
              <a:t>contengan</a:t>
            </a:r>
            <a:r>
              <a:rPr lang="en-US" dirty="0"/>
              <a:t> 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requerida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Desafortunadamente</a:t>
            </a:r>
            <a:r>
              <a:rPr lang="en-US" dirty="0"/>
              <a:t>, </a:t>
            </a:r>
            <a:r>
              <a:rPr lang="en-US" dirty="0" err="1"/>
              <a:t>debido</a:t>
            </a:r>
            <a:r>
              <a:rPr lang="en-US" dirty="0"/>
              <a:t> al modo </a:t>
            </a:r>
            <a:r>
              <a:rPr lang="en-US" dirty="0" err="1"/>
              <a:t>en</a:t>
            </a:r>
            <a:r>
              <a:rPr lang="en-US" dirty="0"/>
              <a:t> que la </a:t>
            </a:r>
            <a:r>
              <a:rPr lang="en-US" dirty="0" err="1"/>
              <a:t>mayoría</a:t>
            </a:r>
            <a:r>
              <a:rPr lang="en-US" dirty="0"/>
              <a:t> de los CNAs </a:t>
            </a:r>
            <a:r>
              <a:rPr lang="en-US" dirty="0" err="1"/>
              <a:t>estructuran</a:t>
            </a:r>
            <a:r>
              <a:rPr lang="en-US" dirty="0"/>
              <a:t> sus </a:t>
            </a:r>
            <a:r>
              <a:rPr lang="en-US" dirty="0" err="1"/>
              <a:t>avisos</a:t>
            </a:r>
            <a:r>
              <a:rPr lang="en-US" dirty="0"/>
              <a:t>,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Descripciones</a:t>
            </a:r>
            <a:r>
              <a:rPr lang="en-US" dirty="0"/>
              <a:t> para los </a:t>
            </a:r>
            <a:r>
              <a:rPr lang="en-US" dirty="0" err="1"/>
              <a:t>Registros</a:t>
            </a:r>
            <a:r>
              <a:rPr lang="en-US" dirty="0"/>
              <a:t> CVE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entrada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limitada</a:t>
            </a:r>
            <a:r>
              <a:rPr lang="en-US" dirty="0"/>
              <a:t> por los </a:t>
            </a:r>
            <a:r>
              <a:rPr lang="en-US" dirty="0" err="1"/>
              <a:t>detalles</a:t>
            </a:r>
            <a:r>
              <a:rPr lang="en-US" dirty="0"/>
              <a:t> que se </a:t>
            </a:r>
            <a:r>
              <a:rPr lang="en-US" dirty="0" err="1"/>
              <a:t>hacen</a:t>
            </a:r>
            <a:r>
              <a:rPr lang="en-US" dirty="0"/>
              <a:t> </a:t>
            </a:r>
            <a:r>
              <a:rPr lang="en-US" dirty="0" err="1"/>
              <a:t>públicos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A71B48-10AC-4ECA-B16E-35D8C88B31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13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05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06"/>
    </mc:Choice>
    <mc:Fallback xmlns="">
      <p:transition spd="slow" advTm="24006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59" y="274638"/>
            <a:ext cx="10177670" cy="868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Ejemplo</a:t>
            </a:r>
            <a:r>
              <a:rPr lang="en-US" dirty="0"/>
              <a:t>: Dar </a:t>
            </a:r>
            <a:r>
              <a:rPr lang="en-US" dirty="0" err="1"/>
              <a:t>Formato</a:t>
            </a:r>
            <a:r>
              <a:rPr lang="en-US" dirty="0"/>
              <a:t> </a:t>
            </a:r>
            <a:r>
              <a:rPr lang="en-US" dirty="0" err="1"/>
              <a:t>Requiere</a:t>
            </a:r>
            <a:r>
              <a:rPr lang="en-US" dirty="0"/>
              <a:t> </a:t>
            </a:r>
            <a:r>
              <a:rPr lang="en-US" dirty="0" err="1"/>
              <a:t>Cambios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Descripción</a:t>
            </a:r>
            <a:r>
              <a:rPr lang="en-US" dirty="0"/>
              <a:t> para </a:t>
            </a:r>
            <a:r>
              <a:rPr lang="en-US" dirty="0" err="1"/>
              <a:t>Enviar</a:t>
            </a:r>
            <a:r>
              <a:rPr lang="en-US" dirty="0"/>
              <a:t> el </a:t>
            </a:r>
            <a:r>
              <a:rPr lang="en-US" dirty="0" err="1"/>
              <a:t>Registro</a:t>
            </a:r>
            <a:r>
              <a:rPr lang="en-US" dirty="0"/>
              <a:t> CVE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6A2D5-FED2-4E77-85D0-C2F2B8E51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14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4C2E8CF-7F3A-4517-B831-85A10D3C3857}"/>
              </a:ext>
            </a:extLst>
          </p:cNvPr>
          <p:cNvGrpSpPr/>
          <p:nvPr/>
        </p:nvGrpSpPr>
        <p:grpSpPr>
          <a:xfrm>
            <a:off x="2330824" y="1420985"/>
            <a:ext cx="7893215" cy="4508753"/>
            <a:chOff x="2330824" y="1420985"/>
            <a:chExt cx="7893215" cy="450875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D33D9C6A-A003-4D62-BEE2-87FE76D070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30824" y="1420985"/>
              <a:ext cx="7893215" cy="450875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7D18E23-FCFC-4AD9-9AB3-43496B9D7D08}"/>
                </a:ext>
              </a:extLst>
            </p:cNvPr>
            <p:cNvSpPr txBox="1"/>
            <p:nvPr/>
          </p:nvSpPr>
          <p:spPr>
            <a:xfrm>
              <a:off x="2540811" y="3384077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8F114778-532C-4FCE-AF39-613AB3BE5C87}"/>
              </a:ext>
            </a:extLst>
          </p:cNvPr>
          <p:cNvSpPr txBox="1"/>
          <p:nvPr/>
        </p:nvSpPr>
        <p:spPr>
          <a:xfrm>
            <a:off x="5563632" y="1811045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</a:rPr>
              <a:t>CVE-YYYY-0100</a:t>
            </a:r>
          </a:p>
        </p:txBody>
      </p:sp>
    </p:spTree>
    <p:extLst>
      <p:ext uri="{BB962C8B-B14F-4D97-AF65-F5344CB8AC3E}">
        <p14:creationId xmlns:p14="http://schemas.microsoft.com/office/powerpoint/2010/main" val="131814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58"/>
    </mc:Choice>
    <mc:Fallback xmlns="">
      <p:transition spd="slow" advTm="1735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Utilice</a:t>
            </a:r>
            <a:r>
              <a:rPr lang="en-US" dirty="0"/>
              <a:t> la </a:t>
            </a:r>
            <a:r>
              <a:rPr lang="en-US" dirty="0" err="1"/>
              <a:t>plantilla</a:t>
            </a:r>
            <a:r>
              <a:rPr lang="en-US" dirty="0"/>
              <a:t> de </a:t>
            </a:r>
            <a:r>
              <a:rPr lang="en-US" dirty="0" err="1"/>
              <a:t>estilo</a:t>
            </a:r>
            <a:r>
              <a:rPr lang="en-US" dirty="0"/>
              <a:t> del </a:t>
            </a:r>
            <a:r>
              <a:rPr lang="en-US" dirty="0" err="1"/>
              <a:t>Raíz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Utilice</a:t>
            </a:r>
            <a:r>
              <a:rPr lang="en-US" dirty="0"/>
              <a:t> la </a:t>
            </a:r>
            <a:r>
              <a:rPr lang="en-US" dirty="0" err="1"/>
              <a:t>plantilla</a:t>
            </a:r>
            <a:r>
              <a:rPr lang="en-US" dirty="0"/>
              <a:t> de </a:t>
            </a:r>
            <a:r>
              <a:rPr lang="en-US" dirty="0" err="1"/>
              <a:t>estilo</a:t>
            </a:r>
            <a:r>
              <a:rPr lang="en-US" dirty="0"/>
              <a:t> del Root del </a:t>
            </a:r>
            <a:r>
              <a:rPr lang="en-US" dirty="0" err="1"/>
              <a:t>Programa</a:t>
            </a:r>
            <a:endParaRPr lang="en-US" b="1" dirty="0">
              <a:solidFill>
                <a:srgbClr val="000000"/>
              </a:solidFill>
              <a:latin typeface="Helvetica LT Std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[VULNTYPE]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[COMPONENT]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[VENDOR][PRODUCT] [VERSION]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allows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[ATTACKER]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[IMPACT]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via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[VECTOR]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[COMPONENT]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[VENDOR] [PRODUCT] [VERSION] [ROOT CAUSE]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, which allows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[ATTACKER]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to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[IMPACT]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via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[VECTOR]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 </a:t>
            </a:r>
            <a:r>
              <a:rPr lang="en-US" dirty="0" err="1"/>
              <a:t>necesita</a:t>
            </a:r>
            <a:r>
              <a:rPr lang="en-US" dirty="0"/>
              <a:t> </a:t>
            </a:r>
            <a:r>
              <a:rPr lang="en-US" dirty="0" err="1"/>
              <a:t>ayuda</a:t>
            </a:r>
            <a:r>
              <a:rPr lang="en-US" dirty="0"/>
              <a:t> para </a:t>
            </a:r>
            <a:r>
              <a:rPr lang="en-US" dirty="0" err="1"/>
              <a:t>escribir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descripción</a:t>
            </a:r>
            <a:r>
              <a:rPr lang="en-US" dirty="0"/>
              <a:t>, </a:t>
            </a:r>
            <a:r>
              <a:rPr lang="en-US" dirty="0" err="1"/>
              <a:t>vaya</a:t>
            </a:r>
            <a:r>
              <a:rPr lang="en-US" dirty="0"/>
              <a:t> al sitio GitHub de CVE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>
                <a:hlinkClick r:id="rId3"/>
              </a:rPr>
              <a:t>http://cveproject.github.io/docs/content/key-details-phrasing.pdf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CC5C13-49F0-48FE-8E51-519AEEA14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15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0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581"/>
    </mc:Choice>
    <mc:Fallback xmlns="">
      <p:transition spd="slow" advTm="1558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Qué</a:t>
            </a:r>
            <a:r>
              <a:rPr lang="en-US" dirty="0"/>
              <a:t> No </a:t>
            </a:r>
            <a:r>
              <a:rPr lang="en-US" dirty="0" err="1"/>
              <a:t>Debería</a:t>
            </a:r>
            <a:r>
              <a:rPr lang="en-US" dirty="0"/>
              <a:t> Haber </a:t>
            </a:r>
            <a:r>
              <a:rPr lang="en-US" dirty="0" err="1"/>
              <a:t>en</a:t>
            </a:r>
            <a:r>
              <a:rPr lang="en-US" dirty="0"/>
              <a:t> un </a:t>
            </a:r>
            <a:r>
              <a:rPr lang="en-US" dirty="0" err="1"/>
              <a:t>Registro</a:t>
            </a:r>
            <a:r>
              <a:rPr lang="en-US" dirty="0"/>
              <a:t> CVE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Publicidad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Extractos</a:t>
            </a:r>
            <a:r>
              <a:rPr lang="en-US" dirty="0"/>
              <a:t> de </a:t>
            </a:r>
            <a:r>
              <a:rPr lang="en-US" dirty="0" err="1"/>
              <a:t>código</a:t>
            </a:r>
            <a:r>
              <a:rPr lang="en-US" dirty="0"/>
              <a:t>/diffs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Exploits/</a:t>
            </a:r>
            <a:r>
              <a:rPr lang="en-US" dirty="0" err="1"/>
              <a:t>Pruebas</a:t>
            </a:r>
            <a:r>
              <a:rPr lang="en-US" dirty="0"/>
              <a:t> de </a:t>
            </a:r>
            <a:r>
              <a:rPr lang="en-US" dirty="0" err="1"/>
              <a:t>Concepto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Lenguaje</a:t>
            </a:r>
            <a:r>
              <a:rPr lang="en-US" dirty="0"/>
              <a:t> </a:t>
            </a:r>
            <a:r>
              <a:rPr lang="en-US" dirty="0" err="1"/>
              <a:t>inapropiado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015B2F-2D5A-49BA-A264-A034E8D6BE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16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9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893"/>
    </mc:Choice>
    <mc:Fallback xmlns="">
      <p:transition spd="slow" advTm="1789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5BCB4F-2A40-43C5-B106-3355D8D24A0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Consejos</a:t>
            </a:r>
            <a:r>
              <a:rPr lang="en-US" dirty="0"/>
              <a:t> para la </a:t>
            </a:r>
            <a:r>
              <a:rPr lang="en-US" dirty="0" err="1"/>
              <a:t>Creación</a:t>
            </a:r>
            <a:r>
              <a:rPr lang="en-US" dirty="0"/>
              <a:t> de </a:t>
            </a:r>
            <a:r>
              <a:rPr lang="en-US" dirty="0" err="1"/>
              <a:t>Registros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27C1A-2F8A-4D69-9A90-A7359FCA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9891" y="111260"/>
            <a:ext cx="1765676" cy="252626"/>
          </a:xfrm>
        </p:spPr>
        <p:txBody>
          <a:bodyPr/>
          <a:lstStyle/>
          <a:p>
            <a:r>
              <a:rPr lang="en-US" dirty="0">
                <a:solidFill>
                  <a:srgbClr val="C1CD23"/>
                </a:solidFill>
              </a:rPr>
              <a:t>|</a:t>
            </a:r>
            <a:r>
              <a:rPr lang="en-US" dirty="0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17</a:t>
            </a:fld>
            <a:r>
              <a:rPr lang="en-US" dirty="0"/>
              <a:t> </a:t>
            </a:r>
            <a:r>
              <a:rPr lang="en-US" dirty="0">
                <a:solidFill>
                  <a:srgbClr val="C1CD23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1271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65"/>
    </mc:Choice>
    <mc:Fallback xmlns="">
      <p:transition spd="slow" advTm="506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460" y="306444"/>
            <a:ext cx="9328727" cy="868362"/>
          </a:xfrm>
        </p:spPr>
        <p:txBody>
          <a:bodyPr>
            <a:normAutofit/>
          </a:bodyPr>
          <a:lstStyle/>
          <a:p>
            <a:r>
              <a:rPr lang="en-US" dirty="0"/>
              <a:t>Evite Usar IDs de “Commits”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Versiones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460" y="1400093"/>
            <a:ext cx="10972800" cy="45897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 </a:t>
            </a:r>
            <a:r>
              <a:rPr lang="en-US" dirty="0" err="1"/>
              <a:t>veces</a:t>
            </a:r>
            <a:r>
              <a:rPr lang="en-US" dirty="0"/>
              <a:t> es inevitable </a:t>
            </a:r>
            <a:r>
              <a:rPr lang="en-US" dirty="0" err="1"/>
              <a:t>porque</a:t>
            </a:r>
            <a:r>
              <a:rPr lang="en-US" dirty="0"/>
              <a:t> el product no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otro</a:t>
            </a:r>
            <a:r>
              <a:rPr lang="en-US" dirty="0"/>
              <a:t> plan de </a:t>
            </a:r>
            <a:r>
              <a:rPr lang="en-US" dirty="0" err="1"/>
              <a:t>versiones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Sin embargo, las IDs de “commits” </a:t>
            </a:r>
            <a:r>
              <a:rPr lang="en-US" dirty="0" err="1"/>
              <a:t>presentan</a:t>
            </a:r>
            <a:r>
              <a:rPr lang="en-US" dirty="0"/>
              <a:t> una </a:t>
            </a:r>
            <a:r>
              <a:rPr lang="en-US" dirty="0" err="1"/>
              <a:t>serie</a:t>
            </a:r>
            <a:r>
              <a:rPr lang="en-US" dirty="0"/>
              <a:t> de </a:t>
            </a:r>
            <a:r>
              <a:rPr lang="en-US" dirty="0" err="1"/>
              <a:t>problemas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No hay un </a:t>
            </a:r>
            <a:r>
              <a:rPr lang="en-US" dirty="0" err="1"/>
              <a:t>buen</a:t>
            </a:r>
            <a:r>
              <a:rPr lang="en-US" dirty="0"/>
              <a:t> modo de saber </a:t>
            </a:r>
            <a:r>
              <a:rPr lang="en-US" dirty="0" err="1"/>
              <a:t>su</a:t>
            </a:r>
            <a:r>
              <a:rPr lang="en-US" dirty="0"/>
              <a:t> version del product </a:t>
            </a:r>
            <a:r>
              <a:rPr lang="en-US" dirty="0" err="1"/>
              <a:t>incluye</a:t>
            </a:r>
            <a:r>
              <a:rPr lang="en-US" dirty="0"/>
              <a:t> el “commit”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Es </a:t>
            </a:r>
            <a:r>
              <a:rPr lang="en-US" dirty="0" err="1"/>
              <a:t>dificil</a:t>
            </a:r>
            <a:r>
              <a:rPr lang="en-US" dirty="0"/>
              <a:t> saber </a:t>
            </a:r>
            <a:r>
              <a:rPr lang="en-US" dirty="0" err="1"/>
              <a:t>qué</a:t>
            </a:r>
            <a:r>
              <a:rPr lang="en-US" dirty="0"/>
              <a:t> version </a:t>
            </a:r>
            <a:r>
              <a:rPr lang="en-US" dirty="0" err="1"/>
              <a:t>contiene</a:t>
            </a:r>
            <a:r>
              <a:rPr lang="en-US" dirty="0"/>
              <a:t> el “commit”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Las IDs de “commit” </a:t>
            </a:r>
            <a:r>
              <a:rPr lang="en-US" dirty="0" err="1"/>
              <a:t>cambian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se </a:t>
            </a:r>
            <a:r>
              <a:rPr lang="en-US" dirty="0" err="1"/>
              <a:t>mueven</a:t>
            </a:r>
            <a:r>
              <a:rPr lang="en-US" dirty="0"/>
              <a:t> a un </a:t>
            </a:r>
            <a:r>
              <a:rPr lang="en-US" dirty="0" err="1"/>
              <a:t>sistema</a:t>
            </a:r>
            <a:r>
              <a:rPr lang="en-US" dirty="0"/>
              <a:t> nuevo, p. </a:t>
            </a:r>
            <a:r>
              <a:rPr lang="en-US" dirty="0" err="1"/>
              <a:t>ej</a:t>
            </a:r>
            <a:r>
              <a:rPr lang="en-US" dirty="0"/>
              <a:t>. de git a SVN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CVE-AAAA-0009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Una </a:t>
            </a:r>
            <a:r>
              <a:rPr lang="en-US" dirty="0" err="1"/>
              <a:t>vulnerabilidad</a:t>
            </a:r>
            <a:r>
              <a:rPr lang="en-US" dirty="0"/>
              <a:t> de </a:t>
            </a:r>
            <a:r>
              <a:rPr lang="en-US" dirty="0" err="1"/>
              <a:t>uso</a:t>
            </a:r>
            <a:r>
              <a:rPr lang="en-US" dirty="0"/>
              <a:t>-</a:t>
            </a:r>
            <a:r>
              <a:rPr lang="en-US" dirty="0" err="1"/>
              <a:t>después</a:t>
            </a:r>
            <a:r>
              <a:rPr lang="en-US" dirty="0"/>
              <a:t>-de-</a:t>
            </a:r>
            <a:r>
              <a:rPr lang="en-US" dirty="0" err="1"/>
              <a:t>liberación</a:t>
            </a:r>
            <a:r>
              <a:rPr lang="en-US" dirty="0"/>
              <a:t> (use-after-free) se </a:t>
            </a:r>
            <a:r>
              <a:rPr lang="en-US" dirty="0" err="1"/>
              <a:t>vió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Rp_toString</a:t>
            </a:r>
            <a:r>
              <a:rPr lang="en-US" dirty="0"/>
              <a:t> del </a:t>
            </a:r>
            <a:r>
              <a:rPr lang="en-US" dirty="0" err="1"/>
              <a:t>MuJS</a:t>
            </a:r>
            <a:r>
              <a:rPr lang="en-US" dirty="0"/>
              <a:t> de PRODUCT Software, Inc. antes de </a:t>
            </a:r>
            <a:r>
              <a:rPr lang="en-US" dirty="0">
                <a:solidFill>
                  <a:srgbClr val="FF0000"/>
                </a:solidFill>
              </a:rPr>
              <a:t>5c337af4b3df80cf967e4f9f6a21522de84b392a. </a:t>
            </a:r>
            <a:r>
              <a:rPr lang="en-US" dirty="0"/>
              <a:t>Una </a:t>
            </a:r>
            <a:r>
              <a:rPr lang="en-US" dirty="0" err="1"/>
              <a:t>explotación</a:t>
            </a:r>
            <a:r>
              <a:rPr lang="en-US" dirty="0"/>
              <a:t> </a:t>
            </a:r>
            <a:r>
              <a:rPr lang="en-US" dirty="0" err="1"/>
              <a:t>exitosa</a:t>
            </a:r>
            <a:r>
              <a:rPr lang="en-US" dirty="0"/>
              <a:t> de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lugar</a:t>
            </a:r>
            <a:r>
              <a:rPr lang="en-US" dirty="0"/>
              <a:t> a </a:t>
            </a:r>
            <a:r>
              <a:rPr lang="en-US" dirty="0" err="1"/>
              <a:t>ejecución</a:t>
            </a:r>
            <a:r>
              <a:rPr lang="en-US" dirty="0"/>
              <a:t> de Código o a una </a:t>
            </a:r>
            <a:r>
              <a:rPr lang="en-US" dirty="0" err="1"/>
              <a:t>condición</a:t>
            </a:r>
            <a:r>
              <a:rPr lang="en-US" dirty="0"/>
              <a:t> de </a:t>
            </a:r>
            <a:r>
              <a:rPr lang="en-US" dirty="0" err="1"/>
              <a:t>denegación</a:t>
            </a:r>
            <a:r>
              <a:rPr lang="en-US" dirty="0"/>
              <a:t> de </a:t>
            </a:r>
            <a:r>
              <a:rPr lang="en-US" dirty="0" err="1"/>
              <a:t>servicio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5AFC7-5769-4997-8F2D-CF15DDC8EB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18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9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34"/>
    </mc:Choice>
    <mc:Fallback xmlns="">
      <p:transition spd="slow" advTm="16734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Evite </a:t>
            </a:r>
            <a:r>
              <a:rPr lang="en-US" dirty="0" err="1"/>
              <a:t>Decir</a:t>
            </a:r>
            <a:r>
              <a:rPr lang="en-US" dirty="0"/>
              <a:t> que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Versiones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Afectadas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Evite </a:t>
            </a:r>
            <a:r>
              <a:rPr lang="en-US" dirty="0" err="1"/>
              <a:t>hacer</a:t>
            </a:r>
            <a:r>
              <a:rPr lang="en-US" dirty="0"/>
              <a:t> </a:t>
            </a:r>
            <a:r>
              <a:rPr lang="en-US" dirty="0" err="1"/>
              <a:t>declaraciones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“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versiones</a:t>
            </a:r>
            <a:r>
              <a:rPr lang="en-US" dirty="0"/>
              <a:t>” o “ version X y </a:t>
            </a:r>
            <a:r>
              <a:rPr lang="en-US" dirty="0" err="1"/>
              <a:t>posteriores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La </a:t>
            </a:r>
            <a:r>
              <a:rPr lang="en-US" dirty="0" err="1"/>
              <a:t>gente</a:t>
            </a:r>
            <a:r>
              <a:rPr lang="en-US" dirty="0"/>
              <a:t> (</a:t>
            </a:r>
            <a:r>
              <a:rPr lang="en-US" dirty="0" err="1"/>
              <a:t>incluyendo</a:t>
            </a:r>
            <a:r>
              <a:rPr lang="en-US" dirty="0"/>
              <a:t> las </a:t>
            </a:r>
            <a:r>
              <a:rPr lang="en-US" dirty="0" err="1"/>
              <a:t>compañías</a:t>
            </a:r>
            <a:r>
              <a:rPr lang="en-US" dirty="0"/>
              <a:t> de </a:t>
            </a:r>
            <a:r>
              <a:rPr lang="en-US" dirty="0" err="1"/>
              <a:t>herramienas</a:t>
            </a:r>
            <a:r>
              <a:rPr lang="en-US" dirty="0"/>
              <a:t> de </a:t>
            </a:r>
            <a:r>
              <a:rPr lang="en-US" dirty="0" err="1"/>
              <a:t>seguridad</a:t>
            </a:r>
            <a:r>
              <a:rPr lang="en-US" dirty="0"/>
              <a:t>) se </a:t>
            </a:r>
            <a:r>
              <a:rPr lang="en-US" dirty="0" err="1"/>
              <a:t>fiarán</a:t>
            </a:r>
            <a:r>
              <a:rPr lang="en-US" dirty="0"/>
              <a:t> de </a:t>
            </a:r>
            <a:r>
              <a:rPr lang="en-US" dirty="0" err="1"/>
              <a:t>su</a:t>
            </a:r>
            <a:r>
              <a:rPr lang="en-US" dirty="0"/>
              <a:t> palabra, y no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actualizarán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esté</a:t>
            </a:r>
            <a:r>
              <a:rPr lang="en-US" dirty="0"/>
              <a:t> </a:t>
            </a:r>
            <a:r>
              <a:rPr lang="en-US" dirty="0" err="1"/>
              <a:t>arreglada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CVE-AAAA-0010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700" dirty="0" err="1">
                <a:solidFill>
                  <a:srgbClr val="FF0000"/>
                </a:solidFill>
              </a:rPr>
              <a:t>Todas</a:t>
            </a:r>
            <a:r>
              <a:rPr lang="en-US" sz="1700" dirty="0">
                <a:solidFill>
                  <a:srgbClr val="FF0000"/>
                </a:solidFill>
              </a:rPr>
              <a:t> las </a:t>
            </a:r>
            <a:r>
              <a:rPr lang="en-US" sz="1700" dirty="0" err="1">
                <a:solidFill>
                  <a:srgbClr val="FF0000"/>
                </a:solidFill>
              </a:rPr>
              <a:t>versiones</a:t>
            </a:r>
            <a:r>
              <a:rPr lang="en-US" sz="1700" dirty="0"/>
              <a:t> del Driver de </a:t>
            </a:r>
            <a:r>
              <a:rPr lang="en-US" sz="1700" dirty="0" err="1"/>
              <a:t>Pantalla</a:t>
            </a:r>
            <a:r>
              <a:rPr lang="en-US" sz="1700" dirty="0"/>
              <a:t> GPU de Windows XYZ </a:t>
            </a:r>
            <a:r>
              <a:rPr lang="en-US" sz="1700" dirty="0" err="1"/>
              <a:t>contienen</a:t>
            </a:r>
            <a:r>
              <a:rPr lang="en-US" sz="1700" dirty="0"/>
              <a:t> una </a:t>
            </a:r>
            <a:r>
              <a:rPr lang="en-US" sz="1700" dirty="0" err="1"/>
              <a:t>vulnerabilidad</a:t>
            </a:r>
            <a:r>
              <a:rPr lang="en-US" sz="1700" dirty="0"/>
              <a:t> </a:t>
            </a:r>
            <a:r>
              <a:rPr lang="en-US" sz="1700" dirty="0" err="1"/>
              <a:t>en</a:t>
            </a:r>
            <a:r>
              <a:rPr lang="en-US" sz="1700" dirty="0"/>
              <a:t> el </a:t>
            </a:r>
            <a:r>
              <a:rPr lang="en-US" sz="1700" dirty="0" err="1"/>
              <a:t>manejador</a:t>
            </a:r>
            <a:r>
              <a:rPr lang="en-US" sz="1700" dirty="0"/>
              <a:t> de la </a:t>
            </a:r>
            <a:r>
              <a:rPr lang="en-US" sz="1700" dirty="0" err="1"/>
              <a:t>capa</a:t>
            </a:r>
            <a:r>
              <a:rPr lang="en-US" sz="1700" dirty="0"/>
              <a:t> de modo kernel (</a:t>
            </a:r>
            <a:r>
              <a:rPr lang="en-US" sz="1700" dirty="0" err="1"/>
              <a:t>nvlddmkm.sys</a:t>
            </a:r>
            <a:r>
              <a:rPr lang="en-US" sz="1700" dirty="0"/>
              <a:t>) de </a:t>
            </a:r>
            <a:r>
              <a:rPr lang="en-US" sz="1700" dirty="0" err="1"/>
              <a:t>DxgDdiEscape</a:t>
            </a:r>
            <a:r>
              <a:rPr lang="en-US" sz="1700" dirty="0"/>
              <a:t>, </a:t>
            </a:r>
            <a:r>
              <a:rPr lang="en-US" sz="1700" dirty="0" err="1"/>
              <a:t>donde</a:t>
            </a:r>
            <a:r>
              <a:rPr lang="en-US" sz="1700" dirty="0"/>
              <a:t> la entrada </a:t>
            </a:r>
            <a:r>
              <a:rPr lang="en-US" sz="1700" dirty="0" err="1"/>
              <a:t>proporcionada</a:t>
            </a:r>
            <a:r>
              <a:rPr lang="en-US" sz="1700" dirty="0"/>
              <a:t> por el </a:t>
            </a:r>
            <a:r>
              <a:rPr lang="en-US" sz="1700" dirty="0" err="1"/>
              <a:t>usuario</a:t>
            </a:r>
            <a:r>
              <a:rPr lang="en-US" sz="1700" dirty="0"/>
              <a:t> </a:t>
            </a:r>
            <a:r>
              <a:rPr lang="en-US" sz="1700" dirty="0" err="1"/>
              <a:t>puede</a:t>
            </a:r>
            <a:r>
              <a:rPr lang="en-US" sz="1700" dirty="0"/>
              <a:t> </a:t>
            </a:r>
            <a:r>
              <a:rPr lang="en-US" sz="1700" dirty="0" err="1"/>
              <a:t>provocar</a:t>
            </a:r>
            <a:r>
              <a:rPr lang="en-US" sz="1700" dirty="0"/>
              <a:t> el </a:t>
            </a:r>
            <a:r>
              <a:rPr lang="en-US" sz="1700" dirty="0" err="1"/>
              <a:t>acceso</a:t>
            </a:r>
            <a:r>
              <a:rPr lang="en-US" sz="1700" dirty="0"/>
              <a:t> a un punter que no ha </a:t>
            </a:r>
            <a:r>
              <a:rPr lang="en-US" sz="1700" dirty="0" err="1"/>
              <a:t>sido</a:t>
            </a:r>
            <a:r>
              <a:rPr lang="en-US" sz="1700" dirty="0"/>
              <a:t> </a:t>
            </a:r>
            <a:r>
              <a:rPr lang="en-US" sz="1700" dirty="0" err="1"/>
              <a:t>inicializado</a:t>
            </a:r>
            <a:r>
              <a:rPr lang="en-US" sz="1700" dirty="0"/>
              <a:t> lo que </a:t>
            </a:r>
            <a:r>
              <a:rPr lang="en-US" sz="1700" dirty="0" err="1"/>
              <a:t>puede</a:t>
            </a:r>
            <a:r>
              <a:rPr lang="en-US" sz="1700" dirty="0"/>
              <a:t> </a:t>
            </a:r>
            <a:r>
              <a:rPr lang="en-US" sz="1700" dirty="0" err="1"/>
              <a:t>llevar</a:t>
            </a:r>
            <a:r>
              <a:rPr lang="en-US" sz="1700" dirty="0"/>
              <a:t> a una </a:t>
            </a:r>
            <a:r>
              <a:rPr lang="en-US" sz="1700" dirty="0" err="1"/>
              <a:t>denegación</a:t>
            </a:r>
            <a:r>
              <a:rPr lang="en-US" sz="1700" dirty="0"/>
              <a:t> de </a:t>
            </a:r>
            <a:r>
              <a:rPr lang="en-US" sz="1700" dirty="0" err="1"/>
              <a:t>servicio</a:t>
            </a:r>
            <a:r>
              <a:rPr lang="en-US" sz="1700" dirty="0"/>
              <a:t> o a una </a:t>
            </a:r>
            <a:r>
              <a:rPr lang="en-US" sz="1700" dirty="0" err="1"/>
              <a:t>potencial</a:t>
            </a:r>
            <a:r>
              <a:rPr lang="en-US" sz="1700" dirty="0"/>
              <a:t> </a:t>
            </a:r>
            <a:r>
              <a:rPr lang="en-US" sz="1700" dirty="0" err="1"/>
              <a:t>escalada</a:t>
            </a:r>
            <a:r>
              <a:rPr lang="en-US" sz="1700" dirty="0"/>
              <a:t> de </a:t>
            </a:r>
            <a:r>
              <a:rPr lang="en-US" sz="1700" dirty="0" err="1"/>
              <a:t>privilegios</a:t>
            </a:r>
            <a:r>
              <a:rPr lang="en-US" sz="1700" dirty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Corregido</a:t>
            </a:r>
            <a:r>
              <a:rPr lang="en-US" dirty="0"/>
              <a:t> el 9 de Mayo de 2017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>
                <a:hlinkClick r:id="rId3"/>
              </a:rPr>
              <a:t>https://nvidia.custhelp.com/app/answers/detail/a_id/4462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75D127-4ACB-41F1-AFC4-5D7E72DB5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19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7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84"/>
    </mc:Choice>
    <mc:Fallback xmlns="">
      <p:transition spd="slow" advTm="117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216" y="337842"/>
            <a:ext cx="9328727" cy="868362"/>
          </a:xfrm>
        </p:spPr>
        <p:txBody>
          <a:bodyPr/>
          <a:lstStyle/>
          <a:p>
            <a:r>
              <a:rPr lang="en-US" dirty="0" err="1"/>
              <a:t>Qué</a:t>
            </a:r>
            <a:r>
              <a:rPr lang="en-US" dirty="0"/>
              <a:t> es un </a:t>
            </a:r>
            <a:r>
              <a:rPr lang="en-US" dirty="0" err="1"/>
              <a:t>registro</a:t>
            </a:r>
            <a:r>
              <a:rPr lang="en-US" dirty="0"/>
              <a:t> CVE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319616"/>
            <a:ext cx="10972800" cy="45897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El CAN Root del </a:t>
            </a:r>
            <a:r>
              <a:rPr lang="en-US" dirty="0" err="1"/>
              <a:t>Programa</a:t>
            </a:r>
            <a:r>
              <a:rPr lang="en-US" dirty="0"/>
              <a:t> CVE (</a:t>
            </a:r>
            <a:r>
              <a:rPr lang="en-US" dirty="0" err="1"/>
              <a:t>actualmente</a:t>
            </a:r>
            <a:r>
              <a:rPr lang="en-US" dirty="0"/>
              <a:t> MITRE) </a:t>
            </a:r>
            <a:r>
              <a:rPr lang="en-US" dirty="0" err="1"/>
              <a:t>mantiene</a:t>
            </a:r>
            <a:r>
              <a:rPr lang="en-US" dirty="0"/>
              <a:t> la Lista CVE, que es una </a:t>
            </a:r>
            <a:r>
              <a:rPr lang="en-US" dirty="0" err="1"/>
              <a:t>lista</a:t>
            </a:r>
            <a:r>
              <a:rPr lang="en-US" dirty="0"/>
              <a:t> de </a:t>
            </a:r>
            <a:r>
              <a:rPr lang="en-US" dirty="0" err="1"/>
              <a:t>Registros</a:t>
            </a:r>
            <a:r>
              <a:rPr lang="en-US" dirty="0"/>
              <a:t> CVE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Un </a:t>
            </a:r>
            <a:r>
              <a:rPr lang="en-US" dirty="0" err="1"/>
              <a:t>registro</a:t>
            </a:r>
            <a:r>
              <a:rPr lang="en-US" dirty="0"/>
              <a:t> CVE </a:t>
            </a:r>
            <a:r>
              <a:rPr lang="en-US" dirty="0" err="1"/>
              <a:t>contiene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CVE 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Descripción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Referencias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F14E3-08AF-42BF-8AAD-D611BDD7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921CBA1-F624-4461-918A-D38E4EE24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846" y="2906502"/>
            <a:ext cx="7659985" cy="263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89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00"/>
    </mc:Choice>
    <mc:Fallback xmlns="">
      <p:transition spd="slow" advTm="13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Indique</a:t>
            </a:r>
            <a:r>
              <a:rPr lang="en-US" dirty="0"/>
              <a:t> </a:t>
            </a:r>
            <a:r>
              <a:rPr lang="en-US" dirty="0" err="1"/>
              <a:t>Claramente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Afectados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Si un </a:t>
            </a:r>
            <a:r>
              <a:rPr lang="en-US" dirty="0" err="1"/>
              <a:t>producto</a:t>
            </a:r>
            <a:r>
              <a:rPr lang="en-US" dirty="0"/>
              <a:t> </a:t>
            </a:r>
            <a:r>
              <a:rPr lang="en-US" dirty="0" err="1"/>
              <a:t>empaquetado</a:t>
            </a:r>
            <a:r>
              <a:rPr lang="en-US" dirty="0"/>
              <a:t> “upstream”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afectado</a:t>
            </a:r>
            <a:r>
              <a:rPr lang="en-US" dirty="0"/>
              <a:t>, </a:t>
            </a:r>
            <a:r>
              <a:rPr lang="en-US" dirty="0" err="1"/>
              <a:t>claramente</a:t>
            </a:r>
            <a:r>
              <a:rPr lang="en-US" dirty="0"/>
              <a:t> indica que </a:t>
            </a:r>
            <a:r>
              <a:rPr lang="en-US" dirty="0" err="1"/>
              <a:t>contiene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CVE-AAAA-0012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/>
              <a:t>Un </a:t>
            </a:r>
            <a:r>
              <a:rPr lang="en-US" sz="1700" dirty="0" err="1"/>
              <a:t>desbordamiento</a:t>
            </a:r>
            <a:r>
              <a:rPr lang="en-US" sz="1700" dirty="0"/>
              <a:t> de </a:t>
            </a:r>
            <a:r>
              <a:rPr lang="en-US" sz="1700" dirty="0" err="1"/>
              <a:t>entero</a:t>
            </a:r>
            <a:r>
              <a:rPr lang="en-US" sz="1700" dirty="0"/>
              <a:t> </a:t>
            </a:r>
            <a:r>
              <a:rPr lang="en-US" sz="1700" dirty="0" err="1">
                <a:solidFill>
                  <a:srgbClr val="FF0000"/>
                </a:solidFill>
              </a:rPr>
              <a:t>en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FFmpeg</a:t>
            </a:r>
            <a:r>
              <a:rPr lang="en-US" sz="1700" dirty="0">
                <a:solidFill>
                  <a:srgbClr val="FF0000"/>
                </a:solidFill>
              </a:rPr>
              <a:t> </a:t>
            </a:r>
            <a:r>
              <a:rPr lang="en-US" sz="1700" dirty="0" err="1">
                <a:solidFill>
                  <a:srgbClr val="FF0000"/>
                </a:solidFill>
              </a:rPr>
              <a:t>en</a:t>
            </a:r>
            <a:r>
              <a:rPr lang="en-US" sz="1700" dirty="0">
                <a:solidFill>
                  <a:srgbClr val="FF0000"/>
                </a:solidFill>
              </a:rPr>
              <a:t> el PRODUCTO B</a:t>
            </a:r>
            <a:r>
              <a:rPr lang="en-US" sz="1700" dirty="0"/>
              <a:t> anterior a 57.0.2987.98 para Mac, Windows y Linux y 57.0.2987.108  para Android </a:t>
            </a:r>
            <a:r>
              <a:rPr lang="en-US" sz="1700" dirty="0" err="1"/>
              <a:t>permitía</a:t>
            </a:r>
            <a:r>
              <a:rPr lang="en-US" sz="1700" dirty="0"/>
              <a:t> a un </a:t>
            </a:r>
            <a:r>
              <a:rPr lang="en-US" sz="1700" dirty="0" err="1"/>
              <a:t>atacante</a:t>
            </a:r>
            <a:r>
              <a:rPr lang="en-US" sz="1700" dirty="0"/>
              <a:t> </a:t>
            </a:r>
            <a:r>
              <a:rPr lang="en-US" sz="1700" dirty="0" err="1"/>
              <a:t>remoto</a:t>
            </a:r>
            <a:r>
              <a:rPr lang="en-US" sz="1700" dirty="0"/>
              <a:t> a </a:t>
            </a:r>
            <a:r>
              <a:rPr lang="en-US" sz="1700" dirty="0" err="1"/>
              <a:t>llevar</a:t>
            </a:r>
            <a:r>
              <a:rPr lang="en-US" sz="1700" dirty="0"/>
              <a:t> a </a:t>
            </a:r>
            <a:r>
              <a:rPr lang="en-US" sz="1700" dirty="0" err="1"/>
              <a:t>cabo</a:t>
            </a:r>
            <a:r>
              <a:rPr lang="en-US" sz="1700" dirty="0"/>
              <a:t> una </a:t>
            </a:r>
            <a:r>
              <a:rPr lang="en-US" sz="1700" dirty="0" err="1"/>
              <a:t>escritura</a:t>
            </a:r>
            <a:r>
              <a:rPr lang="en-US" sz="1700" dirty="0"/>
              <a:t> de </a:t>
            </a:r>
            <a:r>
              <a:rPr lang="en-US" sz="1700" dirty="0" err="1"/>
              <a:t>memoria</a:t>
            </a:r>
            <a:r>
              <a:rPr lang="en-US" sz="1700" dirty="0"/>
              <a:t> </a:t>
            </a:r>
            <a:r>
              <a:rPr lang="en-US" sz="1700" dirty="0" err="1"/>
              <a:t>fuera</a:t>
            </a:r>
            <a:r>
              <a:rPr lang="en-US" sz="1700" dirty="0"/>
              <a:t> de </a:t>
            </a:r>
            <a:r>
              <a:rPr lang="en-US" sz="1700" dirty="0" err="1"/>
              <a:t>límites</a:t>
            </a:r>
            <a:r>
              <a:rPr lang="en-US" sz="1700" dirty="0"/>
              <a:t> a </a:t>
            </a:r>
            <a:r>
              <a:rPr lang="en-US" sz="1700" dirty="0" err="1"/>
              <a:t>través</a:t>
            </a:r>
            <a:r>
              <a:rPr lang="en-US" sz="1700" dirty="0"/>
              <a:t> de un </a:t>
            </a:r>
            <a:r>
              <a:rPr lang="en-US" sz="1700" dirty="0" err="1"/>
              <a:t>fichero</a:t>
            </a:r>
            <a:r>
              <a:rPr lang="en-US" sz="1700" dirty="0"/>
              <a:t> de video </a:t>
            </a:r>
            <a:r>
              <a:rPr lang="en-US" sz="1700" dirty="0" err="1"/>
              <a:t>especificamente</a:t>
            </a:r>
            <a:r>
              <a:rPr lang="en-US" sz="1700" dirty="0"/>
              <a:t> </a:t>
            </a:r>
            <a:r>
              <a:rPr lang="en-US" sz="1700" dirty="0" err="1"/>
              <a:t>diseñado</a:t>
            </a:r>
            <a:r>
              <a:rPr lang="en-US" sz="1700" dirty="0"/>
              <a:t>, </a:t>
            </a:r>
            <a:r>
              <a:rPr lang="en-US" sz="1700" dirty="0" err="1"/>
              <a:t>relativo</a:t>
            </a:r>
            <a:r>
              <a:rPr lang="en-US" sz="1700" dirty="0"/>
              <a:t> a </a:t>
            </a:r>
            <a:r>
              <a:rPr lang="en-US" sz="1700" dirty="0" err="1"/>
              <a:t>ChunkDemuxer</a:t>
            </a:r>
            <a:r>
              <a:rPr lang="en-US" sz="1700" dirty="0"/>
              <a:t>.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Los </a:t>
            </a:r>
            <a:r>
              <a:rPr lang="en-US" dirty="0" err="1"/>
              <a:t>lectores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pensar</a:t>
            </a:r>
            <a:r>
              <a:rPr lang="en-US" dirty="0"/>
              <a:t> que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afecta</a:t>
            </a:r>
            <a:r>
              <a:rPr lang="en-US" dirty="0"/>
              <a:t> al PRODUCTO B,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realidad</a:t>
            </a:r>
            <a:r>
              <a:rPr lang="en-US" dirty="0"/>
              <a:t>, </a:t>
            </a:r>
            <a:r>
              <a:rPr lang="en-US" dirty="0" err="1"/>
              <a:t>afecta</a:t>
            </a:r>
            <a:r>
              <a:rPr lang="en-US" dirty="0"/>
              <a:t> a </a:t>
            </a:r>
            <a:r>
              <a:rPr lang="en-US" dirty="0" err="1"/>
              <a:t>cualquier</a:t>
            </a:r>
            <a:r>
              <a:rPr lang="en-US" dirty="0"/>
              <a:t> product que </a:t>
            </a:r>
            <a:r>
              <a:rPr lang="en-US" dirty="0" err="1"/>
              <a:t>utilice</a:t>
            </a:r>
            <a:r>
              <a:rPr lang="en-US" dirty="0"/>
              <a:t> </a:t>
            </a:r>
            <a:r>
              <a:rPr lang="en-US" dirty="0" err="1"/>
              <a:t>FFmpeg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El Root del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 err="1"/>
              <a:t>utiliza</a:t>
            </a:r>
            <a:r>
              <a:rPr lang="en-US" dirty="0"/>
              <a:t> el </a:t>
            </a:r>
            <a:r>
              <a:rPr lang="en-US" dirty="0" err="1"/>
              <a:t>siguiente</a:t>
            </a:r>
            <a:r>
              <a:rPr lang="en-US" dirty="0"/>
              <a:t> </a:t>
            </a:r>
            <a:r>
              <a:rPr lang="en-US" dirty="0" err="1"/>
              <a:t>formato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casos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[UPSTREAM PRODUCT] [AFFECTED VERSION], as used in [DOWNSTREAM PRODUCT]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0F6CFF-D311-4BC9-999F-6067F49150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20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80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644"/>
    </mc:Choice>
    <mc:Fallback xmlns="">
      <p:transition spd="slow" advTm="19644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25BCB4F-2A40-43C5-B106-3355D8D24A0C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Fin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BDC3229-424D-4608-B770-1DC1705F6270}"/>
              </a:ext>
            </a:extLst>
          </p:cNvPr>
          <p:cNvSpPr txBox="1">
            <a:spLocks/>
          </p:cNvSpPr>
          <p:nvPr/>
        </p:nvSpPr>
        <p:spPr>
          <a:xfrm>
            <a:off x="11198321" y="221285"/>
            <a:ext cx="661021" cy="1809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>
                <a:solidFill>
                  <a:srgbClr val="C1CD23"/>
                </a:solidFill>
              </a:rPr>
              <a:t>|</a:t>
            </a:r>
            <a:r>
              <a:rPr lang="en-US" sz="1400"/>
              <a:t> </a:t>
            </a:r>
            <a:fld id="{295008BC-DA31-4D19-837B-EFA4386B05F5}" type="slidenum">
              <a:rPr 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21</a:t>
            </a:fld>
            <a:r>
              <a:rPr lang="en-US" sz="1400"/>
              <a:t> </a:t>
            </a:r>
            <a:r>
              <a:rPr lang="en-US" sz="1400">
                <a:solidFill>
                  <a:srgbClr val="C1CD23"/>
                </a:solidFill>
              </a:rPr>
              <a:t>|</a:t>
            </a:r>
            <a:endParaRPr lang="en-US" sz="1400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6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000"/>
    </mc:Choice>
    <mc:Fallback xmlns="">
      <p:transition advTm="3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Propósito</a:t>
            </a:r>
            <a:r>
              <a:rPr lang="en-US" dirty="0"/>
              <a:t> de un </a:t>
            </a:r>
            <a:r>
              <a:rPr lang="en-US" dirty="0" err="1"/>
              <a:t>Registro</a:t>
            </a:r>
            <a:r>
              <a:rPr lang="en-US" dirty="0"/>
              <a:t> CVE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Informar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asignado</a:t>
            </a:r>
            <a:r>
              <a:rPr lang="en-US" dirty="0"/>
              <a:t> el CVE ID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Informar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un nuevo </a:t>
            </a:r>
            <a:r>
              <a:rPr lang="en-US" dirty="0" err="1"/>
              <a:t>Registro</a:t>
            </a:r>
            <a:r>
              <a:rPr lang="en-US" dirty="0"/>
              <a:t> CVE se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público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Explicar</a:t>
            </a:r>
            <a:r>
              <a:rPr lang="en-US" dirty="0"/>
              <a:t> </a:t>
            </a:r>
            <a:r>
              <a:rPr lang="en-US" dirty="0" err="1"/>
              <a:t>porqué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Lista CVE son </a:t>
            </a:r>
            <a:r>
              <a:rPr lang="en-US" dirty="0" err="1"/>
              <a:t>diferentes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Justificar</a:t>
            </a:r>
            <a:r>
              <a:rPr lang="en-US" dirty="0"/>
              <a:t> las </a:t>
            </a:r>
            <a:r>
              <a:rPr lang="en-US" dirty="0" err="1"/>
              <a:t>decisiones</a:t>
            </a:r>
            <a:r>
              <a:rPr lang="en-US" dirty="0"/>
              <a:t> del </a:t>
            </a:r>
            <a:r>
              <a:rPr lang="en-US" dirty="0" err="1"/>
              <a:t>número</a:t>
            </a:r>
            <a:r>
              <a:rPr lang="en-US" dirty="0"/>
              <a:t> de CVEs </a:t>
            </a:r>
            <a:r>
              <a:rPr lang="en-US" dirty="0" err="1"/>
              <a:t>asignados</a:t>
            </a:r>
            <a:r>
              <a:rPr lang="en-US" dirty="0"/>
              <a:t> (counting decisions) que se </a:t>
            </a:r>
            <a:r>
              <a:rPr lang="en-US" dirty="0" err="1"/>
              <a:t>tomaron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Crear</a:t>
            </a:r>
            <a:r>
              <a:rPr lang="en-US" dirty="0"/>
              <a:t> un </a:t>
            </a:r>
            <a:r>
              <a:rPr lang="en-US" dirty="0" err="1"/>
              <a:t>registro</a:t>
            </a:r>
            <a:r>
              <a:rPr lang="en-US" dirty="0"/>
              <a:t> </a:t>
            </a:r>
            <a:r>
              <a:rPr lang="en-US" dirty="0" err="1"/>
              <a:t>histórico</a:t>
            </a:r>
            <a:r>
              <a:rPr lang="en-US" dirty="0"/>
              <a:t> de </a:t>
            </a:r>
            <a:r>
              <a:rPr lang="en-US" dirty="0" err="1"/>
              <a:t>asignaciones</a:t>
            </a:r>
            <a:r>
              <a:rPr lang="en-US" dirty="0"/>
              <a:t> CVE ID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C79E-C56C-4AF9-B1D9-A01AD6D1D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3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9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598"/>
    </mc:Choice>
    <mc:Fallback xmlns="">
      <p:transition spd="slow" advTm="2259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Requisitos</a:t>
            </a:r>
            <a:r>
              <a:rPr lang="en-US" dirty="0"/>
              <a:t> </a:t>
            </a:r>
            <a:r>
              <a:rPr lang="en-US" dirty="0" err="1"/>
              <a:t>Mínimos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312629"/>
            <a:ext cx="10972800" cy="45897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Definidos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i="1" dirty="0" err="1"/>
              <a:t>Reglas</a:t>
            </a:r>
            <a:r>
              <a:rPr lang="en-US" i="1" dirty="0"/>
              <a:t> CNA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CVE 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Producto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Versión</a:t>
            </a:r>
            <a:r>
              <a:rPr lang="en-US" dirty="0"/>
              <a:t> (</a:t>
            </a:r>
            <a:r>
              <a:rPr lang="en-US" dirty="0" err="1"/>
              <a:t>afectada</a:t>
            </a:r>
            <a:r>
              <a:rPr lang="en-US" dirty="0"/>
              <a:t> y/o </a:t>
            </a:r>
            <a:r>
              <a:rPr lang="en-US" dirty="0" err="1"/>
              <a:t>arreglada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Tipo de </a:t>
            </a:r>
            <a:r>
              <a:rPr lang="en-US" dirty="0" err="1"/>
              <a:t>problema</a:t>
            </a:r>
            <a:r>
              <a:rPr lang="en-US" dirty="0"/>
              <a:t> (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origen</a:t>
            </a:r>
            <a:r>
              <a:rPr lang="en-US" dirty="0"/>
              <a:t>, y/o </a:t>
            </a:r>
            <a:r>
              <a:rPr lang="en-US" dirty="0" err="1"/>
              <a:t>impacto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Descripción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Referencia</a:t>
            </a:r>
            <a:r>
              <a:rPr lang="en-US" dirty="0"/>
              <a:t> (una o </a:t>
            </a:r>
            <a:r>
              <a:rPr lang="en-US" dirty="0" err="1"/>
              <a:t>más</a:t>
            </a:r>
            <a:r>
              <a:rPr lang="en-US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Aceptar</a:t>
            </a:r>
            <a:r>
              <a:rPr lang="en-US" dirty="0"/>
              <a:t> los </a:t>
            </a:r>
            <a:r>
              <a:rPr lang="en-US" dirty="0" err="1"/>
              <a:t>Términos</a:t>
            </a:r>
            <a:r>
              <a:rPr lang="en-US" dirty="0"/>
              <a:t> de </a:t>
            </a:r>
            <a:r>
              <a:rPr lang="en-US" dirty="0" err="1"/>
              <a:t>Uso</a:t>
            </a:r>
            <a:r>
              <a:rPr lang="en-US" dirty="0"/>
              <a:t> del </a:t>
            </a:r>
            <a:r>
              <a:rPr lang="en-US" dirty="0" err="1"/>
              <a:t>Programa</a:t>
            </a:r>
            <a:r>
              <a:rPr lang="en-US" dirty="0"/>
              <a:t> CVE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>
                <a:hlinkClick r:id="rId3"/>
              </a:rPr>
              <a:t>https://cve.mitre.org/about/termsofuse.html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La </a:t>
            </a:r>
            <a:r>
              <a:rPr lang="en-US" dirty="0" err="1"/>
              <a:t>aceptación</a:t>
            </a:r>
            <a:r>
              <a:rPr lang="en-US" dirty="0"/>
              <a:t> de </a:t>
            </a:r>
            <a:r>
              <a:rPr lang="en-US" dirty="0" err="1"/>
              <a:t>obligatoria</a:t>
            </a:r>
            <a:r>
              <a:rPr lang="en-US" dirty="0"/>
              <a:t> de modo que el Root del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la Lista CVE disponible </a:t>
            </a:r>
            <a:r>
              <a:rPr lang="en-US" dirty="0" err="1"/>
              <a:t>gratuitamente</a:t>
            </a:r>
            <a:r>
              <a:rPr lang="en-US" dirty="0"/>
              <a:t> a </a:t>
            </a:r>
            <a:r>
              <a:rPr lang="en-US" dirty="0" err="1"/>
              <a:t>cualquiera</a:t>
            </a:r>
            <a:r>
              <a:rPr lang="en-US" dirty="0"/>
              <a:t> que </a:t>
            </a:r>
            <a:r>
              <a:rPr lang="en-US" dirty="0" err="1"/>
              <a:t>quiera</a:t>
            </a:r>
            <a:r>
              <a:rPr lang="en-US" dirty="0"/>
              <a:t> </a:t>
            </a:r>
            <a:r>
              <a:rPr lang="en-US" dirty="0" err="1"/>
              <a:t>usarla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88E2A-1FD9-405F-97B5-0E0FD76C0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4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3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762"/>
    </mc:Choice>
    <mc:Fallback xmlns="">
      <p:transition spd="slow" advTm="3576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Requisitos</a:t>
            </a:r>
            <a:r>
              <a:rPr lang="en-US" dirty="0"/>
              <a:t> </a:t>
            </a:r>
            <a:r>
              <a:rPr lang="en-US" dirty="0" err="1"/>
              <a:t>Mínimos</a:t>
            </a:r>
            <a:r>
              <a:rPr lang="en-US" dirty="0"/>
              <a:t> de la </a:t>
            </a:r>
            <a:r>
              <a:rPr lang="en-US" dirty="0" err="1"/>
              <a:t>Descripción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236"/>
            <a:ext cx="10972800" cy="5230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Incluya</a:t>
            </a:r>
            <a:r>
              <a:rPr lang="en-US" dirty="0"/>
              <a:t> </a:t>
            </a:r>
            <a:r>
              <a:rPr lang="en-US" dirty="0" err="1"/>
              <a:t>producto</a:t>
            </a:r>
            <a:r>
              <a:rPr lang="en-US" dirty="0"/>
              <a:t>, </a:t>
            </a:r>
            <a:r>
              <a:rPr lang="en-US" dirty="0" err="1"/>
              <a:t>versión</a:t>
            </a:r>
            <a:r>
              <a:rPr lang="en-US" dirty="0"/>
              <a:t> y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origen</a:t>
            </a:r>
            <a:r>
              <a:rPr lang="en-US" dirty="0"/>
              <a:t> o </a:t>
            </a:r>
            <a:r>
              <a:rPr lang="en-US" dirty="0" err="1"/>
              <a:t>impacto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DEBE </a:t>
            </a:r>
            <a:r>
              <a:rPr lang="en-US" dirty="0" err="1"/>
              <a:t>proporcionar</a:t>
            </a:r>
            <a:r>
              <a:rPr lang="en-US" dirty="0"/>
              <a:t> </a:t>
            </a:r>
            <a:r>
              <a:rPr lang="en-US" dirty="0" err="1"/>
              <a:t>suficiente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del </a:t>
            </a:r>
            <a:r>
              <a:rPr lang="en-US" b="1" dirty="0" err="1"/>
              <a:t>producto</a:t>
            </a:r>
            <a:r>
              <a:rPr lang="en-US" dirty="0"/>
              <a:t> para que el lector </a:t>
            </a:r>
            <a:r>
              <a:rPr lang="en-US" dirty="0" err="1"/>
              <a:t>tenga</a:t>
            </a:r>
            <a:r>
              <a:rPr lang="en-US" dirty="0"/>
              <a:t> una idea </a:t>
            </a:r>
            <a:r>
              <a:rPr lang="en-US" dirty="0" err="1"/>
              <a:t>razonable</a:t>
            </a:r>
            <a:r>
              <a:rPr lang="en-US" dirty="0"/>
              <a:t> de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productos</a:t>
            </a:r>
            <a:r>
              <a:rPr lang="en-US" dirty="0"/>
              <a:t> </a:t>
            </a:r>
            <a:r>
              <a:rPr lang="en-US" dirty="0" err="1"/>
              <a:t>están</a:t>
            </a:r>
            <a:r>
              <a:rPr lang="en-US" dirty="0"/>
              <a:t> </a:t>
            </a:r>
            <a:r>
              <a:rPr lang="en-US" dirty="0" err="1"/>
              <a:t>afectados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La </a:t>
            </a:r>
            <a:r>
              <a:rPr lang="en-US" dirty="0" err="1"/>
              <a:t>información</a:t>
            </a:r>
            <a:r>
              <a:rPr lang="en-US" dirty="0"/>
              <a:t> de la </a:t>
            </a:r>
            <a:r>
              <a:rPr lang="en-US" b="1" dirty="0" err="1"/>
              <a:t>Versión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</a:t>
            </a:r>
            <a:r>
              <a:rPr lang="en-US" dirty="0" err="1"/>
              <a:t>incluirse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no es </a:t>
            </a:r>
            <a:r>
              <a:rPr lang="en-US" dirty="0" err="1"/>
              <a:t>obligatoria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DEBE </a:t>
            </a:r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b="1" dirty="0" err="1"/>
              <a:t>tipo</a:t>
            </a:r>
            <a:r>
              <a:rPr lang="en-US" b="1" dirty="0"/>
              <a:t> de </a:t>
            </a:r>
            <a:r>
              <a:rPr lang="en-US" b="1" dirty="0" err="1"/>
              <a:t>Vulnerabilidad</a:t>
            </a:r>
            <a:r>
              <a:rPr lang="en-US" b="1" dirty="0"/>
              <a:t>, </a:t>
            </a:r>
            <a:r>
              <a:rPr lang="en-US" b="1" dirty="0" err="1"/>
              <a:t>origen</a:t>
            </a:r>
            <a:r>
              <a:rPr lang="en-US" b="1" dirty="0"/>
              <a:t> o </a:t>
            </a:r>
            <a:r>
              <a:rPr lang="en-US" b="1" dirty="0" err="1"/>
              <a:t>Impacto</a:t>
            </a:r>
            <a:endParaRPr lang="en-US" b="1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 err="1"/>
              <a:t>Producto</a:t>
            </a:r>
            <a:r>
              <a:rPr lang="en-US" dirty="0"/>
              <a:t>, </a:t>
            </a:r>
            <a:r>
              <a:rPr lang="en-US" dirty="0" err="1"/>
              <a:t>Versión</a:t>
            </a:r>
            <a:r>
              <a:rPr lang="en-US" dirty="0"/>
              <a:t> y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Vulnerabilidad</a:t>
            </a:r>
            <a:r>
              <a:rPr lang="en-US" dirty="0"/>
              <a:t>, </a:t>
            </a:r>
            <a:r>
              <a:rPr lang="en-US" dirty="0" err="1"/>
              <a:t>origen</a:t>
            </a:r>
            <a:r>
              <a:rPr lang="en-US" dirty="0"/>
              <a:t> o </a:t>
            </a:r>
            <a:r>
              <a:rPr lang="en-US" dirty="0" err="1"/>
              <a:t>impacto</a:t>
            </a:r>
            <a:r>
              <a:rPr lang="en-US" dirty="0"/>
              <a:t> </a:t>
            </a:r>
            <a:r>
              <a:rPr lang="en-US" dirty="0" err="1"/>
              <a:t>deben</a:t>
            </a:r>
            <a:r>
              <a:rPr lang="en-US" dirty="0"/>
              <a:t>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ambas </a:t>
            </a:r>
            <a:r>
              <a:rPr lang="en-US" dirty="0" err="1"/>
              <a:t>ubicaciones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Referencias</a:t>
            </a:r>
            <a:r>
              <a:rPr lang="en-US" dirty="0"/>
              <a:t> </a:t>
            </a:r>
            <a:r>
              <a:rPr lang="en-US" dirty="0" err="1"/>
              <a:t>proporcionadas</a:t>
            </a:r>
            <a:r>
              <a:rPr lang="en-US" dirty="0"/>
              <a:t>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incluirse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Descripción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/>
              <a:t>El </a:t>
            </a:r>
            <a:r>
              <a:rPr lang="en-US" dirty="0" err="1"/>
              <a:t>Programa</a:t>
            </a:r>
            <a:r>
              <a:rPr lang="en-US" dirty="0"/>
              <a:t> CVE </a:t>
            </a:r>
            <a:r>
              <a:rPr lang="en-US" dirty="0" err="1"/>
              <a:t>necesita</a:t>
            </a:r>
            <a:r>
              <a:rPr lang="en-US" dirty="0"/>
              <a:t> que se </a:t>
            </a:r>
            <a:r>
              <a:rPr lang="en-US" dirty="0" err="1"/>
              <a:t>confíe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que 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privilegiada</a:t>
            </a:r>
            <a:r>
              <a:rPr lang="en-US" dirty="0"/>
              <a:t> que los </a:t>
            </a:r>
            <a:r>
              <a:rPr lang="en-US" dirty="0" err="1"/>
              <a:t>informantes</a:t>
            </a:r>
            <a:r>
              <a:rPr lang="en-US" dirty="0"/>
              <a:t> </a:t>
            </a:r>
            <a:r>
              <a:rPr lang="en-US" dirty="0" err="1"/>
              <a:t>comparten</a:t>
            </a:r>
            <a:r>
              <a:rPr lang="en-US" dirty="0"/>
              <a:t> con </a:t>
            </a:r>
            <a:r>
              <a:rPr lang="en-US" dirty="0" err="1"/>
              <a:t>él</a:t>
            </a:r>
            <a:r>
              <a:rPr lang="en-US" dirty="0"/>
              <a:t>, no </a:t>
            </a:r>
            <a:r>
              <a:rPr lang="en-US" dirty="0" err="1"/>
              <a:t>va</a:t>
            </a:r>
            <a:r>
              <a:rPr lang="en-US" dirty="0"/>
              <a:t> a ser </a:t>
            </a:r>
            <a:r>
              <a:rPr lang="en-US" dirty="0" err="1"/>
              <a:t>filtrada</a:t>
            </a:r>
            <a:r>
              <a:rPr lang="en-US" dirty="0"/>
              <a:t>. </a:t>
            </a:r>
            <a:r>
              <a:rPr lang="en-US" dirty="0" err="1"/>
              <a:t>Solicitando</a:t>
            </a:r>
            <a:r>
              <a:rPr lang="en-US" dirty="0"/>
              <a:t> que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detalle</a:t>
            </a:r>
            <a:r>
              <a:rPr lang="en-US" dirty="0"/>
              <a:t> sea </a:t>
            </a:r>
            <a:r>
              <a:rPr lang="en-US" dirty="0" err="1"/>
              <a:t>respaldado</a:t>
            </a:r>
            <a:r>
              <a:rPr lang="en-US" dirty="0"/>
              <a:t> por </a:t>
            </a:r>
            <a:r>
              <a:rPr lang="en-US" dirty="0" err="1"/>
              <a:t>otra</a:t>
            </a:r>
            <a:r>
              <a:rPr lang="en-US" dirty="0"/>
              <a:t> Fuente </a:t>
            </a:r>
            <a:r>
              <a:rPr lang="en-US" dirty="0" err="1"/>
              <a:t>ayuda</a:t>
            </a:r>
            <a:r>
              <a:rPr lang="en-US" dirty="0"/>
              <a:t> a </a:t>
            </a:r>
            <a:r>
              <a:rPr lang="en-US" dirty="0" err="1"/>
              <a:t>mantener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confianza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Solo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debería</a:t>
            </a:r>
            <a:r>
              <a:rPr lang="en-US" dirty="0"/>
              <a:t> ser </a:t>
            </a:r>
            <a:r>
              <a:rPr lang="en-US" dirty="0" err="1"/>
              <a:t>incluida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Debe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Inglés</a:t>
            </a:r>
            <a:r>
              <a:rPr lang="en-US" dirty="0"/>
              <a:t> (</a:t>
            </a:r>
            <a:r>
              <a:rPr lang="en-US" dirty="0" err="1"/>
              <a:t>cuando</a:t>
            </a:r>
            <a:r>
              <a:rPr lang="en-US" dirty="0"/>
              <a:t> se </a:t>
            </a:r>
            <a:r>
              <a:rPr lang="en-US" dirty="0" err="1"/>
              <a:t>envíe</a:t>
            </a:r>
            <a:r>
              <a:rPr lang="en-US" dirty="0"/>
              <a:t> al Root del </a:t>
            </a:r>
            <a:r>
              <a:rPr lang="en-US" dirty="0" err="1"/>
              <a:t>Programa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F60F7-EE40-4098-B74A-9529951BC8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5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1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025"/>
    </mc:Choice>
    <mc:Fallback xmlns="">
      <p:transition spd="slow" advTm="8402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Adicional</a:t>
            </a:r>
            <a:r>
              <a:rPr lang="en-US" dirty="0"/>
              <a:t> A Menudo </a:t>
            </a:r>
            <a:r>
              <a:rPr lang="en-US" dirty="0" err="1"/>
              <a:t>Incluida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43" y="1329813"/>
            <a:ext cx="9741739" cy="458974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300" dirty="0" err="1"/>
              <a:t>Detalles</a:t>
            </a:r>
            <a:r>
              <a:rPr lang="en-US" sz="2300" dirty="0"/>
              <a:t> </a:t>
            </a:r>
            <a:r>
              <a:rPr lang="en-US" sz="2300" dirty="0" err="1"/>
              <a:t>Diferenciadores</a:t>
            </a:r>
            <a:endParaRPr lang="en-US" sz="23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300" dirty="0" err="1"/>
              <a:t>Nombres</a:t>
            </a:r>
            <a:r>
              <a:rPr lang="en-US" sz="2300" dirty="0"/>
              <a:t> de </a:t>
            </a:r>
            <a:r>
              <a:rPr lang="en-US" sz="2300" dirty="0" err="1"/>
              <a:t>Componentes</a:t>
            </a:r>
            <a:endParaRPr lang="en-US" sz="23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300" dirty="0" err="1"/>
              <a:t>Vectores</a:t>
            </a:r>
            <a:r>
              <a:rPr lang="en-US" sz="2300" dirty="0"/>
              <a:t> de </a:t>
            </a:r>
            <a:r>
              <a:rPr lang="en-US" sz="2300" dirty="0" err="1"/>
              <a:t>Ataque</a:t>
            </a:r>
            <a:endParaRPr lang="en-US" sz="23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300" dirty="0"/>
              <a:t>Origen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 err="1"/>
              <a:t>Detalles</a:t>
            </a:r>
            <a:r>
              <a:rPr lang="en-US" sz="2300" dirty="0"/>
              <a:t> de la </a:t>
            </a:r>
            <a:r>
              <a:rPr lang="en-US" sz="2300" dirty="0" err="1"/>
              <a:t>Amenaza</a:t>
            </a:r>
            <a:endParaRPr lang="en-US" sz="23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300" dirty="0" err="1"/>
              <a:t>Atacante</a:t>
            </a:r>
            <a:endParaRPr lang="en-US" sz="23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2300" dirty="0" err="1"/>
              <a:t>Impacto</a:t>
            </a:r>
            <a:endParaRPr lang="en-US" sz="23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 err="1"/>
              <a:t>Detalles</a:t>
            </a:r>
            <a:r>
              <a:rPr lang="en-US" sz="2300" dirty="0"/>
              <a:t> de </a:t>
            </a:r>
            <a:r>
              <a:rPr lang="en-US" sz="2300" dirty="0" err="1"/>
              <a:t>Reparación</a:t>
            </a:r>
            <a:r>
              <a:rPr lang="en-US" sz="2300" dirty="0"/>
              <a:t>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 err="1"/>
              <a:t>Condiciones</a:t>
            </a:r>
            <a:endParaRPr lang="en-US" sz="23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 err="1"/>
              <a:t>Pruebas</a:t>
            </a:r>
            <a:r>
              <a:rPr lang="en-US" sz="2300" dirty="0"/>
              <a:t> de </a:t>
            </a:r>
            <a:r>
              <a:rPr lang="en-US" sz="2300" dirty="0" err="1"/>
              <a:t>Concepto</a:t>
            </a:r>
            <a:r>
              <a:rPr lang="en-US" sz="2300" dirty="0"/>
              <a:t> (</a:t>
            </a:r>
            <a:r>
              <a:rPr lang="en-US" sz="2300" dirty="0" err="1"/>
              <a:t>PoC</a:t>
            </a:r>
            <a:r>
              <a:rPr lang="en-US" sz="2300" dirty="0"/>
              <a:t>)*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300" dirty="0" err="1"/>
              <a:t>Créditos</a:t>
            </a:r>
            <a:r>
              <a:rPr lang="en-US" sz="2300" dirty="0"/>
              <a:t>*</a:t>
            </a:r>
            <a:endParaRPr lang="en-US" dirty="0"/>
          </a:p>
          <a:p>
            <a:pPr marL="230188" indent="0">
              <a:buNone/>
            </a:pPr>
            <a:r>
              <a:rPr lang="en-US" sz="1700" b="0" dirty="0"/>
              <a:t>* </a:t>
            </a:r>
            <a:r>
              <a:rPr lang="en-US" sz="1700" b="0" dirty="0" err="1"/>
              <a:t>Tradicionalmente</a:t>
            </a:r>
            <a:r>
              <a:rPr lang="en-US" sz="1700" b="0" dirty="0"/>
              <a:t> no </a:t>
            </a:r>
            <a:r>
              <a:rPr lang="en-US" sz="1700" b="0" dirty="0" err="1"/>
              <a:t>incluidos</a:t>
            </a:r>
            <a:r>
              <a:rPr lang="en-US" sz="1700" b="0" dirty="0"/>
              <a:t> (por el </a:t>
            </a:r>
            <a:r>
              <a:rPr lang="en-US" sz="1700" b="0" strike="sngStrike" dirty="0" err="1"/>
              <a:t>Raíz</a:t>
            </a:r>
            <a:r>
              <a:rPr lang="en-US" sz="1700" b="0" dirty="0"/>
              <a:t> </a:t>
            </a:r>
            <a:r>
              <a:rPr lang="en-US" sz="1700" b="0" dirty="0">
                <a:solidFill>
                  <a:srgbClr val="FF0000"/>
                </a:solidFill>
              </a:rPr>
              <a:t>Root</a:t>
            </a:r>
            <a:r>
              <a:rPr lang="en-US" sz="1700" b="0" dirty="0"/>
              <a:t> del </a:t>
            </a:r>
            <a:r>
              <a:rPr lang="en-US" sz="1700" b="0" dirty="0" err="1"/>
              <a:t>Programa</a:t>
            </a:r>
            <a:r>
              <a:rPr lang="en-US" sz="1700" b="0" dirty="0"/>
              <a:t>) </a:t>
            </a:r>
            <a:r>
              <a:rPr lang="en-US" sz="1700" b="0" dirty="0" err="1"/>
              <a:t>en</a:t>
            </a:r>
            <a:r>
              <a:rPr lang="en-US" sz="1700" b="0" dirty="0"/>
              <a:t> </a:t>
            </a:r>
            <a:r>
              <a:rPr lang="en-US" sz="1700" b="0" dirty="0" err="1"/>
              <a:t>Descripciones</a:t>
            </a:r>
            <a:r>
              <a:rPr lang="en-US" sz="1700" b="0" dirty="0"/>
              <a:t> de </a:t>
            </a:r>
            <a:r>
              <a:rPr lang="en-US" sz="1700" b="0" dirty="0" err="1"/>
              <a:t>Registros</a:t>
            </a:r>
            <a:r>
              <a:rPr lang="en-US" sz="1700" b="0" dirty="0"/>
              <a:t> CVE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55E553-0860-4100-B1A5-4AEC82A887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6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4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86"/>
    </mc:Choice>
    <mc:Fallback xmlns="">
      <p:transition spd="slow" advTm="1288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Registros</a:t>
            </a:r>
            <a:r>
              <a:rPr lang="en-US" dirty="0"/>
              <a:t> “</a:t>
            </a:r>
            <a:r>
              <a:rPr lang="en-US" dirty="0" err="1"/>
              <a:t>Ideales</a:t>
            </a:r>
            <a:r>
              <a:rPr lang="en-US" dirty="0"/>
              <a:t>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368288"/>
            <a:ext cx="10972800" cy="45897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Muy</a:t>
            </a:r>
            <a:r>
              <a:rPr lang="en-US" dirty="0"/>
              <a:t> </a:t>
            </a:r>
            <a:r>
              <a:rPr lang="en-US" dirty="0" err="1"/>
              <a:t>pocos</a:t>
            </a:r>
            <a:r>
              <a:rPr lang="en-US" dirty="0"/>
              <a:t> </a:t>
            </a:r>
            <a:r>
              <a:rPr lang="en-US" dirty="0" err="1"/>
              <a:t>detalles</a:t>
            </a:r>
            <a:r>
              <a:rPr lang="en-US" dirty="0"/>
              <a:t> dan </a:t>
            </a:r>
            <a:r>
              <a:rPr lang="en-US" dirty="0" err="1"/>
              <a:t>lugar</a:t>
            </a:r>
            <a:r>
              <a:rPr lang="en-US" dirty="0"/>
              <a:t> a: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Usuarios</a:t>
            </a:r>
            <a:r>
              <a:rPr lang="en-US" dirty="0"/>
              <a:t> no </a:t>
            </a:r>
            <a:r>
              <a:rPr lang="en-US" dirty="0" err="1"/>
              <a:t>siendo</a:t>
            </a:r>
            <a:r>
              <a:rPr lang="en-US" dirty="0"/>
              <a:t> </a:t>
            </a:r>
            <a:r>
              <a:rPr lang="en-US" dirty="0" err="1"/>
              <a:t>capaces</a:t>
            </a:r>
            <a:r>
              <a:rPr lang="en-US" dirty="0"/>
              <a:t> de saber 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se ha </a:t>
            </a:r>
            <a:r>
              <a:rPr lang="en-US" dirty="0" err="1"/>
              <a:t>asignado</a:t>
            </a:r>
            <a:r>
              <a:rPr lang="en-US" dirty="0"/>
              <a:t> el 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Asiganciones</a:t>
            </a:r>
            <a:r>
              <a:rPr lang="en-US" dirty="0"/>
              <a:t> </a:t>
            </a:r>
            <a:r>
              <a:rPr lang="en-US" dirty="0" err="1"/>
              <a:t>duplicadas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Demasiados</a:t>
            </a:r>
            <a:r>
              <a:rPr lang="en-US" dirty="0"/>
              <a:t> </a:t>
            </a:r>
            <a:r>
              <a:rPr lang="en-US" dirty="0" err="1"/>
              <a:t>detalles</a:t>
            </a:r>
            <a:r>
              <a:rPr lang="en-US" dirty="0"/>
              <a:t> dan </a:t>
            </a:r>
            <a:r>
              <a:rPr lang="en-US" dirty="0" err="1"/>
              <a:t>lugar</a:t>
            </a:r>
            <a:r>
              <a:rPr lang="en-US" dirty="0"/>
              <a:t> a: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Hace</a:t>
            </a:r>
            <a:r>
              <a:rPr lang="en-US" dirty="0"/>
              <a:t> que la </a:t>
            </a:r>
            <a:r>
              <a:rPr lang="en-US" dirty="0" err="1"/>
              <a:t>Descripción</a:t>
            </a:r>
            <a:r>
              <a:rPr lang="en-US" dirty="0"/>
              <a:t> sea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difícil</a:t>
            </a:r>
            <a:r>
              <a:rPr lang="en-US" dirty="0"/>
              <a:t> de leer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Incrementa</a:t>
            </a:r>
            <a:r>
              <a:rPr lang="en-US" dirty="0"/>
              <a:t> las </a:t>
            </a:r>
            <a:r>
              <a:rPr lang="en-US" dirty="0" err="1"/>
              <a:t>posibilidades</a:t>
            </a:r>
            <a:r>
              <a:rPr lang="en-US" dirty="0"/>
              <a:t> de </a:t>
            </a:r>
            <a:r>
              <a:rPr lang="en-US" dirty="0" err="1"/>
              <a:t>errores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El </a:t>
            </a:r>
            <a:r>
              <a:rPr lang="en-US" dirty="0" err="1"/>
              <a:t>Registro</a:t>
            </a:r>
            <a:r>
              <a:rPr lang="en-US" dirty="0"/>
              <a:t> CVE perfecto da la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justa</a:t>
            </a:r>
            <a:r>
              <a:rPr lang="en-US" dirty="0"/>
              <a:t> para </a:t>
            </a:r>
            <a:r>
              <a:rPr lang="en-US" dirty="0" err="1"/>
              <a:t>identificar</a:t>
            </a:r>
            <a:r>
              <a:rPr lang="en-US" dirty="0"/>
              <a:t> y </a:t>
            </a:r>
            <a:r>
              <a:rPr lang="en-US" dirty="0" err="1"/>
              <a:t>distinguir</a:t>
            </a:r>
            <a:r>
              <a:rPr lang="en-US" dirty="0"/>
              <a:t> la </a:t>
            </a:r>
            <a:r>
              <a:rPr lang="en-US" dirty="0" err="1"/>
              <a:t>vulnerabilidad</a:t>
            </a:r>
            <a:r>
              <a:rPr lang="en-US" dirty="0"/>
              <a:t> de </a:t>
            </a:r>
            <a:r>
              <a:rPr lang="en-US" dirty="0" err="1"/>
              <a:t>otras</a:t>
            </a:r>
            <a:r>
              <a:rPr lang="en-US" dirty="0"/>
              <a:t>, y nada </a:t>
            </a:r>
            <a:r>
              <a:rPr lang="en-US" dirty="0" err="1"/>
              <a:t>más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1C0429-9B50-42AF-A72C-E4F3B2C13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7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96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00"/>
    </mc:Choice>
    <mc:Fallback xmlns="">
      <p:transition spd="slow" advTm="131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¿Por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Incluir</a:t>
            </a:r>
            <a:r>
              <a:rPr lang="en-US" dirty="0"/>
              <a:t> Más que el </a:t>
            </a:r>
            <a:r>
              <a:rPr lang="en-US" dirty="0" err="1"/>
              <a:t>Mínimo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352385"/>
            <a:ext cx="10972800" cy="458974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Registros</a:t>
            </a:r>
            <a:r>
              <a:rPr lang="en-US" dirty="0"/>
              <a:t> con los </a:t>
            </a:r>
            <a:r>
              <a:rPr lang="en-US" dirty="0" err="1"/>
              <a:t>mínimos</a:t>
            </a:r>
            <a:r>
              <a:rPr lang="en-US" dirty="0"/>
              <a:t> </a:t>
            </a:r>
            <a:r>
              <a:rPr lang="en-US" dirty="0" err="1"/>
              <a:t>detalles</a:t>
            </a:r>
            <a:r>
              <a:rPr lang="en-US" dirty="0"/>
              <a:t> no </a:t>
            </a:r>
            <a:r>
              <a:rPr lang="en-US" dirty="0" err="1"/>
              <a:t>siempre</a:t>
            </a:r>
            <a:r>
              <a:rPr lang="en-US" dirty="0"/>
              <a:t> </a:t>
            </a:r>
            <a:r>
              <a:rPr lang="en-US" dirty="0" err="1"/>
              <a:t>cumplen</a:t>
            </a:r>
            <a:r>
              <a:rPr lang="en-US" dirty="0"/>
              <a:t> el </a:t>
            </a:r>
            <a:r>
              <a:rPr lang="en-US" dirty="0" err="1"/>
              <a:t>objetivo</a:t>
            </a:r>
            <a:r>
              <a:rPr lang="en-US" dirty="0"/>
              <a:t> de un </a:t>
            </a:r>
            <a:r>
              <a:rPr lang="en-US" dirty="0" err="1"/>
              <a:t>Registro</a:t>
            </a:r>
            <a:r>
              <a:rPr lang="en-US" dirty="0"/>
              <a:t> CVE: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Decir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CVE a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vulnerabilidad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asignado</a:t>
            </a:r>
            <a:r>
              <a:rPr lang="en-US" dirty="0"/>
              <a:t> el CVE ID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Explicar</a:t>
            </a:r>
            <a:r>
              <a:rPr lang="en-US" dirty="0"/>
              <a:t> </a:t>
            </a:r>
            <a:r>
              <a:rPr lang="en-US" dirty="0" err="1"/>
              <a:t>porqué</a:t>
            </a:r>
            <a:r>
              <a:rPr lang="en-US" dirty="0"/>
              <a:t> las </a:t>
            </a:r>
            <a:r>
              <a:rPr lang="en-US" dirty="0" err="1"/>
              <a:t>vulnerabilidades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Lista CVE son </a:t>
            </a:r>
            <a:r>
              <a:rPr lang="en-US" dirty="0" err="1"/>
              <a:t>diferentes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Informar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un nuevo </a:t>
            </a:r>
            <a:r>
              <a:rPr lang="en-US" dirty="0" err="1"/>
              <a:t>Registro</a:t>
            </a:r>
            <a:r>
              <a:rPr lang="en-US" dirty="0"/>
              <a:t> CVE se ha </a:t>
            </a:r>
            <a:r>
              <a:rPr lang="en-US" dirty="0" err="1"/>
              <a:t>hecho</a:t>
            </a:r>
            <a:r>
              <a:rPr lang="en-US" dirty="0"/>
              <a:t> </a:t>
            </a:r>
            <a:r>
              <a:rPr lang="en-US" dirty="0" err="1"/>
              <a:t>público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dirty="0" err="1"/>
              <a:t>Justificar</a:t>
            </a:r>
            <a:r>
              <a:rPr lang="en-US" dirty="0"/>
              <a:t> las “</a:t>
            </a:r>
            <a:r>
              <a:rPr lang="en-US" dirty="0" err="1"/>
              <a:t>decisiones</a:t>
            </a:r>
            <a:r>
              <a:rPr lang="en-US" dirty="0"/>
              <a:t> </a:t>
            </a:r>
            <a:r>
              <a:rPr lang="en-US" dirty="0" err="1"/>
              <a:t>importantes</a:t>
            </a:r>
            <a:r>
              <a:rPr lang="en-US" dirty="0"/>
              <a:t>” que </a:t>
            </a:r>
            <a:r>
              <a:rPr lang="en-US" dirty="0" err="1"/>
              <a:t>fueron</a:t>
            </a:r>
            <a:r>
              <a:rPr lang="en-US" dirty="0"/>
              <a:t> </a:t>
            </a:r>
            <a:r>
              <a:rPr lang="en-US" dirty="0" err="1"/>
              <a:t>tomadas</a:t>
            </a: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Incluir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ayudará</a:t>
            </a:r>
            <a:r>
              <a:rPr lang="en-US" dirty="0"/>
              <a:t> a los </a:t>
            </a:r>
            <a:r>
              <a:rPr lang="en-US" dirty="0" err="1"/>
              <a:t>usuarios</a:t>
            </a:r>
            <a:r>
              <a:rPr lang="en-US" dirty="0"/>
              <a:t> “downstream”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E6106-9CBC-4B94-A5F1-91A3F91100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8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98"/>
    </mc:Choice>
    <mc:Fallback xmlns="">
      <p:transition spd="slow" advTm="1549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499" y="314394"/>
            <a:ext cx="9138080" cy="8683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Ejemplo</a:t>
            </a:r>
            <a:r>
              <a:rPr lang="en-US" dirty="0"/>
              <a:t> 1: </a:t>
            </a:r>
            <a:r>
              <a:rPr lang="en-US" dirty="0" err="1"/>
              <a:t>Comparación</a:t>
            </a:r>
            <a:r>
              <a:rPr lang="en-US" dirty="0"/>
              <a:t> de </a:t>
            </a:r>
            <a:r>
              <a:rPr lang="en-US" dirty="0" err="1"/>
              <a:t>Información</a:t>
            </a:r>
            <a:r>
              <a:rPr lang="en-US" dirty="0"/>
              <a:t> </a:t>
            </a:r>
            <a:r>
              <a:rPr lang="en-US" dirty="0" err="1"/>
              <a:t>Mínima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914" y="1368288"/>
            <a:ext cx="10827910" cy="424533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700" dirty="0" err="1"/>
              <a:t>Desbordamiento</a:t>
            </a:r>
            <a:r>
              <a:rPr lang="en-US" sz="1700" dirty="0"/>
              <a:t> de buffer </a:t>
            </a:r>
            <a:r>
              <a:rPr lang="en-US" sz="1700" dirty="0" err="1"/>
              <a:t>en</a:t>
            </a:r>
            <a:r>
              <a:rPr lang="en-US" sz="1700" dirty="0"/>
              <a:t> PRODUCTO_X anterior a 1.2.3.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CVE-AAAA-0002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700" dirty="0" err="1"/>
              <a:t>Desbordamiento</a:t>
            </a:r>
            <a:r>
              <a:rPr lang="en-US" sz="1700" dirty="0"/>
              <a:t> de buffer </a:t>
            </a:r>
            <a:r>
              <a:rPr lang="en-US" sz="1700" dirty="0" err="1"/>
              <a:t>en</a:t>
            </a:r>
            <a:r>
              <a:rPr lang="en-US" sz="1700" dirty="0"/>
              <a:t> PRODUCTO_X anterior a 1.2.3.</a:t>
            </a:r>
          </a:p>
          <a:p>
            <a:pPr marL="457200" lvl="1" indent="0">
              <a:buNone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 marL="457200" lvl="1" indent="0">
              <a:buNone/>
            </a:pPr>
            <a:endParaRPr lang="en-US" sz="17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/>
              <a:t>Estos</a:t>
            </a:r>
            <a:r>
              <a:rPr lang="en-US" dirty="0"/>
              <a:t> dos </a:t>
            </a:r>
            <a:r>
              <a:rPr lang="en-US" dirty="0" err="1"/>
              <a:t>registros</a:t>
            </a:r>
            <a:r>
              <a:rPr lang="en-US" dirty="0"/>
              <a:t> son </a:t>
            </a:r>
            <a:r>
              <a:rPr lang="en-US" dirty="0" err="1"/>
              <a:t>idénticos</a:t>
            </a:r>
            <a:r>
              <a:rPr lang="en-US" dirty="0"/>
              <a:t>. </a:t>
            </a:r>
            <a:r>
              <a:rPr lang="en-US" dirty="0" err="1"/>
              <a:t>En</a:t>
            </a:r>
            <a:r>
              <a:rPr lang="en-US" dirty="0"/>
              <a:t> lo que se </a:t>
            </a:r>
            <a:r>
              <a:rPr lang="en-US" dirty="0" err="1"/>
              <a:t>refiere</a:t>
            </a:r>
            <a:r>
              <a:rPr lang="en-US" dirty="0"/>
              <a:t> al </a:t>
            </a:r>
            <a:r>
              <a:rPr lang="en-US" dirty="0" err="1"/>
              <a:t>mundo</a:t>
            </a:r>
            <a:r>
              <a:rPr lang="en-US" dirty="0"/>
              <a:t> exterior, bien </a:t>
            </a:r>
            <a:r>
              <a:rPr lang="en-US" dirty="0" err="1"/>
              <a:t>podrían</a:t>
            </a:r>
            <a:r>
              <a:rPr lang="en-US" dirty="0"/>
              <a:t> ser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registro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D65B14-3F6C-4F63-A63C-0CAD218F07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>
                <a:solidFill>
                  <a:srgbClr val="C1CD23"/>
                </a:solidFill>
              </a:rPr>
              <a:t>|</a:t>
            </a:r>
            <a:r>
              <a:rPr lang="en-US"/>
              <a:t> </a:t>
            </a:r>
            <a:fld id="{295008BC-DA31-4D19-837B-EFA4386B05F5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/>
              <a:t>9</a:t>
            </a:fld>
            <a:r>
              <a:rPr lang="en-US"/>
              <a:t> </a:t>
            </a:r>
            <a:r>
              <a:rPr lang="en-US">
                <a:solidFill>
                  <a:srgbClr val="C1CD23"/>
                </a:solidFill>
              </a:rPr>
              <a:t>|</a:t>
            </a:r>
            <a:endParaRPr lang="en-US" dirty="0">
              <a:solidFill>
                <a:srgbClr val="C1CD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9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19"/>
    </mc:Choice>
    <mc:Fallback xmlns="">
      <p:transition spd="slow" advTm="12719"/>
    </mc:Fallback>
  </mc:AlternateContent>
</p:sld>
</file>

<file path=ppt/theme/theme1.xml><?xml version="1.0" encoding="utf-8"?>
<a:theme xmlns:a="http://schemas.openxmlformats.org/drawingml/2006/main" name="mitre-2018">
  <a:themeElements>
    <a:clrScheme name="Custom 41">
      <a:dk1>
        <a:sysClr val="windowText" lastClr="000000"/>
      </a:dk1>
      <a:lt1>
        <a:sysClr val="window" lastClr="FFFFFF"/>
      </a:lt1>
      <a:dk2>
        <a:srgbClr val="161636"/>
      </a:dk2>
      <a:lt2>
        <a:srgbClr val="FBEEC9"/>
      </a:lt2>
      <a:accent1>
        <a:srgbClr val="FFB000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TRE_Breifing_Template16x9.pptx" id="{5D2CB0C6-7637-4667-A648-EBA1BD2742AF}" vid="{B8F31EA5-7C34-4FF6-949E-D1CB1F37422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D7D12093FFC84AB17C2D6CFA9D1EDE" ma:contentTypeVersion="7" ma:contentTypeDescription="Create a new document." ma:contentTypeScope="" ma:versionID="85e3c405e50bbbe8816477487156b4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6BA5C9-2D71-4B86-AE8A-8C0D9BC5FB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50FCDD-08B1-48D8-BB50-7A17E590A5EE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5866544-84CD-42FD-B141-A01F66B0BD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MITRE_Briefing_Template16x9</Template>
  <TotalTime>7771</TotalTime>
  <Words>2847</Words>
  <Application>Microsoft Macintosh PowerPoint</Application>
  <PresentationFormat>Widescreen</PresentationFormat>
  <Paragraphs>212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Helvetica LT Std</vt:lpstr>
      <vt:lpstr>Tahoma</vt:lpstr>
      <vt:lpstr>Wingdings</vt:lpstr>
      <vt:lpstr>mitre-2018</vt:lpstr>
      <vt:lpstr>Cómo crear un registro CVE</vt:lpstr>
      <vt:lpstr>Qué es un registro CVE</vt:lpstr>
      <vt:lpstr>Propósito de un Registro CVE</vt:lpstr>
      <vt:lpstr>Requisitos Mínimos</vt:lpstr>
      <vt:lpstr>Requisitos Mínimos de la Descripción</vt:lpstr>
      <vt:lpstr>Información Adicional A Menudo Incluida</vt:lpstr>
      <vt:lpstr>Registros “Ideales”</vt:lpstr>
      <vt:lpstr>¿Por qué Incluir Más que el Mínimo?</vt:lpstr>
      <vt:lpstr>Ejemplo 1: Comparación de Información Mínima</vt:lpstr>
      <vt:lpstr>Ejemplo 2: Distinguibles A Través del Componente</vt:lpstr>
      <vt:lpstr>Ejemplo 3: Origen Descriptivo</vt:lpstr>
      <vt:lpstr>Ejemplo 4: Demasíado Específico</vt:lpstr>
      <vt:lpstr>Qué Debería Hacer</vt:lpstr>
      <vt:lpstr>Ejemplo: Dar Formato Requiere Cambios en la Descripción para Enviar el Registro CVE</vt:lpstr>
      <vt:lpstr>Utilice la plantilla de estilo del Raíz del Programa</vt:lpstr>
      <vt:lpstr>Qué No Debería Haber en un Registro CVE</vt:lpstr>
      <vt:lpstr>Consejos para la Creación de Registros</vt:lpstr>
      <vt:lpstr>Evite Usar IDs de “Commits” como Versiones</vt:lpstr>
      <vt:lpstr>Evite Decir que Todas las Versiones Están Afectadas</vt:lpstr>
      <vt:lpstr>Indique Claramente Qué Productos Están Afectados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CVE Program PowerPoint Presentation Template</dc:title>
  <dc:creator>Roberge Jr., Robert J</dc:creator>
  <cp:lastModifiedBy>Enrique Gonzalez (TR-ES)</cp:lastModifiedBy>
  <cp:revision>71</cp:revision>
  <dcterms:created xsi:type="dcterms:W3CDTF">2019-02-26T16:06:40Z</dcterms:created>
  <dcterms:modified xsi:type="dcterms:W3CDTF">2021-11-09T05:45:30Z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0x01010010D7D12093FFC84AB17C2D6CFA9D1EDE</vt:lpwstr>
  </property>
</Properties>
</file>