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4"/>
  </p:sldMasterIdLst>
  <p:notesMasterIdLst>
    <p:notesMasterId r:id="rId17"/>
  </p:notesMasterIdLst>
  <p:handoutMasterIdLst>
    <p:handoutMasterId r:id="rId18"/>
  </p:handoutMasterIdLst>
  <p:sldIdLst>
    <p:sldId id="258" r:id="rId5"/>
    <p:sldId id="261" r:id="rId6"/>
    <p:sldId id="259" r:id="rId7"/>
    <p:sldId id="262" r:id="rId8"/>
    <p:sldId id="260" r:id="rId9"/>
    <p:sldId id="265" r:id="rId10"/>
    <p:sldId id="323" r:id="rId11"/>
    <p:sldId id="329" r:id="rId12"/>
    <p:sldId id="330" r:id="rId13"/>
    <p:sldId id="331" r:id="rId14"/>
    <p:sldId id="332" r:id="rId15"/>
    <p:sldId id="35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C7FF"/>
    <a:srgbClr val="005F9E"/>
    <a:srgbClr val="ECC900"/>
    <a:srgbClr val="958A54"/>
    <a:srgbClr val="C2BC95"/>
    <a:srgbClr val="FCE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06" autoAdjust="0"/>
    <p:restoredTop sz="87150" autoAdjust="0"/>
  </p:normalViewPr>
  <p:slideViewPr>
    <p:cSldViewPr snapToGrid="0">
      <p:cViewPr varScale="1">
        <p:scale>
          <a:sx n="113" d="100"/>
          <a:sy n="113" d="100"/>
        </p:scale>
        <p:origin x="1560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9" d="100"/>
          <a:sy n="99" d="100"/>
        </p:scale>
        <p:origin x="3224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1872F47-6CE5-4D95-B8D6-9AEA9A7E5F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F9E59F-E5BF-4AA4-882B-F5B705DF2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C879B-2DAC-426D-B5B4-08F42B952A26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2C577A-CE6A-45AF-8211-1E758E6AA8D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69FD71-56EF-4DDF-81F5-C5CCA31DCE1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856900-9607-4639-A903-F11B6E042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44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54576-A3BB-48F9-891E-992E86D01A7B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F3C89-9E49-4851-A18A-DAECD34FD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10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err="1"/>
              <a:t>Pista</a:t>
            </a:r>
            <a:r>
              <a:rPr lang="en-US" b="1" dirty="0"/>
              <a:t> de </a:t>
            </a:r>
            <a:r>
              <a:rPr lang="en-US" b="1" dirty="0" err="1"/>
              <a:t>Voz</a:t>
            </a:r>
            <a:r>
              <a:rPr lang="en-US" b="1" dirty="0"/>
              <a:t>: </a:t>
            </a:r>
            <a:r>
              <a:rPr lang="en-US" dirty="0"/>
              <a:t>Hola, </a:t>
            </a:r>
            <a:r>
              <a:rPr lang="en-US" dirty="0" err="1"/>
              <a:t>bienvenidos</a:t>
            </a:r>
            <a:r>
              <a:rPr lang="en-US" dirty="0"/>
              <a:t> a la </a:t>
            </a:r>
            <a:r>
              <a:rPr lang="en-US" dirty="0" err="1"/>
              <a:t>presentación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el </a:t>
            </a:r>
            <a:r>
              <a:rPr lang="en-US" dirty="0" err="1"/>
              <a:t>resumen</a:t>
            </a:r>
            <a:r>
              <a:rPr lang="en-US" dirty="0"/>
              <a:t> del </a:t>
            </a:r>
            <a:r>
              <a:rPr lang="en-US" dirty="0" err="1"/>
              <a:t>Programa</a:t>
            </a:r>
            <a:r>
              <a:rPr lang="en-US" dirty="0"/>
              <a:t> CVE, </a:t>
            </a:r>
            <a:r>
              <a:rPr lang="en-US" dirty="0" err="1"/>
              <a:t>presentado</a:t>
            </a:r>
            <a:r>
              <a:rPr lang="en-US" dirty="0"/>
              <a:t> por el </a:t>
            </a:r>
            <a:r>
              <a:rPr lang="en-US" dirty="0" err="1"/>
              <a:t>equipo</a:t>
            </a:r>
            <a:r>
              <a:rPr lang="en-US" dirty="0"/>
              <a:t> CVE.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550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2" indent="0">
              <a:spcBef>
                <a:spcPts val="200"/>
              </a:spcBef>
              <a:buSzPct val="125000"/>
              <a:buFont typeface="Arial" panose="020B0604020202020204" pitchFamily="34" charset="0"/>
              <a:buNone/>
            </a:pPr>
            <a:r>
              <a:rPr lang="en-US" sz="1100" b="1" dirty="0" err="1"/>
              <a:t>Pista</a:t>
            </a:r>
            <a:r>
              <a:rPr lang="en-US" sz="1100" b="1" dirty="0"/>
              <a:t> de </a:t>
            </a:r>
            <a:r>
              <a:rPr lang="en-US" sz="1100" b="1" dirty="0" err="1"/>
              <a:t>Voz</a:t>
            </a:r>
            <a:r>
              <a:rPr lang="en-US" sz="1100" b="1" dirty="0"/>
              <a:t>:  </a:t>
            </a:r>
            <a:r>
              <a:rPr lang="en-US" sz="1100" b="0" dirty="0"/>
              <a:t> Los </a:t>
            </a:r>
            <a:r>
              <a:rPr lang="en-US" sz="1100" b="0" dirty="0" err="1"/>
              <a:t>Raíz</a:t>
            </a:r>
            <a:r>
              <a:rPr lang="en-US" sz="1100" b="0" dirty="0"/>
              <a:t> </a:t>
            </a:r>
            <a:r>
              <a:rPr lang="en-US" sz="1100" b="0" dirty="0" err="1"/>
              <a:t>dirigen</a:t>
            </a:r>
            <a:r>
              <a:rPr lang="en-US" sz="1100" b="0" dirty="0"/>
              <a:t> un </a:t>
            </a:r>
            <a:r>
              <a:rPr lang="en-US" sz="1100" b="0" dirty="0" err="1"/>
              <a:t>grupo</a:t>
            </a:r>
            <a:r>
              <a:rPr lang="en-US" sz="1100" b="0" dirty="0"/>
              <a:t> de Sub-CNAs dentro de un </a:t>
            </a:r>
            <a:r>
              <a:rPr lang="en-US" sz="1100" b="0" dirty="0" err="1"/>
              <a:t>ámbito</a:t>
            </a:r>
            <a:r>
              <a:rPr lang="en-US" sz="1100" b="0" dirty="0"/>
              <a:t> pre-</a:t>
            </a:r>
            <a:r>
              <a:rPr lang="en-US" sz="1100" b="0" dirty="0" err="1"/>
              <a:t>establecido</a:t>
            </a:r>
            <a:r>
              <a:rPr lang="en-US" sz="1100" b="0" dirty="0"/>
              <a:t>. Los </a:t>
            </a:r>
            <a:r>
              <a:rPr lang="en-US" sz="1100" b="0" dirty="0" err="1"/>
              <a:t>Raíz</a:t>
            </a:r>
            <a:r>
              <a:rPr lang="en-US" sz="1100" b="0" dirty="0"/>
              <a:t>, </a:t>
            </a:r>
            <a:r>
              <a:rPr lang="en-US" sz="1100" b="0" dirty="0" err="1"/>
              <a:t>admiten</a:t>
            </a:r>
            <a:r>
              <a:rPr lang="en-US" sz="1100" b="0" dirty="0"/>
              <a:t>, </a:t>
            </a:r>
            <a:r>
              <a:rPr lang="en-US" sz="1100" b="0" dirty="0" err="1"/>
              <a:t>integran</a:t>
            </a:r>
            <a:r>
              <a:rPr lang="en-US" sz="1100" b="0" dirty="0"/>
              <a:t> y </a:t>
            </a:r>
            <a:r>
              <a:rPr lang="en-US" sz="1100" b="0" dirty="0" err="1"/>
              <a:t>orientan</a:t>
            </a:r>
            <a:r>
              <a:rPr lang="en-US" sz="1100" b="0" dirty="0"/>
              <a:t> a </a:t>
            </a:r>
            <a:r>
              <a:rPr lang="en-US" sz="1100" b="0" dirty="0" err="1"/>
              <a:t>nuevos</a:t>
            </a:r>
            <a:r>
              <a:rPr lang="en-US" sz="1100" b="0" dirty="0"/>
              <a:t> Sub-CNAs dentro de </a:t>
            </a:r>
            <a:r>
              <a:rPr lang="en-US" sz="1100" b="0" dirty="0" err="1"/>
              <a:t>su</a:t>
            </a:r>
            <a:r>
              <a:rPr lang="en-US" sz="1100" b="0" dirty="0"/>
              <a:t> </a:t>
            </a:r>
            <a:r>
              <a:rPr lang="en-US" sz="1100" b="0" dirty="0" err="1"/>
              <a:t>ámbito</a:t>
            </a:r>
            <a:r>
              <a:rPr lang="en-US" sz="1100" b="0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334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2" indent="0">
              <a:spcBef>
                <a:spcPts val="200"/>
              </a:spcBef>
              <a:buSzPct val="125000"/>
              <a:buFont typeface="Arial" panose="020B0604020202020204" pitchFamily="34" charset="0"/>
              <a:buNone/>
            </a:pPr>
            <a:r>
              <a:rPr lang="en-US" sz="1100" b="1" dirty="0" err="1"/>
              <a:t>Pista</a:t>
            </a:r>
            <a:r>
              <a:rPr lang="en-US" sz="1100" b="1" dirty="0"/>
              <a:t> de </a:t>
            </a:r>
            <a:r>
              <a:rPr lang="en-US" sz="1100" b="1" dirty="0" err="1"/>
              <a:t>Voz</a:t>
            </a:r>
            <a:r>
              <a:rPr lang="en-US" sz="1100" b="1" dirty="0"/>
              <a:t>:</a:t>
            </a:r>
            <a:r>
              <a:rPr lang="en-US" sz="1100" b="0" dirty="0"/>
              <a:t>  Los </a:t>
            </a:r>
            <a:r>
              <a:rPr lang="en-US" sz="1100" dirty="0"/>
              <a:t>Sub-CNAs </a:t>
            </a:r>
            <a:r>
              <a:rPr lang="en-US" sz="1100" dirty="0" err="1"/>
              <a:t>asignan</a:t>
            </a:r>
            <a:r>
              <a:rPr lang="en-US" sz="1100" dirty="0"/>
              <a:t> CVE IDs para </a:t>
            </a:r>
            <a:r>
              <a:rPr lang="en-US" sz="1100" dirty="0" err="1"/>
              <a:t>vulnerabilidades</a:t>
            </a:r>
            <a:r>
              <a:rPr lang="en-US" sz="1100" dirty="0"/>
              <a:t> dentro de </a:t>
            </a:r>
            <a:r>
              <a:rPr lang="en-US" sz="1100" dirty="0" err="1"/>
              <a:t>su</a:t>
            </a:r>
            <a:r>
              <a:rPr lang="en-US" sz="1100" dirty="0"/>
              <a:t> </a:t>
            </a:r>
            <a:r>
              <a:rPr lang="en-US" sz="1100" dirty="0" err="1"/>
              <a:t>ámbito</a:t>
            </a:r>
            <a:r>
              <a:rPr lang="en-US" sz="1100" dirty="0"/>
              <a:t> pre-</a:t>
            </a:r>
            <a:r>
              <a:rPr lang="en-US" sz="1100" dirty="0" err="1"/>
              <a:t>establecido</a:t>
            </a:r>
            <a:r>
              <a:rPr lang="en-US" sz="1100" dirty="0"/>
              <a:t> y </a:t>
            </a:r>
            <a:r>
              <a:rPr lang="en-US" sz="1100" dirty="0" err="1"/>
              <a:t>remiten</a:t>
            </a:r>
            <a:r>
              <a:rPr lang="en-US" sz="1100" dirty="0"/>
              <a:t> la </a:t>
            </a:r>
            <a:r>
              <a:rPr lang="en-US" sz="1100" dirty="0" err="1"/>
              <a:t>información</a:t>
            </a:r>
            <a:r>
              <a:rPr lang="en-US" sz="1100" dirty="0"/>
              <a:t> de la </a:t>
            </a:r>
            <a:r>
              <a:rPr lang="en-US" sz="1100" dirty="0" err="1"/>
              <a:t>vulnerabilidad</a:t>
            </a:r>
            <a:r>
              <a:rPr lang="en-US" sz="1100" dirty="0"/>
              <a:t> a la Lista CVE </a:t>
            </a:r>
            <a:r>
              <a:rPr lang="en-US" sz="1100" dirty="0" err="1"/>
              <a:t>cuando</a:t>
            </a:r>
            <a:r>
              <a:rPr lang="en-US" sz="1100" dirty="0"/>
              <a:t> </a:t>
            </a:r>
            <a:r>
              <a:rPr lang="en-US" sz="1100" dirty="0" err="1"/>
              <a:t>hacen</a:t>
            </a:r>
            <a:r>
              <a:rPr lang="en-US" sz="1100" dirty="0"/>
              <a:t> </a:t>
            </a:r>
            <a:r>
              <a:rPr lang="en-US" sz="1100" dirty="0" err="1"/>
              <a:t>pública</a:t>
            </a:r>
            <a:r>
              <a:rPr lang="en-US" sz="1100" dirty="0"/>
              <a:t> la </a:t>
            </a:r>
            <a:r>
              <a:rPr lang="en-US" sz="1100" dirty="0" err="1"/>
              <a:t>vulnerabilidad</a:t>
            </a:r>
            <a:r>
              <a:rPr lang="en-US" sz="1100" dirty="0"/>
              <a:t>. Los Sub-CNAs </a:t>
            </a:r>
            <a:r>
              <a:rPr lang="en-US" sz="1100" dirty="0" err="1"/>
              <a:t>están</a:t>
            </a:r>
            <a:r>
              <a:rPr lang="en-US" sz="1100" dirty="0"/>
              <a:t> </a:t>
            </a:r>
            <a:r>
              <a:rPr lang="en-US" sz="1100" dirty="0" err="1"/>
              <a:t>administrados</a:t>
            </a:r>
            <a:r>
              <a:rPr lang="en-US" sz="1100" dirty="0"/>
              <a:t> y </a:t>
            </a:r>
            <a:r>
              <a:rPr lang="en-US" sz="1100" dirty="0" err="1"/>
              <a:t>orientados</a:t>
            </a:r>
            <a:r>
              <a:rPr lang="en-US" sz="1100" dirty="0"/>
              <a:t> por </a:t>
            </a:r>
            <a:r>
              <a:rPr lang="en-US" sz="1100" dirty="0" err="1"/>
              <a:t>Raíces</a:t>
            </a:r>
            <a:r>
              <a:rPr lang="en-US" sz="1100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3918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 </a:t>
            </a:r>
            <a:r>
              <a:rPr lang="en-US" b="1" dirty="0" err="1"/>
              <a:t>Pista</a:t>
            </a:r>
            <a:r>
              <a:rPr lang="en-US" b="1" dirty="0"/>
              <a:t> de </a:t>
            </a:r>
            <a:r>
              <a:rPr lang="en-US" b="1" dirty="0" err="1"/>
              <a:t>Voz</a:t>
            </a:r>
            <a:r>
              <a:rPr lang="en-US" b="1" dirty="0"/>
              <a:t>: </a:t>
            </a:r>
            <a:r>
              <a:rPr lang="en-US" b="0" dirty="0" err="1"/>
              <a:t>Esto</a:t>
            </a:r>
            <a:r>
              <a:rPr lang="en-US" b="0" dirty="0"/>
              <a:t> </a:t>
            </a:r>
            <a:r>
              <a:rPr lang="en-US" b="0" dirty="0" err="1"/>
              <a:t>concluye</a:t>
            </a:r>
            <a:r>
              <a:rPr lang="en-US" b="0" dirty="0"/>
              <a:t> la </a:t>
            </a:r>
            <a:r>
              <a:rPr lang="en-US" b="0" dirty="0" err="1"/>
              <a:t>presentación</a:t>
            </a:r>
            <a:r>
              <a:rPr lang="en-US" b="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76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err="1"/>
              <a:t>Pista</a:t>
            </a:r>
            <a:r>
              <a:rPr lang="en-US" b="1" dirty="0"/>
              <a:t> de </a:t>
            </a:r>
            <a:r>
              <a:rPr lang="en-US" b="1" dirty="0" err="1"/>
              <a:t>Voz</a:t>
            </a:r>
            <a:r>
              <a:rPr lang="en-US" b="1" dirty="0"/>
              <a:t>: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presentacion</a:t>
            </a:r>
            <a:r>
              <a:rPr lang="en-US" dirty="0"/>
              <a:t> </a:t>
            </a:r>
            <a:r>
              <a:rPr lang="en-US" dirty="0" err="1"/>
              <a:t>incluye</a:t>
            </a:r>
            <a:r>
              <a:rPr lang="en-US" dirty="0"/>
              <a:t> un </a:t>
            </a:r>
            <a:r>
              <a:rPr lang="en-US" dirty="0" err="1"/>
              <a:t>resumen</a:t>
            </a:r>
            <a:r>
              <a:rPr lang="en-US" dirty="0"/>
              <a:t> de </a:t>
            </a:r>
            <a:r>
              <a:rPr lang="en-US" dirty="0" err="1"/>
              <a:t>qué</a:t>
            </a:r>
            <a:r>
              <a:rPr lang="en-US" dirty="0"/>
              <a:t> es CVE, </a:t>
            </a:r>
            <a:r>
              <a:rPr lang="en-US" dirty="0" err="1"/>
              <a:t>nuestros</a:t>
            </a:r>
            <a:r>
              <a:rPr lang="en-US" dirty="0"/>
              <a:t> </a:t>
            </a:r>
            <a:r>
              <a:rPr lang="en-US" dirty="0" err="1"/>
              <a:t>objetivos</a:t>
            </a:r>
            <a:r>
              <a:rPr lang="en-US" dirty="0"/>
              <a:t> del </a:t>
            </a:r>
            <a:r>
              <a:rPr lang="en-US" dirty="0" err="1"/>
              <a:t>Programa</a:t>
            </a:r>
            <a:r>
              <a:rPr lang="en-US" dirty="0"/>
              <a:t>, </a:t>
            </a:r>
            <a:r>
              <a:rPr lang="en-US" dirty="0" err="1"/>
              <a:t>quien</a:t>
            </a:r>
            <a:r>
              <a:rPr lang="en-US" dirty="0"/>
              <a:t> dirige CVE, y describe </a:t>
            </a:r>
            <a:r>
              <a:rPr lang="en-US" dirty="0" err="1"/>
              <a:t>cómo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organizado</a:t>
            </a:r>
            <a:r>
              <a:rPr lang="en-US" dirty="0"/>
              <a:t> el </a:t>
            </a:r>
            <a:r>
              <a:rPr lang="en-US" dirty="0" err="1"/>
              <a:t>Programa</a:t>
            </a:r>
            <a:r>
              <a:rPr lang="en-US" dirty="0"/>
              <a:t> CVE.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2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8738" lvl="0" algn="l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en-US" b="1" dirty="0" err="1"/>
              <a:t>Pista</a:t>
            </a:r>
            <a:r>
              <a:rPr lang="en-US" b="1" dirty="0"/>
              <a:t> de </a:t>
            </a:r>
            <a:r>
              <a:rPr lang="en-US" b="1" dirty="0" err="1"/>
              <a:t>Voz</a:t>
            </a:r>
            <a:r>
              <a:rPr lang="en-US" b="1" dirty="0"/>
              <a:t>: </a:t>
            </a:r>
            <a:r>
              <a:rPr lang="en-US" dirty="0"/>
              <a:t>CVE </a:t>
            </a:r>
            <a:r>
              <a:rPr lang="en-US" dirty="0" err="1"/>
              <a:t>significa</a:t>
            </a:r>
            <a:r>
              <a:rPr lang="en-US" dirty="0"/>
              <a:t> Common Vulnerabilities and Exposures (</a:t>
            </a:r>
            <a:r>
              <a:rPr lang="en-US" dirty="0" err="1"/>
              <a:t>Vulnerabilidades</a:t>
            </a:r>
            <a:r>
              <a:rPr lang="en-US" dirty="0"/>
              <a:t> y </a:t>
            </a:r>
            <a:r>
              <a:rPr lang="en-US" dirty="0" err="1"/>
              <a:t>Exposiciones</a:t>
            </a:r>
            <a:r>
              <a:rPr lang="en-US" dirty="0"/>
              <a:t> </a:t>
            </a:r>
            <a:r>
              <a:rPr lang="en-US" dirty="0" err="1"/>
              <a:t>Comunes</a:t>
            </a:r>
            <a:r>
              <a:rPr lang="en-US" dirty="0"/>
              <a:t>), y 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es un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esfuerzo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internacional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basado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en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una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comunidad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que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mantiene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un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registro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de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datos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abierto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de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vulnerabilidades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de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ciberseguridad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públicamente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conocidas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</a:t>
            </a:r>
            <a:r>
              <a:rPr lang="en-US" dirty="0"/>
              <a:t>(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registro</a:t>
            </a:r>
            <a:r>
              <a:rPr lang="en-US" dirty="0"/>
              <a:t> </a:t>
            </a:r>
            <a:r>
              <a:rPr lang="en-US" dirty="0" err="1"/>
              <a:t>también</a:t>
            </a:r>
            <a:r>
              <a:rPr lang="en-US" dirty="0"/>
              <a:t> se </a:t>
            </a:r>
            <a:r>
              <a:rPr lang="en-US" dirty="0" err="1"/>
              <a:t>conoce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Lista CVE). 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Los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identificadores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CVE (CVE IDs)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asignados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a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través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del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registro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,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permite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a las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partes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interesadas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descubrir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rápidamente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y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relacionar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información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de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vulnerabilidades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utilizada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para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proteger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sistemas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contra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ataques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. Los CVE IDs son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asignados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por las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Autoridades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de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Numeración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de CVE (CNAs - CVE Numbering Authorities), las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cuales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son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dirigidas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de forma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voluntaria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por las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organizaciones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participantes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.</a:t>
            </a:r>
          </a:p>
          <a:p>
            <a:pPr marL="515938" lvl="1"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–"/>
            </a:pPr>
            <a:endParaRPr lang="en-US" dirty="0">
              <a:latin typeface="Helvetica LT Std"/>
              <a:ea typeface="+mn-ea"/>
              <a:cs typeface="Arial" pitchFamily="34" charset="0"/>
            </a:endParaRPr>
          </a:p>
          <a:p>
            <a:pPr marL="58738" lvl="0">
              <a:spcBef>
                <a:spcPts val="0"/>
              </a:spcBef>
              <a:buClr>
                <a:schemeClr val="tx2"/>
              </a:buClr>
              <a:buFont typeface="Arial" pitchFamily="34" charset="0"/>
              <a:buNone/>
            </a:pPr>
            <a:r>
              <a:rPr lang="en-US" dirty="0">
                <a:latin typeface="Helvetica LT Std"/>
                <a:ea typeface="+mn-ea"/>
                <a:cs typeface="Arial" pitchFamily="34" charset="0"/>
              </a:rPr>
              <a:t>CVE es el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estándard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internacional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“de facto” para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identificar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vulnerabilidades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y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exposiciones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de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seguridad</a:t>
            </a:r>
            <a:endParaRPr lang="en-US" dirty="0">
              <a:latin typeface="Helvetica LT Std"/>
              <a:ea typeface="+mn-ea"/>
              <a:cs typeface="Arial" pitchFamily="34" charset="0"/>
            </a:endParaRPr>
          </a:p>
          <a:p>
            <a:endParaRPr lang="en-US" dirty="0"/>
          </a:p>
          <a:p>
            <a:r>
              <a:rPr lang="en-US" dirty="0">
                <a:latin typeface="Helvetica LT Std"/>
                <a:ea typeface="+mn-ea"/>
                <a:cs typeface="Arial" pitchFamily="34" charset="0"/>
              </a:rPr>
              <a:t>La Lista CVE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surte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la Base de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Datos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Nacional de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Vulnerabilidades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2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5938" lvl="1" indent="-228600" defTabSz="914400">
              <a:buSzPct val="125000"/>
            </a:pPr>
            <a:r>
              <a:rPr lang="en-US" sz="2000" b="1" dirty="0" err="1"/>
              <a:t>Pista</a:t>
            </a:r>
            <a:r>
              <a:rPr lang="en-US" sz="2000" b="1" dirty="0"/>
              <a:t> de </a:t>
            </a:r>
            <a:r>
              <a:rPr lang="en-US" sz="2000" b="1" dirty="0" err="1"/>
              <a:t>Voz</a:t>
            </a:r>
            <a:r>
              <a:rPr lang="en-US" sz="2000" b="1" dirty="0"/>
              <a:t>: </a:t>
            </a:r>
            <a:r>
              <a:rPr lang="en-US" sz="2000" b="0" dirty="0"/>
              <a:t>El Program CVE </a:t>
            </a:r>
            <a:r>
              <a:rPr lang="en-US" sz="2000" b="0" dirty="0" err="1"/>
              <a:t>tiene</a:t>
            </a:r>
            <a:r>
              <a:rPr lang="en-US" sz="2000" b="0" dirty="0"/>
              <a:t> dos </a:t>
            </a:r>
            <a:r>
              <a:rPr lang="en-US" sz="2000" b="0" dirty="0" err="1"/>
              <a:t>objetivos</a:t>
            </a:r>
            <a:r>
              <a:rPr lang="en-US" sz="2000" b="0" dirty="0"/>
              <a:t> </a:t>
            </a:r>
            <a:r>
              <a:rPr lang="en-US" sz="2000" b="0" dirty="0" err="1"/>
              <a:t>principales</a:t>
            </a:r>
            <a:r>
              <a:rPr lang="en-US" sz="2000" b="0" dirty="0"/>
              <a:t>. El primero es </a:t>
            </a:r>
            <a:r>
              <a:rPr lang="en-US" sz="2000" b="0" dirty="0" err="1"/>
              <a:t>d</a:t>
            </a:r>
            <a:r>
              <a:rPr lang="en-US" sz="2000" dirty="0" err="1">
                <a:latin typeface="Helvetica LT Std"/>
              </a:rPr>
              <a:t>imensionar</a:t>
            </a:r>
            <a:r>
              <a:rPr lang="en-US" sz="2000" dirty="0">
                <a:latin typeface="Helvetica LT Std"/>
              </a:rPr>
              <a:t> el </a:t>
            </a:r>
            <a:r>
              <a:rPr lang="en-US" sz="2000" dirty="0" err="1">
                <a:latin typeface="Helvetica LT Std"/>
              </a:rPr>
              <a:t>Programa</a:t>
            </a:r>
            <a:r>
              <a:rPr lang="en-US" sz="2000" dirty="0">
                <a:latin typeface="Helvetica LT Std"/>
              </a:rPr>
              <a:t> CVE para una mayor </a:t>
            </a:r>
            <a:r>
              <a:rPr lang="en-US" sz="2000" dirty="0" err="1">
                <a:latin typeface="Helvetica LT Std"/>
              </a:rPr>
              <a:t>adopción</a:t>
            </a:r>
            <a:r>
              <a:rPr lang="en-US" sz="2000" dirty="0">
                <a:latin typeface="Helvetica LT Std"/>
              </a:rPr>
              <a:t> y </a:t>
            </a:r>
            <a:r>
              <a:rPr lang="en-US" sz="2000" dirty="0" err="1">
                <a:latin typeface="Helvetica LT Std"/>
              </a:rPr>
              <a:t>cobertura</a:t>
            </a:r>
            <a:r>
              <a:rPr lang="en-US" sz="2000" dirty="0">
                <a:latin typeface="Helvetica LT Std"/>
              </a:rPr>
              <a:t>; </a:t>
            </a:r>
            <a:r>
              <a:rPr lang="en-US" sz="2000" dirty="0" err="1">
                <a:latin typeface="Helvetica LT Std"/>
              </a:rPr>
              <a:t>Adopción</a:t>
            </a:r>
            <a:r>
              <a:rPr lang="en-US" sz="2000" dirty="0">
                <a:latin typeface="Helvetica LT Std"/>
              </a:rPr>
              <a:t> </a:t>
            </a:r>
            <a:r>
              <a:rPr lang="en-US" sz="2000" dirty="0" err="1">
                <a:latin typeface="Helvetica LT Std"/>
              </a:rPr>
              <a:t>en</a:t>
            </a:r>
            <a:r>
              <a:rPr lang="en-US" sz="2000" dirty="0">
                <a:latin typeface="Helvetica LT Std"/>
              </a:rPr>
              <a:t> </a:t>
            </a:r>
            <a:r>
              <a:rPr lang="en-US" sz="2000" dirty="0" err="1">
                <a:latin typeface="Helvetica LT Std"/>
              </a:rPr>
              <a:t>nuevos</a:t>
            </a:r>
            <a:r>
              <a:rPr lang="en-US" sz="2000" dirty="0">
                <a:latin typeface="Helvetica LT Std"/>
              </a:rPr>
              <a:t> </a:t>
            </a:r>
            <a:r>
              <a:rPr lang="en-US" sz="2000" dirty="0" err="1">
                <a:latin typeface="Helvetica LT Std"/>
              </a:rPr>
              <a:t>dominios</a:t>
            </a:r>
            <a:r>
              <a:rPr lang="en-US" sz="2000" dirty="0">
                <a:latin typeface="Helvetica LT Std"/>
              </a:rPr>
              <a:t>, </a:t>
            </a:r>
            <a:r>
              <a:rPr lang="en-US" sz="2000" dirty="0" err="1">
                <a:latin typeface="Helvetica LT Std"/>
              </a:rPr>
              <a:t>lleva</a:t>
            </a:r>
            <a:r>
              <a:rPr lang="en-US" sz="2000" dirty="0">
                <a:latin typeface="Helvetica LT Std"/>
              </a:rPr>
              <a:t> a una mayor </a:t>
            </a:r>
            <a:r>
              <a:rPr lang="en-US" sz="2000" dirty="0" err="1">
                <a:latin typeface="Helvetica LT Std"/>
              </a:rPr>
              <a:t>cobertura</a:t>
            </a:r>
            <a:r>
              <a:rPr lang="en-US" sz="2000" dirty="0">
                <a:latin typeface="Helvetica LT Std"/>
              </a:rPr>
              <a:t>. Mayor </a:t>
            </a:r>
            <a:r>
              <a:rPr lang="en-US" sz="2000" dirty="0" err="1">
                <a:latin typeface="Helvetica LT Std"/>
              </a:rPr>
              <a:t>cobertura</a:t>
            </a:r>
            <a:r>
              <a:rPr lang="en-US" sz="2000" dirty="0">
                <a:latin typeface="Helvetica LT Std"/>
              </a:rPr>
              <a:t> </a:t>
            </a:r>
            <a:r>
              <a:rPr lang="en-US" sz="2000" dirty="0" err="1">
                <a:latin typeface="Helvetica LT Std"/>
              </a:rPr>
              <a:t>lleva</a:t>
            </a:r>
            <a:r>
              <a:rPr lang="en-US" sz="2000" dirty="0">
                <a:latin typeface="Helvetica LT Std"/>
              </a:rPr>
              <a:t> a una mayor </a:t>
            </a:r>
            <a:r>
              <a:rPr lang="en-US" sz="2000" dirty="0" err="1">
                <a:latin typeface="Helvetica LT Std"/>
              </a:rPr>
              <a:t>participación</a:t>
            </a:r>
            <a:r>
              <a:rPr lang="en-US" sz="2000" dirty="0">
                <a:latin typeface="Helvetica LT Std"/>
              </a:rPr>
              <a:t> de la </a:t>
            </a:r>
            <a:r>
              <a:rPr lang="en-US" sz="2000" dirty="0" err="1">
                <a:latin typeface="Helvetica LT Std"/>
              </a:rPr>
              <a:t>comunidad</a:t>
            </a:r>
            <a:r>
              <a:rPr lang="en-US" sz="2000" dirty="0">
                <a:latin typeface="Helvetica LT Std"/>
              </a:rPr>
              <a:t> (</a:t>
            </a:r>
            <a:r>
              <a:rPr lang="en-US" sz="2000" dirty="0" err="1">
                <a:latin typeface="Helvetica LT Std"/>
              </a:rPr>
              <a:t>p.ej</a:t>
            </a:r>
            <a:r>
              <a:rPr lang="en-US" sz="2000" dirty="0">
                <a:latin typeface="Helvetica LT Std"/>
              </a:rPr>
              <a:t>., </a:t>
            </a:r>
            <a:r>
              <a:rPr lang="en-US" sz="2000" dirty="0" err="1">
                <a:latin typeface="Helvetica LT Std"/>
              </a:rPr>
              <a:t>nuevos</a:t>
            </a:r>
            <a:r>
              <a:rPr lang="en-US" sz="2000" dirty="0">
                <a:latin typeface="Helvetica LT Std"/>
              </a:rPr>
              <a:t> CNAs e </a:t>
            </a:r>
            <a:r>
              <a:rPr lang="en-US" sz="2000" dirty="0" err="1">
                <a:latin typeface="Helvetica LT Std"/>
              </a:rPr>
              <a:t>investigadores</a:t>
            </a:r>
            <a:r>
              <a:rPr lang="en-US" sz="2000" dirty="0">
                <a:latin typeface="Helvetica LT Std"/>
              </a:rPr>
              <a:t>), lo que </a:t>
            </a:r>
            <a:r>
              <a:rPr lang="en-US" sz="2000" dirty="0" err="1">
                <a:latin typeface="Helvetica LT Std"/>
              </a:rPr>
              <a:t>distribuye</a:t>
            </a:r>
            <a:r>
              <a:rPr lang="en-US" sz="2000" dirty="0">
                <a:latin typeface="Helvetica LT Std"/>
              </a:rPr>
              <a:t> la carga de </a:t>
            </a:r>
            <a:r>
              <a:rPr lang="en-US" sz="2000" dirty="0" err="1">
                <a:latin typeface="Helvetica LT Std"/>
              </a:rPr>
              <a:t>trabajo</a:t>
            </a:r>
            <a:r>
              <a:rPr lang="en-US" sz="2000" dirty="0">
                <a:latin typeface="Helvetica LT Std"/>
              </a:rPr>
              <a:t> de CVE, </a:t>
            </a:r>
            <a:r>
              <a:rPr lang="en-US" sz="2000" dirty="0" err="1">
                <a:latin typeface="Helvetica LT Std"/>
              </a:rPr>
              <a:t>permite</a:t>
            </a:r>
            <a:r>
              <a:rPr lang="en-US" sz="2000" dirty="0">
                <a:latin typeface="Helvetica LT Std"/>
              </a:rPr>
              <a:t> la </a:t>
            </a:r>
            <a:r>
              <a:rPr lang="en-US" sz="2000" dirty="0" err="1">
                <a:latin typeface="Helvetica LT Std"/>
              </a:rPr>
              <a:t>federación</a:t>
            </a:r>
            <a:r>
              <a:rPr lang="en-US" sz="2000" dirty="0">
                <a:latin typeface="Helvetica LT Std"/>
              </a:rPr>
              <a:t> y </a:t>
            </a:r>
            <a:r>
              <a:rPr lang="en-US" sz="2000" dirty="0" err="1">
                <a:latin typeface="Helvetica LT Std"/>
              </a:rPr>
              <a:t>proporciona</a:t>
            </a:r>
            <a:r>
              <a:rPr lang="en-US" sz="2000" dirty="0">
                <a:latin typeface="Helvetica LT Std"/>
              </a:rPr>
              <a:t> mayor </a:t>
            </a:r>
            <a:r>
              <a:rPr lang="en-US" sz="2000" dirty="0" err="1">
                <a:latin typeface="Helvetica LT Std"/>
              </a:rPr>
              <a:t>utilidad</a:t>
            </a:r>
            <a:r>
              <a:rPr lang="en-US" sz="2000" dirty="0">
                <a:latin typeface="Helvetica LT Std"/>
              </a:rPr>
              <a:t> a los </a:t>
            </a:r>
            <a:r>
              <a:rPr lang="en-US" sz="2000" dirty="0" err="1">
                <a:latin typeface="Helvetica LT Std"/>
              </a:rPr>
              <a:t>usuarios</a:t>
            </a:r>
            <a:endParaRPr lang="en-US" sz="2000" dirty="0">
              <a:latin typeface="Helvetica LT Std"/>
            </a:endParaRPr>
          </a:p>
          <a:p>
            <a:pPr marL="228600" indent="-228600">
              <a:buSzPct val="125000"/>
            </a:pPr>
            <a:endParaRPr lang="en-US" sz="2000" dirty="0">
              <a:latin typeface="Helvetica LT Std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None/>
              <a:tabLst/>
              <a:defRPr/>
            </a:pPr>
            <a:r>
              <a:rPr lang="en-US" sz="2000" dirty="0">
                <a:latin typeface="Helvetica LT Std"/>
              </a:rPr>
              <a:t>El Segundo </a:t>
            </a:r>
            <a:r>
              <a:rPr lang="en-US" sz="2000" dirty="0" err="1">
                <a:latin typeface="Helvetica LT Std"/>
              </a:rPr>
              <a:t>objetivo</a:t>
            </a:r>
            <a:r>
              <a:rPr lang="en-US" sz="2000" dirty="0">
                <a:latin typeface="Helvetica LT Std"/>
              </a:rPr>
              <a:t> del </a:t>
            </a:r>
            <a:r>
              <a:rPr lang="en-US" sz="2000" dirty="0" err="1">
                <a:latin typeface="Helvetica LT Std"/>
              </a:rPr>
              <a:t>programa</a:t>
            </a:r>
            <a:r>
              <a:rPr lang="en-US" sz="2000" dirty="0">
                <a:latin typeface="Helvetica LT Std"/>
              </a:rPr>
              <a:t> es </a:t>
            </a:r>
            <a:r>
              <a:rPr lang="en-US" sz="2000" b="0" dirty="0" err="1">
                <a:latin typeface="Helvetica LT Std"/>
              </a:rPr>
              <a:t>Producir</a:t>
            </a:r>
            <a:r>
              <a:rPr lang="en-US" sz="2000" b="0" dirty="0">
                <a:latin typeface="Helvetica LT Std"/>
              </a:rPr>
              <a:t> </a:t>
            </a:r>
            <a:r>
              <a:rPr lang="en-US" sz="2000" b="0" dirty="0" err="1">
                <a:latin typeface="Helvetica LT Std"/>
              </a:rPr>
              <a:t>más</a:t>
            </a:r>
            <a:r>
              <a:rPr lang="en-US" sz="2000" b="0" dirty="0">
                <a:latin typeface="Helvetica LT Std"/>
              </a:rPr>
              <a:t> entradas CVE, </a:t>
            </a:r>
            <a:r>
              <a:rPr lang="en-US" sz="2000" b="0" dirty="0" err="1">
                <a:latin typeface="Helvetica LT Std"/>
              </a:rPr>
              <a:t>más</a:t>
            </a:r>
            <a:r>
              <a:rPr lang="en-US" sz="2000" b="0" dirty="0">
                <a:latin typeface="Helvetica LT Std"/>
              </a:rPr>
              <a:t> </a:t>
            </a:r>
            <a:r>
              <a:rPr lang="en-US" sz="2000" b="0" dirty="0" err="1">
                <a:latin typeface="Helvetica LT Std"/>
              </a:rPr>
              <a:t>rápido</a:t>
            </a:r>
            <a:r>
              <a:rPr lang="en-US" sz="2000" b="0" dirty="0">
                <a:latin typeface="Helvetica LT Std"/>
              </a:rPr>
              <a:t>. </a:t>
            </a:r>
            <a:r>
              <a:rPr lang="en-US" sz="2000" dirty="0">
                <a:latin typeface="Helvetica LT Std"/>
              </a:rPr>
              <a:t>Más entradas CVE se </a:t>
            </a:r>
            <a:r>
              <a:rPr lang="en-US" sz="2000" dirty="0" err="1">
                <a:latin typeface="Helvetica LT Std"/>
              </a:rPr>
              <a:t>producen</a:t>
            </a:r>
            <a:r>
              <a:rPr lang="en-US" sz="2000" dirty="0">
                <a:latin typeface="Helvetica LT Std"/>
              </a:rPr>
              <a:t> </a:t>
            </a:r>
            <a:r>
              <a:rPr lang="en-US" sz="2000" dirty="0" err="1">
                <a:latin typeface="Helvetica LT Std"/>
              </a:rPr>
              <a:t>según</a:t>
            </a:r>
            <a:r>
              <a:rPr lang="en-US" sz="2000" dirty="0">
                <a:latin typeface="Helvetica LT Std"/>
              </a:rPr>
              <a:t> </a:t>
            </a:r>
            <a:r>
              <a:rPr lang="en-US" sz="2000" dirty="0" err="1">
                <a:latin typeface="Helvetica LT Std"/>
              </a:rPr>
              <a:t>nuevos</a:t>
            </a:r>
            <a:r>
              <a:rPr lang="en-US" sz="2000" dirty="0">
                <a:latin typeface="Helvetica LT Std"/>
              </a:rPr>
              <a:t> CNAs se </a:t>
            </a:r>
            <a:r>
              <a:rPr lang="en-US" sz="2000" dirty="0" err="1">
                <a:latin typeface="Helvetica LT Std"/>
              </a:rPr>
              <a:t>integran</a:t>
            </a:r>
            <a:r>
              <a:rPr lang="en-US" sz="2000" dirty="0">
                <a:latin typeface="Helvetica LT Std"/>
              </a:rPr>
              <a:t> </a:t>
            </a:r>
            <a:r>
              <a:rPr lang="en-US" sz="2000" dirty="0" err="1">
                <a:latin typeface="Helvetica LT Std"/>
              </a:rPr>
              <a:t>en</a:t>
            </a:r>
            <a:r>
              <a:rPr lang="en-US" sz="2000" dirty="0">
                <a:latin typeface="Helvetica LT Std"/>
              </a:rPr>
              <a:t> el </a:t>
            </a:r>
            <a:r>
              <a:rPr lang="en-US" sz="2000" dirty="0" err="1">
                <a:latin typeface="Helvetica LT Std"/>
              </a:rPr>
              <a:t>programa</a:t>
            </a:r>
            <a:r>
              <a:rPr lang="en-US" sz="2000" dirty="0">
                <a:latin typeface="Helvetica LT Std"/>
              </a:rPr>
              <a:t>. La </a:t>
            </a:r>
            <a:r>
              <a:rPr lang="en-US" sz="2000" dirty="0" err="1">
                <a:latin typeface="Helvetica LT Std"/>
              </a:rPr>
              <a:t>inclusión</a:t>
            </a:r>
            <a:r>
              <a:rPr lang="en-US" sz="2000" dirty="0">
                <a:latin typeface="Helvetica LT Std"/>
              </a:rPr>
              <a:t> </a:t>
            </a:r>
            <a:r>
              <a:rPr lang="en-US" sz="2000" dirty="0" err="1">
                <a:latin typeface="Helvetica LT Std"/>
              </a:rPr>
              <a:t>más</a:t>
            </a:r>
            <a:r>
              <a:rPr lang="en-US" sz="2000" dirty="0">
                <a:latin typeface="Helvetica LT Std"/>
              </a:rPr>
              <a:t> </a:t>
            </a:r>
            <a:r>
              <a:rPr lang="en-US" sz="2000" dirty="0" err="1">
                <a:latin typeface="Helvetica LT Std"/>
              </a:rPr>
              <a:t>rápida</a:t>
            </a:r>
            <a:r>
              <a:rPr lang="en-US" sz="2000" dirty="0">
                <a:latin typeface="Helvetica LT Std"/>
              </a:rPr>
              <a:t> de entradas CVE es </a:t>
            </a:r>
            <a:r>
              <a:rPr lang="en-US" sz="2000" dirty="0" err="1">
                <a:latin typeface="Helvetica LT Std"/>
              </a:rPr>
              <a:t>posible</a:t>
            </a:r>
            <a:r>
              <a:rPr lang="en-US" sz="2000" dirty="0">
                <a:latin typeface="Helvetica LT Std"/>
              </a:rPr>
              <a:t> con </a:t>
            </a:r>
            <a:r>
              <a:rPr lang="en-US" sz="2000" dirty="0" err="1">
                <a:latin typeface="Helvetica LT Std"/>
              </a:rPr>
              <a:t>menor</a:t>
            </a:r>
            <a:r>
              <a:rPr lang="en-US" sz="2000" dirty="0">
                <a:latin typeface="Helvetica LT Std"/>
              </a:rPr>
              <a:t> </a:t>
            </a:r>
            <a:r>
              <a:rPr lang="en-US" sz="2000" dirty="0" err="1">
                <a:latin typeface="Helvetica LT Std"/>
              </a:rPr>
              <a:t>complejidad</a:t>
            </a:r>
            <a:r>
              <a:rPr lang="en-US" sz="2000" dirty="0">
                <a:latin typeface="Helvetica LT Std"/>
              </a:rPr>
              <a:t>, </a:t>
            </a:r>
            <a:r>
              <a:rPr lang="en-US" sz="2000" dirty="0" err="1">
                <a:latin typeface="Helvetica LT Std"/>
              </a:rPr>
              <a:t>instrucciones</a:t>
            </a:r>
            <a:r>
              <a:rPr lang="en-US" sz="2000" dirty="0">
                <a:latin typeface="Helvetica LT Std"/>
              </a:rPr>
              <a:t> </a:t>
            </a:r>
            <a:r>
              <a:rPr lang="en-US" sz="2000" dirty="0" err="1">
                <a:latin typeface="Helvetica LT Std"/>
              </a:rPr>
              <a:t>claras</a:t>
            </a:r>
            <a:r>
              <a:rPr lang="en-US" sz="2000" dirty="0">
                <a:latin typeface="Helvetica LT Std"/>
              </a:rPr>
              <a:t> y con una </a:t>
            </a:r>
            <a:r>
              <a:rPr lang="en-US" sz="2000" dirty="0" err="1">
                <a:latin typeface="Helvetica LT Std"/>
              </a:rPr>
              <a:t>infraestructura</a:t>
            </a:r>
            <a:r>
              <a:rPr lang="en-US" sz="2000" dirty="0">
                <a:latin typeface="Helvetica LT Std"/>
              </a:rPr>
              <a:t> flexible y </a:t>
            </a:r>
            <a:r>
              <a:rPr lang="en-US" sz="2000" dirty="0" err="1">
                <a:latin typeface="Helvetica LT Std"/>
              </a:rPr>
              <a:t>automatizada</a:t>
            </a:r>
            <a:r>
              <a:rPr lang="en-US" sz="2000" dirty="0">
                <a:latin typeface="Helvetica LT Std"/>
              </a:rPr>
              <a:t>, que </a:t>
            </a:r>
            <a:r>
              <a:rPr lang="en-US" sz="2000" dirty="0" err="1">
                <a:latin typeface="Helvetica LT Std"/>
              </a:rPr>
              <a:t>permite</a:t>
            </a:r>
            <a:r>
              <a:rPr lang="en-US" sz="2000" dirty="0">
                <a:latin typeface="Helvetica LT Std"/>
              </a:rPr>
              <a:t> el </a:t>
            </a:r>
            <a:r>
              <a:rPr lang="en-US" sz="2000" dirty="0" err="1">
                <a:latin typeface="Helvetica LT Std"/>
              </a:rPr>
              <a:t>tratamiento</a:t>
            </a:r>
            <a:r>
              <a:rPr lang="en-US" sz="2000" dirty="0">
                <a:latin typeface="Helvetica LT Std"/>
              </a:rPr>
              <a:t> y </a:t>
            </a:r>
            <a:r>
              <a:rPr lang="en-US" sz="2000" dirty="0" err="1">
                <a:latin typeface="Helvetica LT Std"/>
              </a:rPr>
              <a:t>coordinación</a:t>
            </a:r>
            <a:r>
              <a:rPr lang="en-US" sz="2000" dirty="0">
                <a:latin typeface="Helvetica LT Std"/>
              </a:rPr>
              <a:t> de </a:t>
            </a:r>
            <a:r>
              <a:rPr lang="en-US" sz="2000" dirty="0" err="1">
                <a:latin typeface="Helvetica LT Std"/>
              </a:rPr>
              <a:t>vulnerabilidades</a:t>
            </a:r>
            <a:r>
              <a:rPr lang="en-US" sz="2000" dirty="0">
                <a:latin typeface="Helvetica LT Std"/>
              </a:rPr>
              <a:t> </a:t>
            </a:r>
            <a:r>
              <a:rPr lang="en-US" sz="2000" dirty="0" err="1">
                <a:latin typeface="Helvetica LT Std"/>
              </a:rPr>
              <a:t>en</a:t>
            </a:r>
            <a:r>
              <a:rPr lang="en-US" sz="2000" dirty="0">
                <a:latin typeface="Helvetica LT Std"/>
              </a:rPr>
              <a:t> sus </a:t>
            </a:r>
            <a:r>
              <a:rPr lang="en-US" sz="2000" dirty="0" err="1">
                <a:latin typeface="Helvetica LT Std"/>
              </a:rPr>
              <a:t>primeras</a:t>
            </a:r>
            <a:r>
              <a:rPr lang="en-US" sz="2000" dirty="0">
                <a:latin typeface="Helvetica LT Std"/>
              </a:rPr>
              <a:t> </a:t>
            </a:r>
            <a:r>
              <a:rPr lang="en-US" sz="2000" dirty="0" err="1">
                <a:latin typeface="Helvetica LT Std"/>
              </a:rPr>
              <a:t>fases</a:t>
            </a:r>
            <a:r>
              <a:rPr lang="en-US" sz="2000" dirty="0">
                <a:latin typeface="Helvetica LT Std"/>
              </a:rPr>
              <a:t> y una “cyber-</a:t>
            </a:r>
            <a:r>
              <a:rPr lang="en-US" sz="2000" dirty="0" err="1">
                <a:latin typeface="Helvetica LT Std"/>
              </a:rPr>
              <a:t>higiene</a:t>
            </a:r>
            <a:r>
              <a:rPr lang="en-US" sz="2000" dirty="0">
                <a:latin typeface="Helvetica LT Std"/>
              </a:rPr>
              <a:t>” </a:t>
            </a:r>
            <a:r>
              <a:rPr lang="en-US" sz="2000" dirty="0" err="1">
                <a:latin typeface="Helvetica LT Std"/>
              </a:rPr>
              <a:t>efectiva</a:t>
            </a:r>
            <a:r>
              <a:rPr lang="en-US" sz="2000" dirty="0">
                <a:latin typeface="Helvetica LT Std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8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err="1"/>
              <a:t>Pista</a:t>
            </a:r>
            <a:r>
              <a:rPr lang="en-US" b="1" dirty="0"/>
              <a:t> de </a:t>
            </a:r>
            <a:r>
              <a:rPr lang="en-US" b="1" dirty="0" err="1"/>
              <a:t>Voz</a:t>
            </a:r>
            <a:r>
              <a:rPr lang="en-US" b="1" dirty="0"/>
              <a:t>: 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El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Programa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CVE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está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dirigido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por la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Corporación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MITRE</a:t>
            </a:r>
            <a:r>
              <a:rPr lang="en-US" dirty="0">
                <a:latin typeface="Helvetica LT Std"/>
                <a:cs typeface="Arial" pitchFamily="34" charset="0"/>
              </a:rPr>
              <a:t> (MITRE)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y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financiado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por el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Departamento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de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Seguridad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Nacional (DHS) y la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Agencia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de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Seguridad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de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Ciberseguridad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e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Infraestructura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(CISA)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Helvetica LT Std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Helvetica LT Std"/>
                <a:ea typeface="+mn-ea"/>
                <a:cs typeface="Arial" pitchFamily="34" charset="0"/>
              </a:rPr>
              <a:t>MITRE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está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financiado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para </a:t>
            </a:r>
            <a:r>
              <a:rPr lang="en-US" i="1" dirty="0" err="1">
                <a:latin typeface="Helvetica LT Std"/>
                <a:ea typeface="+mn-ea"/>
                <a:cs typeface="Arial" pitchFamily="34" charset="0"/>
              </a:rPr>
              <a:t>operar</a:t>
            </a:r>
            <a:r>
              <a:rPr lang="en-US" i="1" dirty="0">
                <a:latin typeface="Helvetica LT Std"/>
                <a:ea typeface="+mn-ea"/>
                <a:cs typeface="Arial" pitchFamily="34" charset="0"/>
              </a:rPr>
              <a:t> y </a:t>
            </a:r>
            <a:r>
              <a:rPr lang="en-US" i="1" dirty="0" err="1">
                <a:latin typeface="Helvetica LT Std"/>
                <a:ea typeface="+mn-ea"/>
                <a:cs typeface="Arial" pitchFamily="34" charset="0"/>
              </a:rPr>
              <a:t>evolucionar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el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Programa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CVE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como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un “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tercero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”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independiente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y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objetivo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Helvetica LT Std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Helvetica LT Std"/>
                <a:ea typeface="+mn-ea"/>
                <a:cs typeface="Arial" pitchFamily="34" charset="0"/>
              </a:rPr>
              <a:t>MITRE opera el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Programa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CVE:</a:t>
            </a:r>
          </a:p>
          <a:p>
            <a:pPr marL="290513" lvl="1" indent="-231775">
              <a:spcAft>
                <a:spcPts val="600"/>
              </a:spcAft>
              <a:buClr>
                <a:schemeClr val="tx2"/>
              </a:buClr>
              <a:buSzPct val="110000"/>
              <a:buFont typeface="Wingdings" pitchFamily="2" charset="2"/>
              <a:buChar char="§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Produciendo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registros</a:t>
            </a:r>
            <a:r>
              <a:rPr lang="en-US" dirty="0">
                <a:latin typeface="Arial" pitchFamily="34" charset="0"/>
                <a:cs typeface="Arial" pitchFamily="34" charset="0"/>
              </a:rPr>
              <a:t> CVE para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productos</a:t>
            </a:r>
            <a:r>
              <a:rPr lang="en-US" dirty="0">
                <a:latin typeface="Arial" pitchFamily="34" charset="0"/>
                <a:cs typeface="Arial" pitchFamily="34" charset="0"/>
              </a:rPr>
              <a:t> no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cubiertos</a:t>
            </a:r>
            <a:r>
              <a:rPr lang="en-US" dirty="0">
                <a:latin typeface="Arial" pitchFamily="34" charset="0"/>
                <a:cs typeface="Arial" pitchFamily="34" charset="0"/>
              </a:rPr>
              <a:t> por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otro</a:t>
            </a:r>
            <a:r>
              <a:rPr lang="en-US" dirty="0">
                <a:latin typeface="Arial" pitchFamily="34" charset="0"/>
                <a:cs typeface="Arial" pitchFamily="34" charset="0"/>
              </a:rPr>
              <a:t> CNA</a:t>
            </a:r>
          </a:p>
          <a:p>
            <a:pPr marL="290513" lvl="1" indent="-231775">
              <a:spcAft>
                <a:spcPts val="600"/>
              </a:spcAft>
              <a:buClr>
                <a:schemeClr val="tx2"/>
              </a:buClr>
              <a:buSzPct val="110000"/>
              <a:buFont typeface="Wingdings" pitchFamily="2" charset="2"/>
              <a:buChar char="§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Decidiendo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sobre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disputas</a:t>
            </a:r>
            <a:r>
              <a:rPr lang="en-US" dirty="0">
                <a:latin typeface="Arial" pitchFamily="34" charset="0"/>
                <a:cs typeface="Arial" pitchFamily="34" charset="0"/>
              </a:rPr>
              <a:t> por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registros</a:t>
            </a:r>
            <a:r>
              <a:rPr lang="en-US" dirty="0">
                <a:latin typeface="Arial" pitchFamily="34" charset="0"/>
                <a:cs typeface="Arial" pitchFamily="34" charset="0"/>
              </a:rPr>
              <a:t> CVE y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problemas</a:t>
            </a:r>
            <a:r>
              <a:rPr lang="en-US" dirty="0">
                <a:latin typeface="Arial" pitchFamily="34" charset="0"/>
                <a:cs typeface="Arial" pitchFamily="34" charset="0"/>
              </a:rPr>
              <a:t> con el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ámbito</a:t>
            </a:r>
            <a:r>
              <a:rPr lang="en-US" dirty="0">
                <a:latin typeface="Arial" pitchFamily="34" charset="0"/>
                <a:cs typeface="Arial" pitchFamily="34" charset="0"/>
              </a:rPr>
              <a:t> de CNAs</a:t>
            </a:r>
          </a:p>
          <a:p>
            <a:pPr marL="290513" lvl="1" indent="-231775">
              <a:spcAft>
                <a:spcPts val="600"/>
              </a:spcAft>
              <a:buClr>
                <a:schemeClr val="tx2"/>
              </a:buClr>
              <a:buSzPct val="110000"/>
              <a:buFont typeface="Wingdings" pitchFamily="2" charset="2"/>
              <a:buChar char="§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Estableciendo</a:t>
            </a:r>
            <a:r>
              <a:rPr lang="en-US" dirty="0">
                <a:latin typeface="Arial" pitchFamily="34" charset="0"/>
                <a:cs typeface="Arial" pitchFamily="34" charset="0"/>
              </a:rPr>
              <a:t> 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implementando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guías</a:t>
            </a:r>
            <a:r>
              <a:rPr lang="en-US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funcionamiento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290513" lvl="1" indent="-231775">
              <a:spcAft>
                <a:spcPts val="600"/>
              </a:spcAft>
              <a:buClr>
                <a:schemeClr val="tx2"/>
              </a:buClr>
              <a:buSzPct val="110000"/>
              <a:buFont typeface="Wingdings" pitchFamily="2" charset="2"/>
              <a:buChar char="§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Manteniendo</a:t>
            </a:r>
            <a:r>
              <a:rPr lang="en-US" dirty="0">
                <a:latin typeface="Arial" pitchFamily="34" charset="0"/>
                <a:cs typeface="Arial" pitchFamily="34" charset="0"/>
              </a:rPr>
              <a:t> la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infraestructura</a:t>
            </a:r>
            <a:r>
              <a:rPr lang="en-US" dirty="0">
                <a:latin typeface="Arial" pitchFamily="34" charset="0"/>
                <a:cs typeface="Arial" pitchFamily="34" charset="0"/>
              </a:rPr>
              <a:t> del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programa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290513" lvl="1" indent="-231775">
              <a:spcAft>
                <a:spcPts val="600"/>
              </a:spcAft>
              <a:buClr>
                <a:schemeClr val="tx2"/>
              </a:buClr>
              <a:buSzPct val="110000"/>
              <a:buFont typeface="Wingdings" pitchFamily="2" charset="2"/>
              <a:buChar char="§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Moderando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discusiones</a:t>
            </a:r>
            <a:r>
              <a:rPr lang="en-US" dirty="0">
                <a:latin typeface="Arial" pitchFamily="34" charset="0"/>
                <a:cs typeface="Arial" pitchFamily="34" charset="0"/>
              </a:rPr>
              <a:t> de los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participantes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290513" lvl="1" indent="-231775">
              <a:spcAft>
                <a:spcPts val="600"/>
              </a:spcAft>
              <a:buClr>
                <a:schemeClr val="tx2"/>
              </a:buClr>
              <a:buSzPct val="110000"/>
              <a:buFont typeface="Wingdings" pitchFamily="2" charset="2"/>
              <a:buChar char="§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58738" lvl="1" indent="0">
              <a:spcAft>
                <a:spcPts val="600"/>
              </a:spcAft>
              <a:buClr>
                <a:schemeClr val="tx2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MITRE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está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trabajando</a:t>
            </a:r>
            <a:r>
              <a:rPr lang="en-US" dirty="0">
                <a:latin typeface="Arial" pitchFamily="34" charset="0"/>
                <a:cs typeface="Arial" pitchFamily="34" charset="0"/>
              </a:rPr>
              <a:t> para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evolucionar</a:t>
            </a:r>
            <a:r>
              <a:rPr lang="en-US" dirty="0">
                <a:latin typeface="Arial" pitchFamily="34" charset="0"/>
                <a:cs typeface="Arial" pitchFamily="34" charset="0"/>
              </a:rPr>
              <a:t> el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Programa</a:t>
            </a:r>
            <a:r>
              <a:rPr lang="en-US" dirty="0">
                <a:latin typeface="Arial" pitchFamily="34" charset="0"/>
                <a:cs typeface="Arial" pitchFamily="34" charset="0"/>
              </a:rPr>
              <a:t> CVE:</a:t>
            </a:r>
          </a:p>
          <a:p>
            <a:pPr marL="290513" lvl="1" indent="-231775">
              <a:spcAft>
                <a:spcPts val="600"/>
              </a:spcAft>
              <a:buClr>
                <a:schemeClr val="tx2"/>
              </a:buClr>
              <a:buSzPct val="110000"/>
              <a:buFont typeface="Wingdings" pitchFamily="2" charset="2"/>
              <a:buChar char="§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Pasando</a:t>
            </a:r>
            <a:r>
              <a:rPr lang="en-US" dirty="0">
                <a:latin typeface="Arial" pitchFamily="34" charset="0"/>
                <a:cs typeface="Arial" pitchFamily="34" charset="0"/>
              </a:rPr>
              <a:t> de un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sistema</a:t>
            </a:r>
            <a:r>
              <a:rPr lang="en-US" dirty="0">
                <a:latin typeface="Arial" pitchFamily="34" charset="0"/>
                <a:cs typeface="Arial" pitchFamily="34" charset="0"/>
              </a:rPr>
              <a:t> radial a un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modelo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federado</a:t>
            </a:r>
            <a:r>
              <a:rPr lang="en-US" dirty="0">
                <a:latin typeface="Arial" pitchFamily="34" charset="0"/>
                <a:cs typeface="Arial" pitchFamily="34" charset="0"/>
              </a:rPr>
              <a:t> y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operacional</a:t>
            </a:r>
            <a:r>
              <a:rPr lang="en-US" dirty="0">
                <a:latin typeface="Arial" pitchFamily="34" charset="0"/>
                <a:cs typeface="Arial" pitchFamily="34" charset="0"/>
              </a:rPr>
              <a:t> para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mantener</a:t>
            </a:r>
            <a:r>
              <a:rPr lang="en-US" dirty="0">
                <a:latin typeface="Arial" pitchFamily="34" charset="0"/>
                <a:cs typeface="Arial" pitchFamily="34" charset="0"/>
              </a:rPr>
              <a:t> el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ritmo</a:t>
            </a:r>
            <a:r>
              <a:rPr lang="en-US" dirty="0">
                <a:latin typeface="Arial" pitchFamily="34" charset="0"/>
                <a:cs typeface="Arial" pitchFamily="34" charset="0"/>
              </a:rPr>
              <a:t> con la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proliferación</a:t>
            </a:r>
            <a:r>
              <a:rPr lang="en-US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vulnerabilidades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290513" lvl="1" indent="-231775">
              <a:spcAft>
                <a:spcPts val="600"/>
              </a:spcAft>
              <a:buClr>
                <a:schemeClr val="tx2"/>
              </a:buClr>
              <a:buSzPct val="110000"/>
              <a:buFont typeface="Wingdings" pitchFamily="2" charset="2"/>
              <a:buChar char="§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Modernizando</a:t>
            </a:r>
            <a:r>
              <a:rPr lang="en-US" dirty="0">
                <a:latin typeface="Arial" pitchFamily="34" charset="0"/>
                <a:cs typeface="Arial" pitchFamily="34" charset="0"/>
              </a:rPr>
              <a:t> la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infraestructura</a:t>
            </a:r>
            <a:r>
              <a:rPr lang="en-US" dirty="0">
                <a:latin typeface="Arial" pitchFamily="34" charset="0"/>
                <a:cs typeface="Arial" pitchFamily="34" charset="0"/>
              </a:rPr>
              <a:t> del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programa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58738" lvl="1" indent="0">
              <a:spcAft>
                <a:spcPts val="600"/>
              </a:spcAft>
              <a:buClr>
                <a:schemeClr val="tx2"/>
              </a:buClr>
              <a:buSzPct val="110000"/>
              <a:buFont typeface="Wingdings" pitchFamily="2" charset="2"/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Helvetica LT Std"/>
              <a:ea typeface="+mn-ea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55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</a:t>
            </a:r>
            <a:r>
              <a:rPr lang="en-US" b="1" dirty="0" err="1"/>
              <a:t>Voz</a:t>
            </a:r>
            <a:r>
              <a:rPr lang="en-US" b="1" dirty="0"/>
              <a:t>: </a:t>
            </a:r>
            <a:r>
              <a:rPr lang="en-US" dirty="0"/>
              <a:t>La </a:t>
            </a:r>
            <a:r>
              <a:rPr lang="en-US" dirty="0" err="1"/>
              <a:t>siguiente</a:t>
            </a:r>
            <a:r>
              <a:rPr lang="en-US" dirty="0"/>
              <a:t> </a:t>
            </a:r>
            <a:r>
              <a:rPr lang="en-US" dirty="0" err="1"/>
              <a:t>sección</a:t>
            </a:r>
            <a:r>
              <a:rPr lang="en-US" dirty="0"/>
              <a:t> </a:t>
            </a:r>
            <a:r>
              <a:rPr lang="en-US" dirty="0" err="1"/>
              <a:t>presentará</a:t>
            </a:r>
            <a:r>
              <a:rPr lang="en-US" dirty="0"/>
              <a:t> un </a:t>
            </a:r>
            <a:r>
              <a:rPr lang="en-US" dirty="0" err="1"/>
              <a:t>resumen</a:t>
            </a:r>
            <a:r>
              <a:rPr lang="en-US" dirty="0"/>
              <a:t> del </a:t>
            </a:r>
            <a:r>
              <a:rPr lang="en-US" dirty="0" err="1"/>
              <a:t>organigrama</a:t>
            </a:r>
            <a:r>
              <a:rPr lang="en-US" dirty="0"/>
              <a:t> del </a:t>
            </a:r>
            <a:r>
              <a:rPr lang="en-US" dirty="0" err="1"/>
              <a:t>Programa</a:t>
            </a:r>
            <a:r>
              <a:rPr lang="en-US" dirty="0"/>
              <a:t> CVE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199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</a:t>
            </a:r>
            <a:r>
              <a:rPr lang="en-US" b="1" dirty="0" err="1"/>
              <a:t>Voz</a:t>
            </a:r>
            <a:r>
              <a:rPr lang="en-US" b="1" dirty="0"/>
              <a:t>:</a:t>
            </a:r>
            <a:r>
              <a:rPr lang="en-US" b="0" dirty="0"/>
              <a:t> El</a:t>
            </a:r>
            <a:r>
              <a:rPr lang="en-US" dirty="0"/>
              <a:t> </a:t>
            </a:r>
            <a:r>
              <a:rPr lang="en-US" dirty="0" err="1"/>
              <a:t>Consejo</a:t>
            </a:r>
            <a:r>
              <a:rPr lang="en-US" dirty="0"/>
              <a:t> CVE </a:t>
            </a:r>
            <a:r>
              <a:rPr lang="en-US" dirty="0" err="1"/>
              <a:t>realiza</a:t>
            </a:r>
            <a:r>
              <a:rPr lang="en-US" dirty="0"/>
              <a:t> un </a:t>
            </a:r>
            <a:r>
              <a:rPr lang="en-US" dirty="0" err="1"/>
              <a:t>papel</a:t>
            </a:r>
            <a:r>
              <a:rPr lang="en-US" dirty="0"/>
              <a:t> </a:t>
            </a:r>
            <a:r>
              <a:rPr lang="en-US" dirty="0" err="1"/>
              <a:t>esencial</a:t>
            </a:r>
            <a:r>
              <a:rPr lang="en-US" dirty="0"/>
              <a:t> </a:t>
            </a:r>
            <a:r>
              <a:rPr lang="en-US" dirty="0" err="1"/>
              <a:t>proporcionando</a:t>
            </a:r>
            <a:r>
              <a:rPr lang="en-US" dirty="0"/>
              <a:t> </a:t>
            </a:r>
            <a:r>
              <a:rPr lang="en-US" dirty="0" err="1"/>
              <a:t>funciones</a:t>
            </a:r>
            <a:r>
              <a:rPr lang="en-US" dirty="0"/>
              <a:t> </a:t>
            </a:r>
            <a:r>
              <a:rPr lang="en-US" dirty="0" err="1"/>
              <a:t>consultivas</a:t>
            </a:r>
            <a:r>
              <a:rPr lang="en-US" dirty="0"/>
              <a:t> </a:t>
            </a:r>
            <a:r>
              <a:rPr lang="en-US" dirty="0" err="1"/>
              <a:t>estratégicas</a:t>
            </a:r>
            <a:r>
              <a:rPr lang="en-US" dirty="0"/>
              <a:t>, de </a:t>
            </a:r>
            <a:r>
              <a:rPr lang="en-US" dirty="0" err="1"/>
              <a:t>gobierno</a:t>
            </a:r>
            <a:r>
              <a:rPr lang="en-US" dirty="0"/>
              <a:t> y </a:t>
            </a:r>
            <a:r>
              <a:rPr lang="en-US" dirty="0" err="1"/>
              <a:t>operacionales</a:t>
            </a:r>
            <a:r>
              <a:rPr lang="en-US" dirty="0"/>
              <a:t>, y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compuesto</a:t>
            </a:r>
            <a:r>
              <a:rPr lang="en-US" dirty="0"/>
              <a:t> por </a:t>
            </a:r>
            <a:r>
              <a:rPr lang="en-US" dirty="0" err="1"/>
              <a:t>representantes</a:t>
            </a:r>
            <a:r>
              <a:rPr lang="en-US" dirty="0"/>
              <a:t> de la </a:t>
            </a:r>
            <a:r>
              <a:rPr lang="en-US" dirty="0" err="1"/>
              <a:t>industria</a:t>
            </a:r>
            <a:r>
              <a:rPr lang="en-US" dirty="0"/>
              <a:t>, </a:t>
            </a:r>
            <a:r>
              <a:rPr lang="en-US" dirty="0" err="1"/>
              <a:t>instituciones</a:t>
            </a:r>
            <a:r>
              <a:rPr lang="en-US" dirty="0"/>
              <a:t> </a:t>
            </a:r>
            <a:r>
              <a:rPr lang="en-US" dirty="0" err="1"/>
              <a:t>académicas</a:t>
            </a:r>
            <a:r>
              <a:rPr lang="en-US" dirty="0"/>
              <a:t> y </a:t>
            </a:r>
            <a:r>
              <a:rPr lang="en-US" dirty="0" err="1"/>
              <a:t>gubernamentales</a:t>
            </a:r>
            <a:r>
              <a:rPr lang="en-US" dirty="0"/>
              <a:t> de </a:t>
            </a:r>
            <a:r>
              <a:rPr lang="en-US" dirty="0" err="1"/>
              <a:t>todo</a:t>
            </a:r>
            <a:r>
              <a:rPr lang="en-US" dirty="0"/>
              <a:t> el </a:t>
            </a:r>
            <a:r>
              <a:rPr lang="en-US" dirty="0" err="1"/>
              <a:t>mundo</a:t>
            </a:r>
            <a:r>
              <a:rPr lang="en-US" dirty="0"/>
              <a:t>. </a:t>
            </a:r>
          </a:p>
          <a:p>
            <a:endParaRPr lang="en-US" sz="1200" dirty="0"/>
          </a:p>
          <a:p>
            <a:r>
              <a:rPr lang="en-US" sz="1200" dirty="0"/>
              <a:t>El </a:t>
            </a:r>
            <a:r>
              <a:rPr lang="en-US" sz="1200" dirty="0" err="1"/>
              <a:t>Consejo</a:t>
            </a:r>
            <a:r>
              <a:rPr lang="en-US" sz="1200" dirty="0"/>
              <a:t> CVE </a:t>
            </a:r>
            <a:r>
              <a:rPr lang="en-US" sz="1200" dirty="0" err="1"/>
              <a:t>también</a:t>
            </a:r>
            <a:r>
              <a:rPr lang="en-US" sz="1200" dirty="0"/>
              <a:t> </a:t>
            </a:r>
            <a:r>
              <a:rPr lang="en-US" sz="1200" dirty="0" err="1"/>
              <a:t>proporciona</a:t>
            </a:r>
            <a:r>
              <a:rPr lang="en-US" sz="1200" dirty="0"/>
              <a:t> supervision punctual y </a:t>
            </a:r>
            <a:r>
              <a:rPr lang="en-US" sz="1200" dirty="0" err="1"/>
              <a:t>transparente</a:t>
            </a:r>
            <a:r>
              <a:rPr lang="en-US" sz="1200" dirty="0"/>
              <a:t>, </a:t>
            </a:r>
            <a:r>
              <a:rPr lang="en-US" sz="1200" dirty="0" err="1"/>
              <a:t>comunicación</a:t>
            </a:r>
            <a:r>
              <a:rPr lang="en-US" sz="1200" dirty="0"/>
              <a:t> y </a:t>
            </a:r>
            <a:r>
              <a:rPr lang="en-US" sz="1200" dirty="0" err="1"/>
              <a:t>toma</a:t>
            </a:r>
            <a:r>
              <a:rPr lang="en-US" sz="1200" dirty="0"/>
              <a:t> de decisions. </a:t>
            </a:r>
            <a:r>
              <a:rPr lang="en-US" sz="1200" dirty="0" err="1"/>
              <a:t>garantiza</a:t>
            </a:r>
            <a:r>
              <a:rPr lang="en-US" sz="1200" dirty="0"/>
              <a:t> que el </a:t>
            </a:r>
            <a:r>
              <a:rPr lang="en-US" sz="1200" dirty="0" err="1"/>
              <a:t>progarma</a:t>
            </a:r>
            <a:r>
              <a:rPr lang="en-US" sz="1200" dirty="0"/>
              <a:t> </a:t>
            </a:r>
            <a:r>
              <a:rPr lang="en-US" sz="1200" dirty="0" err="1"/>
              <a:t>proporciona</a:t>
            </a:r>
            <a:r>
              <a:rPr lang="en-US" sz="1200" dirty="0"/>
              <a:t> a los </a:t>
            </a:r>
            <a:r>
              <a:rPr lang="en-US" sz="1200" dirty="0" err="1"/>
              <a:t>participantes</a:t>
            </a:r>
            <a:r>
              <a:rPr lang="en-US" sz="1200" dirty="0"/>
              <a:t> un valor y que los </a:t>
            </a:r>
            <a:r>
              <a:rPr lang="en-US" sz="1200" dirty="0" err="1"/>
              <a:t>principios</a:t>
            </a:r>
            <a:r>
              <a:rPr lang="en-US" sz="1200" dirty="0"/>
              <a:t> de </a:t>
            </a:r>
            <a:r>
              <a:rPr lang="en-US" sz="1200" dirty="0" err="1"/>
              <a:t>funcionalmiento</a:t>
            </a:r>
            <a:r>
              <a:rPr lang="en-US" sz="1200" dirty="0"/>
              <a:t> son </a:t>
            </a:r>
            <a:r>
              <a:rPr lang="en-US" sz="1200" dirty="0" err="1"/>
              <a:t>cumplidos</a:t>
            </a:r>
            <a:r>
              <a:rPr lang="en-US" sz="1200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3860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Pct val="125000"/>
              <a:buFont typeface="Wingdings" panose="05000000000000000000" pitchFamily="2" charset="2"/>
              <a:buNone/>
              <a:tabLst/>
              <a:defRPr/>
            </a:pPr>
            <a:r>
              <a:rPr lang="en-US" sz="1100" b="1" dirty="0" err="1"/>
              <a:t>Pista</a:t>
            </a:r>
            <a:r>
              <a:rPr lang="en-US" sz="1100" b="1" dirty="0"/>
              <a:t> de </a:t>
            </a:r>
            <a:r>
              <a:rPr lang="en-US" sz="1100" b="1" dirty="0" err="1"/>
              <a:t>Voz</a:t>
            </a:r>
            <a:r>
              <a:rPr lang="en-US" sz="1100" b="1" dirty="0"/>
              <a:t>:  </a:t>
            </a:r>
            <a:r>
              <a:rPr lang="en-US" sz="1100" b="0" dirty="0"/>
              <a:t>El </a:t>
            </a:r>
            <a:r>
              <a:rPr lang="en-US" sz="1100" b="0" dirty="0" err="1"/>
              <a:t>Programa</a:t>
            </a:r>
            <a:r>
              <a:rPr lang="en-US" sz="1100" b="0" dirty="0"/>
              <a:t> CVE </a:t>
            </a:r>
            <a:r>
              <a:rPr lang="en-US" sz="1100" b="0" dirty="0" err="1"/>
              <a:t>está</a:t>
            </a:r>
            <a:r>
              <a:rPr lang="en-US" sz="1100" b="0" dirty="0"/>
              <a:t> </a:t>
            </a:r>
            <a:r>
              <a:rPr lang="en-US" sz="1100" b="0" dirty="0" err="1"/>
              <a:t>patrocinado</a:t>
            </a:r>
            <a:r>
              <a:rPr lang="en-US" sz="1100" b="0" dirty="0"/>
              <a:t> por el </a:t>
            </a:r>
            <a:r>
              <a:rPr lang="en-US" sz="1100" dirty="0" err="1">
                <a:latin typeface="Helvetica LT Std"/>
                <a:ea typeface="+mn-ea"/>
                <a:cs typeface="Arial" pitchFamily="34" charset="0"/>
              </a:rPr>
              <a:t>Departamento</a:t>
            </a:r>
            <a:r>
              <a:rPr lang="en-US" sz="1100" dirty="0">
                <a:latin typeface="Helvetica LT Std"/>
                <a:ea typeface="+mn-ea"/>
                <a:cs typeface="Arial" pitchFamily="34" charset="0"/>
              </a:rPr>
              <a:t> de </a:t>
            </a:r>
            <a:r>
              <a:rPr lang="en-US" sz="1100" dirty="0" err="1">
                <a:latin typeface="Helvetica LT Std"/>
                <a:ea typeface="+mn-ea"/>
                <a:cs typeface="Arial" pitchFamily="34" charset="0"/>
              </a:rPr>
              <a:t>Seguridad</a:t>
            </a:r>
            <a:r>
              <a:rPr lang="en-US" sz="1100" dirty="0">
                <a:latin typeface="Helvetica LT Std"/>
                <a:ea typeface="+mn-ea"/>
                <a:cs typeface="Arial" pitchFamily="34" charset="0"/>
              </a:rPr>
              <a:t> Nacional (DHS) y el </a:t>
            </a:r>
            <a:r>
              <a:rPr lang="en-US" sz="1100" dirty="0" err="1">
                <a:latin typeface="Helvetica LT Std"/>
                <a:ea typeface="+mn-ea"/>
                <a:cs typeface="Arial" pitchFamily="34" charset="0"/>
              </a:rPr>
              <a:t>Componente</a:t>
            </a:r>
            <a:r>
              <a:rPr lang="en-US" sz="1100" dirty="0">
                <a:latin typeface="Helvetica LT Std"/>
                <a:ea typeface="+mn-ea"/>
                <a:cs typeface="Arial" pitchFamily="34" charset="0"/>
              </a:rPr>
              <a:t> de </a:t>
            </a:r>
            <a:r>
              <a:rPr lang="en-US" sz="1100" dirty="0" err="1">
                <a:latin typeface="Helvetica LT Std"/>
                <a:ea typeface="+mn-ea"/>
                <a:cs typeface="Arial" pitchFamily="34" charset="0"/>
              </a:rPr>
              <a:t>Tratamiento</a:t>
            </a:r>
            <a:r>
              <a:rPr lang="en-US" sz="1100" dirty="0">
                <a:latin typeface="Helvetica LT Std"/>
                <a:ea typeface="+mn-ea"/>
                <a:cs typeface="Arial" pitchFamily="34" charset="0"/>
              </a:rPr>
              <a:t> de </a:t>
            </a:r>
            <a:r>
              <a:rPr lang="en-US" sz="1100" dirty="0" err="1">
                <a:latin typeface="Helvetica LT Std"/>
                <a:ea typeface="+mn-ea"/>
                <a:cs typeface="Arial" pitchFamily="34" charset="0"/>
              </a:rPr>
              <a:t>Vulnerabilidades</a:t>
            </a:r>
            <a:r>
              <a:rPr lang="en-US" sz="1100" dirty="0">
                <a:latin typeface="Helvetica LT Std"/>
                <a:ea typeface="+mn-ea"/>
                <a:cs typeface="Arial" pitchFamily="34" charset="0"/>
              </a:rPr>
              <a:t> (VMC) de la </a:t>
            </a:r>
            <a:r>
              <a:rPr lang="en-US" sz="1100" dirty="0" err="1">
                <a:latin typeface="Helvetica LT Std"/>
                <a:ea typeface="+mn-ea"/>
                <a:cs typeface="Arial" pitchFamily="34" charset="0"/>
              </a:rPr>
              <a:t>Agencia</a:t>
            </a:r>
            <a:r>
              <a:rPr lang="en-US" sz="1100" dirty="0">
                <a:latin typeface="Helvetica LT Std"/>
                <a:ea typeface="+mn-ea"/>
                <a:cs typeface="Arial" pitchFamily="34" charset="0"/>
              </a:rPr>
              <a:t> de </a:t>
            </a:r>
            <a:r>
              <a:rPr lang="en-US" sz="1100" dirty="0" err="1">
                <a:latin typeface="Helvetica LT Std"/>
                <a:ea typeface="+mn-ea"/>
                <a:cs typeface="Arial" pitchFamily="34" charset="0"/>
              </a:rPr>
              <a:t>Seguridad</a:t>
            </a:r>
            <a:r>
              <a:rPr lang="en-US" sz="1100" dirty="0">
                <a:latin typeface="Helvetica LT Std"/>
                <a:ea typeface="+mn-ea"/>
                <a:cs typeface="Arial" pitchFamily="34" charset="0"/>
              </a:rPr>
              <a:t> de </a:t>
            </a:r>
            <a:r>
              <a:rPr lang="en-US" sz="1100" dirty="0" err="1">
                <a:latin typeface="Helvetica LT Std"/>
                <a:ea typeface="+mn-ea"/>
                <a:cs typeface="Arial" pitchFamily="34" charset="0"/>
              </a:rPr>
              <a:t>Ciberseguridad</a:t>
            </a:r>
            <a:r>
              <a:rPr lang="en-US" sz="1100" dirty="0">
                <a:latin typeface="Helvetica LT Std"/>
                <a:ea typeface="+mn-ea"/>
                <a:cs typeface="Arial" pitchFamily="34" charset="0"/>
              </a:rPr>
              <a:t> e </a:t>
            </a:r>
            <a:r>
              <a:rPr lang="en-US" sz="1100" dirty="0" err="1">
                <a:latin typeface="Helvetica LT Std"/>
                <a:ea typeface="+mn-ea"/>
                <a:cs typeface="Arial" pitchFamily="34" charset="0"/>
              </a:rPr>
              <a:t>Infraestructura</a:t>
            </a:r>
            <a:r>
              <a:rPr lang="en-US" sz="1100" dirty="0">
                <a:latin typeface="Helvetica LT Std"/>
                <a:ea typeface="+mn-ea"/>
                <a:cs typeface="Arial" pitchFamily="34" charset="0"/>
              </a:rPr>
              <a:t> (CISA) los </a:t>
            </a:r>
            <a:r>
              <a:rPr lang="en-US" sz="1100" dirty="0" err="1">
                <a:latin typeface="Helvetica LT Std"/>
                <a:ea typeface="+mn-ea"/>
                <a:cs typeface="Arial" pitchFamily="34" charset="0"/>
              </a:rPr>
              <a:t>cuales</a:t>
            </a:r>
            <a:r>
              <a:rPr lang="en-US" sz="1100" dirty="0">
                <a:latin typeface="Helvetica LT Std"/>
                <a:ea typeface="+mn-ea"/>
                <a:cs typeface="Arial" pitchFamily="34" charset="0"/>
              </a:rPr>
              <a:t> </a:t>
            </a:r>
            <a:r>
              <a:rPr lang="en-US" sz="1100" dirty="0" err="1">
                <a:latin typeface="Helvetica LT Std"/>
                <a:ea typeface="+mn-ea"/>
                <a:cs typeface="Arial" pitchFamily="34" charset="0"/>
              </a:rPr>
              <a:t>financian</a:t>
            </a:r>
            <a:r>
              <a:rPr lang="en-US" sz="1100" dirty="0">
                <a:latin typeface="Helvetica LT Std"/>
                <a:ea typeface="+mn-ea"/>
                <a:cs typeface="Arial" pitchFamily="34" charset="0"/>
              </a:rPr>
              <a:t> a la </a:t>
            </a:r>
            <a:r>
              <a:rPr lang="en-US" sz="1100" dirty="0" err="1">
                <a:latin typeface="Helvetica LT Std"/>
                <a:ea typeface="+mn-ea"/>
                <a:cs typeface="Arial" pitchFamily="34" charset="0"/>
              </a:rPr>
              <a:t>Corporación</a:t>
            </a:r>
            <a:r>
              <a:rPr lang="en-US" sz="1100" dirty="0">
                <a:latin typeface="Helvetica LT Std"/>
                <a:ea typeface="+mn-ea"/>
                <a:cs typeface="Arial" pitchFamily="34" charset="0"/>
              </a:rPr>
              <a:t> MITRE para </a:t>
            </a:r>
            <a:r>
              <a:rPr lang="en-US" sz="1100" dirty="0" err="1">
                <a:latin typeface="Helvetica LT Std"/>
                <a:ea typeface="+mn-ea"/>
                <a:cs typeface="Arial" pitchFamily="34" charset="0"/>
              </a:rPr>
              <a:t>operar</a:t>
            </a:r>
            <a:r>
              <a:rPr lang="en-US" sz="1100" dirty="0">
                <a:latin typeface="Helvetica LT Std"/>
                <a:ea typeface="+mn-ea"/>
                <a:cs typeface="Arial" pitchFamily="34" charset="0"/>
              </a:rPr>
              <a:t> el </a:t>
            </a:r>
            <a:r>
              <a:rPr lang="en-US" sz="1100" dirty="0" err="1">
                <a:latin typeface="Helvetica LT Std"/>
                <a:ea typeface="+mn-ea"/>
                <a:cs typeface="Arial" pitchFamily="34" charset="0"/>
              </a:rPr>
              <a:t>Programa</a:t>
            </a:r>
            <a:r>
              <a:rPr lang="en-US" sz="1100" dirty="0">
                <a:latin typeface="Helvetica LT Std"/>
                <a:ea typeface="+mn-ea"/>
                <a:cs typeface="Arial" pitchFamily="34" charset="0"/>
              </a:rPr>
              <a:t> CVE </a:t>
            </a:r>
            <a:r>
              <a:rPr lang="en-US" sz="1100" dirty="0" err="1">
                <a:latin typeface="Helvetica LT Std"/>
                <a:ea typeface="+mn-ea"/>
                <a:cs typeface="Arial" pitchFamily="34" charset="0"/>
              </a:rPr>
              <a:t>como</a:t>
            </a:r>
            <a:r>
              <a:rPr lang="en-US" sz="1100" dirty="0">
                <a:latin typeface="Helvetica LT Std"/>
                <a:ea typeface="+mn-ea"/>
                <a:cs typeface="Arial" pitchFamily="34" charset="0"/>
              </a:rPr>
              <a:t> un “</a:t>
            </a:r>
            <a:r>
              <a:rPr lang="en-US" sz="1100" dirty="0" err="1">
                <a:latin typeface="Helvetica LT Std"/>
                <a:ea typeface="+mn-ea"/>
                <a:cs typeface="Arial" pitchFamily="34" charset="0"/>
              </a:rPr>
              <a:t>tercero</a:t>
            </a:r>
            <a:r>
              <a:rPr lang="en-US" sz="1100" dirty="0">
                <a:latin typeface="Helvetica LT Std"/>
                <a:ea typeface="+mn-ea"/>
                <a:cs typeface="Arial" pitchFamily="34" charset="0"/>
              </a:rPr>
              <a:t>” </a:t>
            </a:r>
            <a:r>
              <a:rPr lang="en-US" sz="1100" dirty="0" err="1">
                <a:latin typeface="Helvetica LT Std"/>
                <a:ea typeface="+mn-ea"/>
                <a:cs typeface="Arial" pitchFamily="34" charset="0"/>
              </a:rPr>
              <a:t>objetivo</a:t>
            </a:r>
            <a:r>
              <a:rPr lang="en-US" sz="1100" dirty="0">
                <a:latin typeface="Helvetica LT Std"/>
                <a:ea typeface="+mn-ea"/>
                <a:cs typeface="Arial" pitchFamily="34" charset="0"/>
              </a:rPr>
              <a:t> e </a:t>
            </a:r>
            <a:r>
              <a:rPr lang="en-US" sz="1100" dirty="0" err="1">
                <a:latin typeface="Helvetica LT Std"/>
                <a:ea typeface="+mn-ea"/>
                <a:cs typeface="Arial" pitchFamily="34" charset="0"/>
              </a:rPr>
              <a:t>independiente</a:t>
            </a:r>
            <a:r>
              <a:rPr lang="en-US" sz="1100" dirty="0">
                <a:latin typeface="Helvetica LT Std"/>
                <a:ea typeface="+mn-ea"/>
                <a:cs typeface="Arial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6664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200"/>
              </a:spcBef>
              <a:buSzPct val="125000"/>
              <a:buFont typeface="Wingdings" panose="05000000000000000000" pitchFamily="2" charset="2"/>
              <a:buNone/>
            </a:pPr>
            <a:r>
              <a:rPr lang="en-US" sz="1100" b="1" dirty="0" err="1"/>
              <a:t>Pista</a:t>
            </a:r>
            <a:r>
              <a:rPr lang="en-US" sz="1100" b="1" dirty="0"/>
              <a:t> de </a:t>
            </a:r>
            <a:r>
              <a:rPr lang="en-US" sz="1100" b="1" dirty="0" err="1"/>
              <a:t>Voz</a:t>
            </a:r>
            <a:r>
              <a:rPr lang="en-US" sz="1100" b="1" dirty="0"/>
              <a:t>:</a:t>
            </a:r>
            <a:r>
              <a:rPr lang="en-US" sz="1100" b="0" dirty="0"/>
              <a:t>  La </a:t>
            </a:r>
            <a:r>
              <a:rPr lang="en-US" sz="1100" b="0" dirty="0" err="1"/>
              <a:t>Corporación</a:t>
            </a:r>
            <a:r>
              <a:rPr lang="en-US" sz="1100" b="0" dirty="0"/>
              <a:t> MITRE es el </a:t>
            </a:r>
            <a:r>
              <a:rPr lang="en-US" sz="1100" b="0" dirty="0" err="1"/>
              <a:t>Raíz</a:t>
            </a:r>
            <a:r>
              <a:rPr lang="en-US" sz="1100" b="0" dirty="0"/>
              <a:t> del </a:t>
            </a:r>
            <a:r>
              <a:rPr lang="en-US" sz="1100" b="0" dirty="0" err="1"/>
              <a:t>Programa</a:t>
            </a:r>
            <a:r>
              <a:rPr lang="en-US" sz="1100" b="0" dirty="0"/>
              <a:t>, la </a:t>
            </a:r>
            <a:r>
              <a:rPr lang="en-US" sz="1100" b="0" dirty="0" err="1"/>
              <a:t>Secretaría</a:t>
            </a:r>
            <a:r>
              <a:rPr lang="en-US" sz="1100" b="0" dirty="0"/>
              <a:t> </a:t>
            </a:r>
            <a:r>
              <a:rPr lang="en-US" sz="1100" b="0" dirty="0" err="1"/>
              <a:t>así</a:t>
            </a:r>
            <a:r>
              <a:rPr lang="en-US" sz="1100" b="0" dirty="0"/>
              <a:t> </a:t>
            </a:r>
            <a:r>
              <a:rPr lang="en-US" sz="1100" b="0" dirty="0" err="1"/>
              <a:t>como</a:t>
            </a:r>
            <a:r>
              <a:rPr lang="en-US" sz="1100" b="0" dirty="0"/>
              <a:t> el CNA de </a:t>
            </a:r>
            <a:r>
              <a:rPr lang="en-US" sz="1100" b="0" dirty="0" err="1"/>
              <a:t>Último</a:t>
            </a:r>
            <a:r>
              <a:rPr lang="en-US" sz="1100" b="0" dirty="0"/>
              <a:t> </a:t>
            </a:r>
            <a:r>
              <a:rPr lang="en-US" sz="1100" b="0" dirty="0" err="1"/>
              <a:t>Recurso</a:t>
            </a:r>
            <a:r>
              <a:rPr lang="en-US" sz="1100" b="0" dirty="0"/>
              <a:t> (CNA-UR). MITRE es el </a:t>
            </a:r>
            <a:r>
              <a:rPr lang="en-US" sz="1100" b="0" dirty="0" err="1"/>
              <a:t>árbitro</a:t>
            </a:r>
            <a:r>
              <a:rPr lang="en-US" sz="1100" b="0" dirty="0"/>
              <a:t> final </a:t>
            </a:r>
            <a:r>
              <a:rPr lang="en-US" sz="1100" b="0" dirty="0" err="1"/>
              <a:t>en</a:t>
            </a:r>
            <a:r>
              <a:rPr lang="en-US" sz="1100" b="0" dirty="0"/>
              <a:t> </a:t>
            </a:r>
            <a:r>
              <a:rPr lang="en-US" sz="1100" b="0" dirty="0" err="1"/>
              <a:t>disputas</a:t>
            </a:r>
            <a:r>
              <a:rPr lang="en-US" sz="1100" b="0" dirty="0"/>
              <a:t>; dirige las </a:t>
            </a:r>
            <a:r>
              <a:rPr lang="en-US" sz="1100" b="0" dirty="0" err="1"/>
              <a:t>operaciones</a:t>
            </a:r>
            <a:r>
              <a:rPr lang="en-US" sz="1100" b="0" dirty="0"/>
              <a:t> del </a:t>
            </a:r>
            <a:r>
              <a:rPr lang="en-US" sz="1100" b="0" dirty="0" err="1"/>
              <a:t>Programa</a:t>
            </a:r>
            <a:r>
              <a:rPr lang="en-US" sz="1100" b="0" dirty="0"/>
              <a:t> CVE; </a:t>
            </a:r>
            <a:r>
              <a:rPr lang="en-US" sz="1100" b="0" dirty="0" err="1"/>
              <a:t>aloja</a:t>
            </a:r>
            <a:r>
              <a:rPr lang="en-US" sz="1100" b="0" dirty="0"/>
              <a:t> la Lista Maestra de CVE; dirige el </a:t>
            </a:r>
            <a:r>
              <a:rPr lang="en-US" sz="1100" b="0" dirty="0" err="1"/>
              <a:t>programa</a:t>
            </a:r>
            <a:r>
              <a:rPr lang="en-US" sz="1100" b="0" dirty="0"/>
              <a:t> de </a:t>
            </a:r>
            <a:r>
              <a:rPr lang="en-US" sz="1100" b="0" dirty="0" err="1"/>
              <a:t>numeración</a:t>
            </a:r>
            <a:r>
              <a:rPr lang="en-US" sz="1100" b="0" dirty="0"/>
              <a:t> de CVE; </a:t>
            </a:r>
            <a:r>
              <a:rPr lang="en-US" sz="1100" b="0" dirty="0" err="1"/>
              <a:t>mantiene</a:t>
            </a:r>
            <a:r>
              <a:rPr lang="en-US" sz="1100" b="0" dirty="0"/>
              <a:t> la </a:t>
            </a:r>
            <a:r>
              <a:rPr lang="en-US" sz="1100" b="0" dirty="0" err="1"/>
              <a:t>presencia</a:t>
            </a:r>
            <a:r>
              <a:rPr lang="en-US" sz="1100" b="0" dirty="0"/>
              <a:t> </a:t>
            </a:r>
            <a:r>
              <a:rPr lang="en-US" sz="1100" b="0" dirty="0" err="1"/>
              <a:t>pública</a:t>
            </a:r>
            <a:r>
              <a:rPr lang="en-US" sz="1100" b="0" dirty="0"/>
              <a:t>; </a:t>
            </a:r>
            <a:r>
              <a:rPr lang="en-US" sz="1100" b="0" dirty="0" err="1"/>
              <a:t>lleva</a:t>
            </a:r>
            <a:r>
              <a:rPr lang="en-US" sz="1100" b="0" dirty="0"/>
              <a:t> a </a:t>
            </a:r>
            <a:r>
              <a:rPr lang="en-US" sz="1100" b="0" dirty="0" err="1"/>
              <a:t>cabo</a:t>
            </a:r>
            <a:r>
              <a:rPr lang="en-US" sz="1100" b="0" dirty="0"/>
              <a:t> la </a:t>
            </a:r>
            <a:r>
              <a:rPr lang="en-US" sz="1100" b="0" dirty="0" err="1"/>
              <a:t>asignación</a:t>
            </a:r>
            <a:r>
              <a:rPr lang="en-US" sz="1100" b="0" dirty="0"/>
              <a:t> de </a:t>
            </a:r>
            <a:r>
              <a:rPr lang="en-US" sz="1100" b="0" dirty="0" err="1"/>
              <a:t>identificadores</a:t>
            </a:r>
            <a:r>
              <a:rPr lang="en-US" sz="1100" b="0" dirty="0"/>
              <a:t> CVE para </a:t>
            </a:r>
            <a:r>
              <a:rPr lang="en-US" sz="1100" b="0" dirty="0" err="1"/>
              <a:t>productos</a:t>
            </a:r>
            <a:r>
              <a:rPr lang="en-US" sz="1100" b="0" dirty="0"/>
              <a:t> no </a:t>
            </a:r>
            <a:r>
              <a:rPr lang="en-US" sz="1100" b="0" dirty="0" err="1"/>
              <a:t>cubiertos</a:t>
            </a:r>
            <a:r>
              <a:rPr lang="en-US" sz="1100" b="0" dirty="0"/>
              <a:t> por </a:t>
            </a:r>
            <a:r>
              <a:rPr lang="en-US" sz="1100" b="0" dirty="0" err="1"/>
              <a:t>otros</a:t>
            </a:r>
            <a:r>
              <a:rPr lang="en-US" sz="1100" b="0" dirty="0"/>
              <a:t> CNAs y </a:t>
            </a:r>
            <a:r>
              <a:rPr lang="en-US" sz="1100" b="0" dirty="0" err="1"/>
              <a:t>lleva</a:t>
            </a:r>
            <a:r>
              <a:rPr lang="en-US" sz="1100" b="0" dirty="0"/>
              <a:t> a </a:t>
            </a:r>
            <a:r>
              <a:rPr lang="en-US" sz="1100" b="0" dirty="0" err="1"/>
              <a:t>cabo</a:t>
            </a:r>
            <a:r>
              <a:rPr lang="en-US" sz="1100" b="0" dirty="0"/>
              <a:t> una </a:t>
            </a:r>
            <a:r>
              <a:rPr lang="en-US" sz="1100" b="0" dirty="0" err="1"/>
              <a:t>variedad</a:t>
            </a:r>
            <a:r>
              <a:rPr lang="en-US" sz="1100" b="0" dirty="0"/>
              <a:t> de </a:t>
            </a:r>
            <a:r>
              <a:rPr lang="en-US" sz="1100" b="0" dirty="0" err="1"/>
              <a:t>actividades</a:t>
            </a:r>
            <a:r>
              <a:rPr lang="en-US" sz="1100" b="0" dirty="0"/>
              <a:t> de </a:t>
            </a:r>
            <a:r>
              <a:rPr lang="en-US" sz="1100" b="0" dirty="0" err="1"/>
              <a:t>mejora</a:t>
            </a:r>
            <a:r>
              <a:rPr lang="en-US" sz="1100" b="0" dirty="0"/>
              <a:t> (tales </a:t>
            </a:r>
            <a:r>
              <a:rPr lang="en-US" sz="1100" b="0" dirty="0" err="1"/>
              <a:t>como</a:t>
            </a:r>
            <a:r>
              <a:rPr lang="en-US" sz="1100" b="0" dirty="0"/>
              <a:t> </a:t>
            </a:r>
            <a:r>
              <a:rPr lang="en-US" sz="1100" b="0" dirty="0" err="1"/>
              <a:t>automatización</a:t>
            </a:r>
            <a:r>
              <a:rPr lang="en-US" sz="1100" b="0" dirty="0"/>
              <a:t>, </a:t>
            </a:r>
            <a:r>
              <a:rPr lang="en-US" sz="1100" b="0" dirty="0" err="1"/>
              <a:t>procesos</a:t>
            </a:r>
            <a:r>
              <a:rPr lang="en-US" sz="1100" b="0" dirty="0"/>
              <a:t>, </a:t>
            </a:r>
            <a:r>
              <a:rPr lang="en-US" sz="1100" b="0" dirty="0" err="1"/>
              <a:t>operaciones</a:t>
            </a:r>
            <a:r>
              <a:rPr lang="en-US" sz="1100" b="0" dirty="0"/>
              <a:t>, </a:t>
            </a:r>
            <a:r>
              <a:rPr lang="en-US" sz="1100" b="0" dirty="0" err="1"/>
              <a:t>normas</a:t>
            </a:r>
            <a:r>
              <a:rPr lang="en-US" sz="1100" b="0" dirty="0"/>
              <a:t>).</a:t>
            </a:r>
          </a:p>
          <a:p>
            <a:pPr marL="0" indent="0">
              <a:spcBef>
                <a:spcPts val="200"/>
              </a:spcBef>
              <a:buSzPct val="125000"/>
              <a:buFont typeface="Wingdings" panose="05000000000000000000" pitchFamily="2" charset="2"/>
              <a:buNone/>
            </a:pPr>
            <a:endParaRPr lang="en-US" sz="1100" b="0" dirty="0">
              <a:solidFill>
                <a:schemeClr val="tx1"/>
              </a:solidFill>
            </a:endParaRPr>
          </a:p>
          <a:p>
            <a:pPr marL="0" indent="0">
              <a:spcBef>
                <a:spcPts val="200"/>
              </a:spcBef>
              <a:buSzPct val="125000"/>
              <a:buFont typeface="Wingdings" panose="05000000000000000000" pitchFamily="2" charset="2"/>
              <a:buNone/>
            </a:pPr>
            <a:r>
              <a:rPr lang="en-US" sz="1100" b="0" dirty="0">
                <a:solidFill>
                  <a:schemeClr val="tx1"/>
                </a:solidFill>
              </a:rPr>
              <a:t>El CNA de ultimo </a:t>
            </a:r>
            <a:r>
              <a:rPr lang="en-US" sz="1100" b="0" dirty="0" err="1">
                <a:solidFill>
                  <a:schemeClr val="tx1"/>
                </a:solidFill>
              </a:rPr>
              <a:t>recurso</a:t>
            </a:r>
            <a:r>
              <a:rPr lang="en-US" sz="1100" b="0" dirty="0">
                <a:solidFill>
                  <a:schemeClr val="tx1"/>
                </a:solidFill>
              </a:rPr>
              <a:t>, es un </a:t>
            </a:r>
            <a:r>
              <a:rPr lang="en-US" sz="1100" b="0" dirty="0" err="1">
                <a:solidFill>
                  <a:schemeClr val="tx1"/>
                </a:solidFill>
              </a:rPr>
              <a:t>rol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dirty="0" err="1">
                <a:solidFill>
                  <a:schemeClr val="tx1"/>
                </a:solidFill>
              </a:rPr>
              <a:t>operacional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dirty="0" err="1">
                <a:solidFill>
                  <a:schemeClr val="tx1"/>
                </a:solidFill>
              </a:rPr>
              <a:t>raíz</a:t>
            </a:r>
            <a:r>
              <a:rPr lang="en-US" sz="1100" b="0" dirty="0">
                <a:solidFill>
                  <a:schemeClr val="tx1"/>
                </a:solidFill>
              </a:rPr>
              <a:t> de ultimo </a:t>
            </a:r>
            <a:r>
              <a:rPr lang="en-US" sz="1100" b="0" dirty="0" err="1">
                <a:solidFill>
                  <a:schemeClr val="tx1"/>
                </a:solidFill>
              </a:rPr>
              <a:t>nivel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dirty="0" err="1">
                <a:solidFill>
                  <a:schemeClr val="tx1"/>
                </a:solidFill>
              </a:rPr>
              <a:t>establecido</a:t>
            </a:r>
            <a:r>
              <a:rPr lang="en-US" sz="1100" b="0" dirty="0">
                <a:solidFill>
                  <a:schemeClr val="tx1"/>
                </a:solidFill>
              </a:rPr>
              <a:t>. El CNA de ultimo </a:t>
            </a:r>
            <a:r>
              <a:rPr lang="en-US" sz="1100" b="0" dirty="0" err="1">
                <a:solidFill>
                  <a:schemeClr val="tx1"/>
                </a:solidFill>
              </a:rPr>
              <a:t>recurso</a:t>
            </a:r>
            <a:r>
              <a:rPr lang="en-US" sz="1100" b="0" dirty="0">
                <a:solidFill>
                  <a:schemeClr val="tx1"/>
                </a:solidFill>
              </a:rPr>
              <a:t> es un </a:t>
            </a:r>
            <a:r>
              <a:rPr lang="en-US" sz="1100" b="0" dirty="0" err="1">
                <a:solidFill>
                  <a:schemeClr val="tx1"/>
                </a:solidFill>
              </a:rPr>
              <a:t>rol</a:t>
            </a:r>
            <a:r>
              <a:rPr lang="en-US" sz="1100" b="0" dirty="0">
                <a:solidFill>
                  <a:schemeClr val="tx1"/>
                </a:solidFill>
              </a:rPr>
              <a:t> similar al </a:t>
            </a:r>
            <a:r>
              <a:rPr lang="en-US" sz="1100" b="0" dirty="0" err="1">
                <a:solidFill>
                  <a:schemeClr val="tx1"/>
                </a:solidFill>
              </a:rPr>
              <a:t>rol</a:t>
            </a:r>
            <a:r>
              <a:rPr lang="en-US" sz="1100" b="0" dirty="0">
                <a:solidFill>
                  <a:schemeClr val="tx1"/>
                </a:solidFill>
              </a:rPr>
              <a:t> de CNA, excepto que el </a:t>
            </a:r>
            <a:r>
              <a:rPr lang="en-US" sz="1100" b="0" dirty="0" err="1">
                <a:solidFill>
                  <a:schemeClr val="tx1"/>
                </a:solidFill>
              </a:rPr>
              <a:t>ámbito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dirty="0" err="1">
                <a:solidFill>
                  <a:schemeClr val="tx1"/>
                </a:solidFill>
              </a:rPr>
              <a:t>está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dirty="0" err="1">
                <a:solidFill>
                  <a:schemeClr val="tx1"/>
                </a:solidFill>
              </a:rPr>
              <a:t>definido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dirty="0" err="1">
                <a:solidFill>
                  <a:schemeClr val="tx1"/>
                </a:solidFill>
              </a:rPr>
              <a:t>como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dirty="0" err="1">
                <a:solidFill>
                  <a:schemeClr val="tx1"/>
                </a:solidFill>
              </a:rPr>
              <a:t>todo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dirty="0" err="1">
                <a:solidFill>
                  <a:schemeClr val="tx1"/>
                </a:solidFill>
              </a:rPr>
              <a:t>aquello</a:t>
            </a:r>
            <a:r>
              <a:rPr lang="en-US" sz="1100" b="0" dirty="0">
                <a:solidFill>
                  <a:schemeClr val="tx1"/>
                </a:solidFill>
              </a:rPr>
              <a:t> no </a:t>
            </a:r>
            <a:r>
              <a:rPr lang="en-US" sz="1100" b="0" dirty="0" err="1">
                <a:solidFill>
                  <a:schemeClr val="tx1"/>
                </a:solidFill>
              </a:rPr>
              <a:t>cubierto</a:t>
            </a:r>
            <a:r>
              <a:rPr lang="en-US" sz="1100" b="0" dirty="0">
                <a:solidFill>
                  <a:schemeClr val="tx1"/>
                </a:solidFill>
              </a:rPr>
              <a:t> por </a:t>
            </a:r>
            <a:r>
              <a:rPr lang="en-US" sz="1100" b="0" dirty="0" err="1">
                <a:solidFill>
                  <a:schemeClr val="tx1"/>
                </a:solidFill>
              </a:rPr>
              <a:t>otro</a:t>
            </a:r>
            <a:r>
              <a:rPr lang="en-US" sz="1100" b="0" dirty="0">
                <a:solidFill>
                  <a:schemeClr val="tx1"/>
                </a:solidFill>
              </a:rPr>
              <a:t> CNA. El CNA de ultimo </a:t>
            </a:r>
            <a:r>
              <a:rPr lang="en-US" sz="1100" b="0" dirty="0" err="1">
                <a:solidFill>
                  <a:schemeClr val="tx1"/>
                </a:solidFill>
              </a:rPr>
              <a:t>recurso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dirty="0" err="1">
                <a:solidFill>
                  <a:schemeClr val="tx1"/>
                </a:solidFill>
              </a:rPr>
              <a:t>también</a:t>
            </a:r>
            <a:r>
              <a:rPr lang="en-US" sz="1100" b="0" dirty="0">
                <a:solidFill>
                  <a:schemeClr val="tx1"/>
                </a:solidFill>
              </a:rPr>
              <a:t> es responsible de la </a:t>
            </a:r>
            <a:r>
              <a:rPr lang="en-US" sz="1100" b="0" dirty="0" err="1">
                <a:solidFill>
                  <a:schemeClr val="tx1"/>
                </a:solidFill>
              </a:rPr>
              <a:t>coordinación</a:t>
            </a:r>
            <a:r>
              <a:rPr lang="en-US" sz="1100" b="0" dirty="0">
                <a:solidFill>
                  <a:schemeClr val="tx1"/>
                </a:solidFill>
              </a:rPr>
              <a:t> entre CNAs </a:t>
            </a:r>
            <a:r>
              <a:rPr lang="en-US" sz="1100" b="0" dirty="0" err="1">
                <a:solidFill>
                  <a:schemeClr val="tx1"/>
                </a:solidFill>
              </a:rPr>
              <a:t>existentes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dirty="0" err="1">
                <a:solidFill>
                  <a:schemeClr val="tx1"/>
                </a:solidFill>
              </a:rPr>
              <a:t>si</a:t>
            </a:r>
            <a:r>
              <a:rPr lang="en-US" sz="1100" b="0" dirty="0">
                <a:solidFill>
                  <a:schemeClr val="tx1"/>
                </a:solidFill>
              </a:rPr>
              <a:t> se produce un </a:t>
            </a:r>
            <a:r>
              <a:rPr lang="en-US" sz="1100" b="0" dirty="0" err="1">
                <a:solidFill>
                  <a:schemeClr val="tx1"/>
                </a:solidFill>
              </a:rPr>
              <a:t>conflicto</a:t>
            </a:r>
            <a:r>
              <a:rPr lang="en-US" sz="1100" b="0" dirty="0">
                <a:solidFill>
                  <a:schemeClr val="tx1"/>
                </a:solidFill>
              </a:rPr>
              <a:t> con un CVE, y de </a:t>
            </a:r>
            <a:r>
              <a:rPr lang="en-US" sz="1100" b="0" dirty="0" err="1">
                <a:solidFill>
                  <a:schemeClr val="tx1"/>
                </a:solidFill>
              </a:rPr>
              <a:t>identificar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dirty="0" err="1">
                <a:solidFill>
                  <a:schemeClr val="tx1"/>
                </a:solidFill>
              </a:rPr>
              <a:t>nuevas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dirty="0" err="1">
                <a:solidFill>
                  <a:schemeClr val="tx1"/>
                </a:solidFill>
              </a:rPr>
              <a:t>industrias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dirty="0" err="1">
                <a:solidFill>
                  <a:schemeClr val="tx1"/>
                </a:solidFill>
              </a:rPr>
              <a:t>donde</a:t>
            </a:r>
            <a:r>
              <a:rPr lang="en-US" sz="1100" b="0" dirty="0">
                <a:solidFill>
                  <a:schemeClr val="tx1"/>
                </a:solidFill>
              </a:rPr>
              <a:t> no </a:t>
            </a:r>
            <a:r>
              <a:rPr lang="en-US" sz="1100" b="0" dirty="0" err="1">
                <a:solidFill>
                  <a:schemeClr val="tx1"/>
                </a:solidFill>
              </a:rPr>
              <a:t>existe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dirty="0" err="1">
                <a:solidFill>
                  <a:schemeClr val="tx1"/>
                </a:solidFill>
              </a:rPr>
              <a:t>cobertura</a:t>
            </a:r>
            <a:r>
              <a:rPr lang="en-US" sz="1100" b="0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La </a:t>
            </a:r>
            <a:r>
              <a:rPr lang="en-US" dirty="0" err="1"/>
              <a:t>Secretaría</a:t>
            </a:r>
            <a:r>
              <a:rPr lang="en-US" dirty="0"/>
              <a:t> es </a:t>
            </a:r>
            <a:r>
              <a:rPr lang="en-US" dirty="0" err="1"/>
              <a:t>responsable</a:t>
            </a:r>
            <a:r>
              <a:rPr lang="en-US" dirty="0"/>
              <a:t> de:</a:t>
            </a:r>
          </a:p>
          <a:p>
            <a:pPr marL="228600" marR="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</a:pPr>
            <a:r>
              <a:rPr lang="en-US" sz="1200" b="0" i="0" u="none" strike="noStrike" cap="none" dirty="0" err="1">
                <a:ea typeface="Calibri"/>
                <a:cs typeface="Calibri"/>
                <a:sym typeface="Calibri"/>
              </a:rPr>
              <a:t>Alojar</a:t>
            </a:r>
            <a:r>
              <a:rPr lang="en-US" sz="1200" b="0" i="0" u="none" strike="noStrike" cap="none" dirty="0">
                <a:ea typeface="Calibri"/>
                <a:cs typeface="Calibri"/>
                <a:sym typeface="Calibri"/>
              </a:rPr>
              <a:t> la Lista Maestra de CVEs</a:t>
            </a:r>
            <a:endParaRPr lang="en-US" sz="1200" b="0" dirty="0">
              <a:solidFill>
                <a:schemeClr val="tx1"/>
              </a:solidFill>
            </a:endParaRPr>
          </a:p>
          <a:p>
            <a:pPr marL="228600" marR="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</a:pPr>
            <a:r>
              <a:rPr lang="en-US" sz="1200" dirty="0" err="1"/>
              <a:t>Dirigir</a:t>
            </a:r>
            <a:r>
              <a:rPr lang="en-US" sz="1200" dirty="0"/>
              <a:t> </a:t>
            </a:r>
            <a:r>
              <a:rPr lang="en-US" sz="1200" b="0" dirty="0"/>
              <a:t>el </a:t>
            </a:r>
            <a:r>
              <a:rPr lang="en-US" sz="1200" b="0" dirty="0" err="1"/>
              <a:t>programa</a:t>
            </a:r>
            <a:r>
              <a:rPr lang="en-US" sz="1200" b="0" dirty="0"/>
              <a:t> de </a:t>
            </a:r>
            <a:r>
              <a:rPr lang="en-US" sz="1200" b="0" dirty="0" err="1"/>
              <a:t>numeración</a:t>
            </a:r>
            <a:r>
              <a:rPr lang="en-US" sz="1200" b="0" dirty="0"/>
              <a:t> de CVE</a:t>
            </a:r>
            <a:endParaRPr lang="en-US" sz="1200" dirty="0"/>
          </a:p>
          <a:p>
            <a:pPr marL="228600" marR="0" lvl="0" indent="-228600" algn="l" defTabSz="914400" rtl="0" eaLnBrk="1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</a:pPr>
            <a:r>
              <a:rPr lang="en-US" sz="1200" b="0" i="0" u="none" strike="noStrike" kern="1200" cap="none" dirty="0" err="1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Dirigir</a:t>
            </a:r>
            <a:r>
              <a:rPr lang="en-US" sz="1200" b="0" i="0" u="none" strike="noStrike" kern="1200" cap="none" dirty="0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 y </a:t>
            </a:r>
            <a:r>
              <a:rPr lang="en-US" sz="1200" b="0" i="0" u="none" strike="noStrike" kern="1200" cap="none" dirty="0" err="1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mantener</a:t>
            </a:r>
            <a:r>
              <a:rPr lang="en-US" sz="1200" b="0" i="0" u="none" strike="noStrike" kern="1200" cap="none" dirty="0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 el sitio web con </a:t>
            </a:r>
            <a:r>
              <a:rPr lang="en-US" sz="1200" b="0" i="0" u="none" strike="noStrike" kern="1200" cap="none" dirty="0" err="1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información</a:t>
            </a:r>
            <a:r>
              <a:rPr lang="en-US" sz="1200" b="0" i="0" u="none" strike="noStrike" kern="1200" cap="none" dirty="0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 </a:t>
            </a:r>
            <a:r>
              <a:rPr lang="en-US" sz="1200" b="0" i="0" u="none" strike="noStrike" kern="1200" cap="none" dirty="0" err="1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actualizada</a:t>
            </a:r>
            <a:r>
              <a:rPr lang="en-US" sz="1200" b="0" i="0" u="none" strike="noStrike" kern="1200" cap="none" dirty="0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 del </a:t>
            </a:r>
            <a:r>
              <a:rPr lang="en-US" sz="1200" b="0" i="0" u="none" strike="noStrike" kern="1200" cap="none" dirty="0" err="1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Programa</a:t>
            </a:r>
            <a:r>
              <a:rPr lang="en-US" sz="1200" b="0" i="0" u="none" strike="noStrike" kern="1200" cap="none" dirty="0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 CVE</a:t>
            </a:r>
          </a:p>
          <a:p>
            <a:pPr marL="228600" marR="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</a:pPr>
            <a:r>
              <a:rPr lang="en-US" sz="1200" b="0" i="0" u="none" strike="noStrike" cap="none" dirty="0" err="1">
                <a:ea typeface="Calibri"/>
                <a:cs typeface="Calibri"/>
                <a:sym typeface="Calibri"/>
              </a:rPr>
              <a:t>Mantener</a:t>
            </a:r>
            <a:r>
              <a:rPr lang="en-US" sz="1200" b="0" i="0" u="none" strike="noStrike" cap="none" dirty="0">
                <a:ea typeface="Calibri"/>
                <a:cs typeface="Calibri"/>
                <a:sym typeface="Calibri"/>
              </a:rPr>
              <a:t> el </a:t>
            </a:r>
            <a:r>
              <a:rPr lang="en-US" sz="1200" b="0" i="0" u="none" strike="noStrike" cap="none" dirty="0" err="1">
                <a:ea typeface="Calibri"/>
                <a:cs typeface="Calibri"/>
                <a:sym typeface="Calibri"/>
              </a:rPr>
              <a:t>registro</a:t>
            </a:r>
            <a:r>
              <a:rPr lang="en-US" sz="1200" b="0" i="0" u="none" strike="noStrike" cap="none" dirty="0">
                <a:ea typeface="Calibri"/>
                <a:cs typeface="Calibri"/>
                <a:sym typeface="Calibri"/>
              </a:rPr>
              <a:t> de CNAs y </a:t>
            </a:r>
            <a:r>
              <a:rPr lang="en-US" sz="1200" b="0" i="0" u="none" strike="noStrike" cap="none" dirty="0" err="1">
                <a:ea typeface="Calibri"/>
                <a:cs typeface="Calibri"/>
                <a:sym typeface="Calibri"/>
              </a:rPr>
              <a:t>publicadores</a:t>
            </a:r>
            <a:r>
              <a:rPr lang="en-US" sz="1200" b="0" i="0" u="none" strike="noStrike" cap="none" dirty="0">
                <a:ea typeface="Calibri"/>
                <a:cs typeface="Calibri"/>
                <a:sym typeface="Calibri"/>
              </a:rPr>
              <a:t> </a:t>
            </a:r>
            <a:r>
              <a:rPr lang="en-US" sz="1200" b="0" i="0" u="none" strike="noStrike" cap="none" dirty="0" err="1">
                <a:ea typeface="Calibri"/>
                <a:cs typeface="Calibri"/>
                <a:sym typeface="Calibri"/>
              </a:rPr>
              <a:t>autorizados</a:t>
            </a:r>
            <a:r>
              <a:rPr lang="en-US" sz="1200" b="0" i="0" u="none" strike="noStrike" cap="none" dirty="0">
                <a:ea typeface="Calibri"/>
                <a:cs typeface="Calibri"/>
                <a:sym typeface="Calibri"/>
              </a:rPr>
              <a:t> (</a:t>
            </a:r>
            <a:r>
              <a:rPr lang="en-US" sz="1200" b="0" i="0" u="none" strike="noStrike" cap="none" dirty="0" err="1">
                <a:ea typeface="Calibri"/>
                <a:cs typeface="Calibri"/>
                <a:sym typeface="Calibri"/>
              </a:rPr>
              <a:t>p.ej</a:t>
            </a:r>
            <a:r>
              <a:rPr lang="en-US" sz="1200" b="0" i="0" u="none" strike="noStrike" cap="none" dirty="0">
                <a:ea typeface="Calibri"/>
                <a:cs typeface="Calibri"/>
                <a:sym typeface="Calibri"/>
              </a:rPr>
              <a:t>. puntos de </a:t>
            </a:r>
            <a:r>
              <a:rPr lang="en-US" sz="1200" b="0" i="0" u="none" strike="noStrike" cap="none" dirty="0" err="1">
                <a:ea typeface="Calibri"/>
                <a:cs typeface="Calibri"/>
                <a:sym typeface="Calibri"/>
              </a:rPr>
              <a:t>contacto</a:t>
            </a:r>
            <a:r>
              <a:rPr lang="en-US" sz="1200" b="0" i="0" u="none" strike="noStrike" cap="none" dirty="0">
                <a:ea typeface="Calibri"/>
                <a:cs typeface="Calibri"/>
                <a:sym typeface="Calibri"/>
              </a:rPr>
              <a:t>)</a:t>
            </a:r>
            <a:endParaRPr lang="en-US" sz="1200" dirty="0"/>
          </a:p>
          <a:p>
            <a:pPr marL="228600" marR="0" lvl="0" indent="-228600" algn="l" defTabSz="914400" rtl="0" eaLnBrk="1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</a:pPr>
            <a:r>
              <a:rPr lang="en-US" sz="1200" b="0" i="0" u="none" strike="noStrike" kern="1200" cap="none" dirty="0" err="1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Proporcionar</a:t>
            </a:r>
            <a:r>
              <a:rPr lang="en-US" sz="1200" b="0" i="0" u="none" strike="noStrike" kern="1200" cap="none" dirty="0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 </a:t>
            </a:r>
            <a:r>
              <a:rPr lang="en-US" sz="1200" b="0" i="0" u="none" strike="noStrike" kern="1200" cap="none" dirty="0" err="1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operaciones</a:t>
            </a:r>
            <a:r>
              <a:rPr lang="en-US" sz="1200" b="0" i="0" u="none" strike="noStrike" kern="1200" cap="none" dirty="0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 y </a:t>
            </a:r>
            <a:r>
              <a:rPr lang="en-US" sz="1200" b="0" i="0" u="none" strike="noStrike" kern="1200" cap="none" dirty="0" err="1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mantenimiento</a:t>
            </a:r>
            <a:r>
              <a:rPr lang="en-US" sz="1200" b="0" i="0" u="none" strike="noStrike" kern="1200" cap="none" dirty="0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 de </a:t>
            </a:r>
            <a:r>
              <a:rPr lang="en-US" sz="1200" b="0" i="0" u="none" strike="noStrike" kern="1200" cap="none" dirty="0" err="1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toda</a:t>
            </a:r>
            <a:r>
              <a:rPr lang="en-US" sz="1200" b="0" i="0" u="none" strike="noStrike" kern="1200" cap="none" dirty="0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 la </a:t>
            </a:r>
            <a:r>
              <a:rPr lang="en-US" sz="1200" b="0" i="0" u="none" strike="noStrike" kern="1200" cap="none" dirty="0" err="1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infraestructura</a:t>
            </a:r>
            <a:r>
              <a:rPr lang="en-US" sz="1200" b="0" i="0" u="none" strike="noStrike" kern="1200" cap="none" dirty="0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 de software y hardware</a:t>
            </a:r>
          </a:p>
          <a:p>
            <a:pPr marL="228600" marR="0" lvl="0" indent="-228600" algn="l" defTabSz="914400" rtl="0" eaLnBrk="1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</a:pPr>
            <a:r>
              <a:rPr lang="en-US" sz="1200" b="0" i="0" u="none" strike="noStrike" kern="1200" cap="none" dirty="0" err="1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Proporcionar</a:t>
            </a:r>
            <a:r>
              <a:rPr lang="en-US" sz="1200" b="0" i="0" u="none" strike="noStrike" kern="1200" cap="none" dirty="0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 </a:t>
            </a:r>
            <a:r>
              <a:rPr lang="en-US" sz="1200" b="0" i="0" u="none" strike="noStrike" kern="1200" cap="none" dirty="0" err="1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apoyo</a:t>
            </a:r>
            <a:r>
              <a:rPr lang="en-US" sz="1200" b="0" i="0" u="none" strike="noStrike" kern="1200" cap="none" dirty="0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 </a:t>
            </a:r>
            <a:r>
              <a:rPr lang="en-US" sz="1200" b="0" i="0" u="none" strike="noStrike" kern="1200" cap="none" dirty="0" err="1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operacional</a:t>
            </a:r>
            <a:r>
              <a:rPr lang="en-US" sz="1200" b="0" i="0" u="none" strike="noStrike" kern="1200" cap="none" dirty="0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 y </a:t>
            </a:r>
            <a:r>
              <a:rPr lang="en-US" sz="1200" b="0" i="0" u="none" strike="noStrike" kern="1200" cap="none" dirty="0" err="1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administrativo</a:t>
            </a:r>
            <a:r>
              <a:rPr lang="en-US" sz="1200" b="0" i="0" u="none" strike="noStrike" kern="1200" cap="none" dirty="0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 al </a:t>
            </a:r>
            <a:r>
              <a:rPr lang="en-US" sz="1200" b="0" i="0" u="none" strike="noStrike" kern="1200" cap="none" dirty="0" err="1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Consejo</a:t>
            </a:r>
            <a:r>
              <a:rPr lang="en-US" sz="1200" b="0" i="0" u="none" strike="noStrike" kern="1200" cap="none" dirty="0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 CVE y al </a:t>
            </a:r>
            <a:r>
              <a:rPr lang="en-US" sz="1200" b="0" i="0" u="none" strike="noStrike" kern="1200" cap="none" dirty="0" err="1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Consejo</a:t>
            </a:r>
            <a:r>
              <a:rPr lang="en-US" sz="1200" b="0" i="0" u="none" strike="noStrike" kern="1200" cap="none" dirty="0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 de </a:t>
            </a:r>
            <a:r>
              <a:rPr lang="en-US" sz="1200" b="0" i="0" u="none" strike="noStrike" kern="1200" cap="none" dirty="0" err="1">
                <a:solidFill>
                  <a:schemeClr val="tx1"/>
                </a:solidFill>
                <a:latin typeface="+mn-lt"/>
                <a:ea typeface="Calibri"/>
                <a:cs typeface="Calibri"/>
              </a:rPr>
              <a:t>Raíces</a:t>
            </a:r>
            <a:endParaRPr lang="en-US" sz="1200" b="0" i="0" u="none" strike="noStrike" kern="1200" cap="none" dirty="0">
              <a:solidFill>
                <a:schemeClr val="tx1"/>
              </a:solidFill>
              <a:latin typeface="+mn-lt"/>
              <a:ea typeface="Calibri"/>
              <a:cs typeface="Calibri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765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s.gov/" TargetMode="External"/><Relationship Id="rId2" Type="http://schemas.openxmlformats.org/officeDocument/2006/relationships/hyperlink" Target="https://www.dhs.gov/cisa/cybersecurity-division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hyperlink" Target="https://www.mitre.org/" TargetMode="Externa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s.gov/" TargetMode="External"/><Relationship Id="rId2" Type="http://schemas.openxmlformats.org/officeDocument/2006/relationships/hyperlink" Target="https://www.dhs.gov/cisa/cybersecurity-division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hyperlink" Target="https://www.mitre.org/" TargetMode="Externa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s.gov/" TargetMode="External"/><Relationship Id="rId2" Type="http://schemas.openxmlformats.org/officeDocument/2006/relationships/hyperlink" Target="https://www.dhs.gov/cisa/cybersecurity-division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hyperlink" Target="https://www.mitre.org/" TargetMode="Externa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s.gov/" TargetMode="External"/><Relationship Id="rId2" Type="http://schemas.openxmlformats.org/officeDocument/2006/relationships/hyperlink" Target="https://www.dhs.gov/cisa/cybersecurity-division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hyperlink" Target="https://www.mitre.org/" TargetMode="Externa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s.gov/" TargetMode="External"/><Relationship Id="rId2" Type="http://schemas.openxmlformats.org/officeDocument/2006/relationships/hyperlink" Target="https://www.dhs.gov/cisa/cybersecurity-division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hyperlink" Target="https://www.mitre.org/" TargetMode="Externa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s.gov/" TargetMode="External"/><Relationship Id="rId2" Type="http://schemas.openxmlformats.org/officeDocument/2006/relationships/hyperlink" Target="https://www.dhs.gov/cisa/cybersecurity-division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hyperlink" Target="https://www.mitre.org/" TargetMode="Externa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s.gov/" TargetMode="External"/><Relationship Id="rId2" Type="http://schemas.openxmlformats.org/officeDocument/2006/relationships/hyperlink" Target="https://www.dhs.gov/cisa/cybersecurity-division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hyperlink" Target="https://www.mitre.org/" TargetMode="Externa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mitre.org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hyperlink" Target="http://www.facebook.com/MITREcorp" TargetMode="Externa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s.gov/" TargetMode="External"/><Relationship Id="rId2" Type="http://schemas.openxmlformats.org/officeDocument/2006/relationships/hyperlink" Target="https://www.dhs.gov/cisa/cybersecurity-division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hyperlink" Target="https://www.mitre.org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1480" y="0"/>
            <a:ext cx="99589" cy="6858000"/>
            <a:chOff x="0" y="0"/>
            <a:chExt cx="407324" cy="685800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0" y="0"/>
              <a:ext cx="407324" cy="2398143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ts val="25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FDAA03"/>
                </a:buClr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0" y="2510287"/>
              <a:ext cx="407324" cy="4347713"/>
            </a:xfrm>
            <a:prstGeom prst="rect">
              <a:avLst/>
            </a:prstGeom>
            <a:solidFill>
              <a:schemeClr val="tx2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ts val="25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FDAA03"/>
                </a:buClr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9" name="Rectangle 9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009528" y="368932"/>
            <a:ext cx="9662160" cy="1981200"/>
          </a:xfrm>
        </p:spPr>
        <p:txBody>
          <a:bodyPr anchor="b" anchorCtr="0">
            <a:normAutofit/>
          </a:bodyPr>
          <a:lstStyle>
            <a:lvl1pPr algn="l">
              <a:lnSpc>
                <a:spcPts val="4400"/>
              </a:lnSpc>
              <a:defRPr sz="4000" b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1098208" y="2448468"/>
            <a:ext cx="10593057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Subtitle 1"/>
          <p:cNvSpPr>
            <a:spLocks noGrp="1"/>
          </p:cNvSpPr>
          <p:nvPr>
            <p:ph type="subTitle" idx="1" hasCustomPrompt="1"/>
          </p:nvPr>
        </p:nvSpPr>
        <p:spPr>
          <a:xfrm>
            <a:off x="1044164" y="2568943"/>
            <a:ext cx="7655345" cy="389923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Author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495288DB-2197-4AA1-9E62-6093715D8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75063" y="55601"/>
            <a:ext cx="1765676" cy="252626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>
                <a:latin typeface="Arial" pitchFamily="34" charset="0"/>
              </a:rPr>
              <a:t>|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fld id="{295008BC-DA31-4D19-837B-EFA4386B05F5}" type="slidenum">
              <a:rPr lang="en-US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‹#›</a:t>
            </a:fld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latin typeface="Arial" pitchFamily="34" charset="0"/>
              </a:rPr>
              <a:t>|</a:t>
            </a:r>
            <a:r>
              <a:rPr lang="en-US" dirty="0">
                <a:latin typeface="Arial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  <p:sp>
        <p:nvSpPr>
          <p:cNvPr id="20" name="Text Box 34">
            <a:extLst>
              <a:ext uri="{FF2B5EF4-FFF2-40B4-BE49-F238E27FC236}">
                <a16:creationId xmlns:a16="http://schemas.microsoft.com/office/drawing/2014/main" id="{64B792E7-8D76-4EA8-9A42-E8F01873420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802194" y="6299199"/>
            <a:ext cx="8996515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l" eaLnBrk="0" hangingPunct="0">
              <a:defRPr/>
            </a:pPr>
            <a:r>
              <a:rPr lang="en-US" sz="1050" dirty="0">
                <a:latin typeface="Helvetica LT Std"/>
              </a:rPr>
              <a:t>CVE </a:t>
            </a:r>
            <a:r>
              <a:rPr lang="en-US" sz="1050" dirty="0" err="1">
                <a:latin typeface="Helvetica LT Std"/>
              </a:rPr>
              <a:t>está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patrocinado</a:t>
            </a:r>
            <a:r>
              <a:rPr lang="en-US" sz="1050" dirty="0">
                <a:latin typeface="Helvetica LT Std"/>
              </a:rPr>
              <a:t> por la </a:t>
            </a:r>
            <a:r>
              <a:rPr lang="en-US" sz="1050" dirty="0">
                <a:latin typeface="Helvetica LT Std"/>
                <a:hlinkClick r:id="rId2"/>
              </a:rPr>
              <a:t>Agencia de Cyberseguridad y Seguridad de Infraestructuras</a:t>
            </a:r>
            <a:r>
              <a:rPr lang="en-US" sz="1050" dirty="0">
                <a:latin typeface="Helvetica LT Std"/>
              </a:rPr>
              <a:t> (CISA) del </a:t>
            </a:r>
            <a:r>
              <a:rPr lang="en-US" sz="1050" dirty="0">
                <a:latin typeface="Helvetica LT Std"/>
                <a:hlinkClick r:id="rId3"/>
              </a:rPr>
              <a:t>Departamento de Seguridad Nacional</a:t>
            </a:r>
            <a:r>
              <a:rPr lang="en-US" sz="1050" dirty="0">
                <a:latin typeface="Helvetica LT Std"/>
              </a:rPr>
              <a:t> (DHS). Copyright © 1999–2020, </a:t>
            </a:r>
            <a:r>
              <a:rPr lang="en-US" sz="1050" dirty="0">
                <a:latin typeface="Helvetica LT Std"/>
                <a:hlinkClick r:id="rId4"/>
              </a:rPr>
              <a:t>Corporación MITRE</a:t>
            </a:r>
            <a:r>
              <a:rPr lang="en-US" sz="1050" dirty="0">
                <a:latin typeface="Helvetica LT Std"/>
              </a:rPr>
              <a:t>. CVE y el logo CVE son </a:t>
            </a:r>
            <a:r>
              <a:rPr lang="en-US" sz="1050" dirty="0" err="1">
                <a:latin typeface="Helvetica LT Std"/>
              </a:rPr>
              <a:t>marcas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registradas</a:t>
            </a:r>
            <a:r>
              <a:rPr lang="en-US" sz="1050" dirty="0">
                <a:latin typeface="Helvetica LT Std"/>
              </a:rPr>
              <a:t> de la </a:t>
            </a:r>
            <a:r>
              <a:rPr lang="en-US" sz="1050" dirty="0" err="1">
                <a:latin typeface="Helvetica LT Std"/>
              </a:rPr>
              <a:t>Corporación</a:t>
            </a:r>
            <a:r>
              <a:rPr lang="en-US" sz="1050" dirty="0">
                <a:latin typeface="Helvetica LT Std"/>
              </a:rPr>
              <a:t> MITRE.</a:t>
            </a:r>
            <a:endParaRPr lang="en-US" altLang="en-US" sz="1050" b="0" u="none" baseline="0" dirty="0">
              <a:solidFill>
                <a:schemeClr val="tx1"/>
              </a:solidFill>
              <a:latin typeface="Helvetica LT Std"/>
              <a:cs typeface="+mn-cs"/>
            </a:endParaRP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DE1C760-2575-4CC9-8ABC-F2519C034CF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38121" y="6327030"/>
            <a:ext cx="1265482" cy="3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487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DC7E0-961C-4A00-8B0B-83ECF8E3C463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08269" indent="-308269" algn="l" defTabSz="1216185" rtl="0" eaLnBrk="1" latinLnBrk="0" hangingPunct="1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  <a:defRPr lang="en-US" sz="2400" b="1" kern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6216" marR="0" indent="-304046" algn="l" defTabSz="1216185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Tx/>
              <a:buFont typeface="Arial" pitchFamily="34" charset="0"/>
              <a:buChar char="–"/>
              <a:tabLst/>
              <a:defRPr lang="en-US"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94485" indent="-308269" algn="l" defTabSz="1216185" rtl="0" eaLnBrk="1" latinLnBrk="0" hangingPunct="1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10000"/>
              <a:buFont typeface="Wingdings" pitchFamily="2" charset="2"/>
              <a:buChar char="§"/>
              <a:defRPr lang="en-US" sz="2400" kern="12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l" defTabSz="1216185" rtl="0" eaLnBrk="1" latinLnBrk="0" hangingPunct="1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defRPr lang="en-US" sz="2400" b="0" kern="12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l" defTabSz="1216185" rtl="0" eaLnBrk="1" latinLnBrk="0" hangingPunct="1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defRPr lang="en-US" sz="2660" b="1" kern="120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defRPr>
            </a:lvl5pPr>
          </a:lstStyle>
          <a:p>
            <a:pPr marL="308269" lvl="0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Edit Master text styles</a:t>
            </a:r>
          </a:p>
          <a:p>
            <a:pPr marL="686216" lvl="1" indent="-304046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Char char="–"/>
            </a:pPr>
            <a:r>
              <a:rPr lang="en-US" dirty="0"/>
              <a:t>Second level</a:t>
            </a:r>
          </a:p>
          <a:p>
            <a:pPr marL="994485" lvl="2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10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53F2848-DF32-4C59-B04B-EBFD963B2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75063" y="55601"/>
            <a:ext cx="1765676" cy="252626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>
                <a:latin typeface="Arial" pitchFamily="34" charset="0"/>
              </a:rPr>
              <a:t>| </a:t>
            </a:r>
            <a:fld id="{295008BC-DA31-4D19-837B-EFA4386B05F5}" type="slidenum">
              <a:rPr lang="en-US" smtClean="0">
                <a:latin typeface="Arial" pitchFamily="34" charset="0"/>
              </a:rPr>
              <a:pPr/>
              <a:t>‹#›</a:t>
            </a:fld>
            <a:r>
              <a:rPr lang="en-US">
                <a:latin typeface="Arial" pitchFamily="34" charset="0"/>
              </a:rPr>
              <a:t> |</a:t>
            </a:r>
            <a:r>
              <a:rPr lang="en-US">
                <a:latin typeface="Arial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dirty="0">
              <a:latin typeface="Aria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 Box 34">
            <a:extLst>
              <a:ext uri="{FF2B5EF4-FFF2-40B4-BE49-F238E27FC236}">
                <a16:creationId xmlns:a16="http://schemas.microsoft.com/office/drawing/2014/main" id="{5B17FFB1-3C4C-4A5B-BF53-392C4B55DE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807208" y="6300216"/>
            <a:ext cx="900743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l" eaLnBrk="0" hangingPunct="0">
              <a:defRPr/>
            </a:pPr>
            <a:r>
              <a:rPr lang="en-US" sz="1050" dirty="0">
                <a:latin typeface="Helvetica LT Std"/>
              </a:rPr>
              <a:t>CVE </a:t>
            </a:r>
            <a:r>
              <a:rPr lang="en-US" sz="1050" dirty="0" err="1">
                <a:latin typeface="Helvetica LT Std"/>
              </a:rPr>
              <a:t>está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patrocinado</a:t>
            </a:r>
            <a:r>
              <a:rPr lang="en-US" sz="1050" dirty="0">
                <a:latin typeface="Helvetica LT Std"/>
              </a:rPr>
              <a:t> por la </a:t>
            </a:r>
            <a:r>
              <a:rPr lang="en-US" sz="1050" dirty="0">
                <a:latin typeface="Helvetica LT Std"/>
                <a:hlinkClick r:id="rId2"/>
              </a:rPr>
              <a:t>Agencia de Cyberseguridad y Seguridad de Infraestructuras</a:t>
            </a:r>
            <a:r>
              <a:rPr lang="en-US" sz="1050" dirty="0">
                <a:latin typeface="Helvetica LT Std"/>
              </a:rPr>
              <a:t> (CISA) del </a:t>
            </a:r>
            <a:r>
              <a:rPr lang="en-US" sz="1050" dirty="0">
                <a:latin typeface="Helvetica LT Std"/>
                <a:hlinkClick r:id="rId3"/>
              </a:rPr>
              <a:t>Departamento de Seguridad Nacional</a:t>
            </a:r>
            <a:r>
              <a:rPr lang="en-US" sz="1050" dirty="0">
                <a:latin typeface="Helvetica LT Std"/>
              </a:rPr>
              <a:t> (DHS). Copyright © 1999–2020, </a:t>
            </a:r>
            <a:r>
              <a:rPr lang="en-US" sz="1050" dirty="0">
                <a:latin typeface="Helvetica LT Std"/>
                <a:hlinkClick r:id="rId4"/>
              </a:rPr>
              <a:t>Corporación MITRE</a:t>
            </a:r>
            <a:r>
              <a:rPr lang="en-US" sz="1050" dirty="0">
                <a:latin typeface="Helvetica LT Std"/>
              </a:rPr>
              <a:t>. CVE y el logo CVE son </a:t>
            </a:r>
            <a:r>
              <a:rPr lang="en-US" sz="1050" dirty="0" err="1">
                <a:latin typeface="Helvetica LT Std"/>
              </a:rPr>
              <a:t>marcas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registradas</a:t>
            </a:r>
            <a:r>
              <a:rPr lang="en-US" sz="1050" dirty="0">
                <a:latin typeface="Helvetica LT Std"/>
              </a:rPr>
              <a:t> de la </a:t>
            </a:r>
            <a:r>
              <a:rPr lang="en-US" sz="1050" dirty="0" err="1">
                <a:latin typeface="Helvetica LT Std"/>
              </a:rPr>
              <a:t>Corporación</a:t>
            </a:r>
            <a:r>
              <a:rPr lang="en-US" sz="1050" dirty="0">
                <a:latin typeface="Helvetica LT Std"/>
              </a:rPr>
              <a:t> MITRE.</a:t>
            </a:r>
            <a:endParaRPr lang="en-US" altLang="en-US" sz="1050" b="0" u="none" baseline="0" dirty="0">
              <a:solidFill>
                <a:schemeClr val="tx1"/>
              </a:solidFill>
              <a:latin typeface="Helvetica LT Std"/>
              <a:cs typeface="+mn-cs"/>
            </a:endParaRP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95454DF6-E951-45C2-BE23-6FFED9A89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448" y="365760"/>
            <a:ext cx="11236721" cy="75025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lvl="0">
              <a:lnSpc>
                <a:spcPts val="3200"/>
              </a:lnSpc>
            </a:pPr>
            <a:r>
              <a:rPr lang="en-US" dirty="0"/>
              <a:t>Click to edit Master title style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69B3920-0326-41F7-9CD6-0D19C17CB18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38121" y="6327030"/>
            <a:ext cx="1265482" cy="3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849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1480" y="0"/>
            <a:ext cx="99589" cy="6858000"/>
            <a:chOff x="1" y="0"/>
            <a:chExt cx="380999" cy="68580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" y="0"/>
              <a:ext cx="380999" cy="32766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377" rtl="0" eaLnBrk="0" fontAlgn="base" latinLnBrk="0" hangingPunct="0">
                <a:lnSpc>
                  <a:spcPts val="25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FDAA03"/>
                </a:buClr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" y="3505200"/>
              <a:ext cx="380999" cy="3352800"/>
            </a:xfrm>
            <a:prstGeom prst="rect">
              <a:avLst/>
            </a:prstGeom>
            <a:solidFill>
              <a:schemeClr val="tx2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377" rtl="0" eaLnBrk="0" fontAlgn="base" latinLnBrk="0" hangingPunct="0">
                <a:lnSpc>
                  <a:spcPts val="25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FDAA03"/>
                </a:buClr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1" name="Rectangle 9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685800" y="2523067"/>
            <a:ext cx="10820400" cy="1803399"/>
          </a:xfrm>
        </p:spPr>
        <p:txBody>
          <a:bodyPr anchor="ctr" anchorCtr="0">
            <a:noAutofit/>
          </a:bodyPr>
          <a:lstStyle>
            <a:lvl1pPr algn="ctr">
              <a:lnSpc>
                <a:spcPts val="4400"/>
              </a:lnSpc>
              <a:defRPr sz="4000" b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Divider Slide – Section Title here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2057400"/>
            <a:ext cx="10744200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26000">
                  <a:schemeClr val="tx2"/>
                </a:gs>
                <a:gs pos="77000">
                  <a:schemeClr val="tx2"/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85800" y="4800600"/>
            <a:ext cx="10744200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26000">
                  <a:schemeClr val="tx2"/>
                </a:gs>
                <a:gs pos="77000">
                  <a:schemeClr val="tx2"/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12030547" y="0"/>
            <a:ext cx="99589" cy="6858000"/>
            <a:chOff x="1" y="0"/>
            <a:chExt cx="380999" cy="6858000"/>
          </a:xfrm>
        </p:grpSpPr>
        <p:sp>
          <p:nvSpPr>
            <p:cNvPr id="20" name="Rectangle 19"/>
            <p:cNvSpPr/>
            <p:nvPr/>
          </p:nvSpPr>
          <p:spPr bwMode="auto">
            <a:xfrm>
              <a:off x="1" y="0"/>
              <a:ext cx="380999" cy="32766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377" rtl="0" eaLnBrk="0" fontAlgn="base" latinLnBrk="0" hangingPunct="0">
                <a:lnSpc>
                  <a:spcPts val="25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FDAA03"/>
                </a:buClr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" y="3505200"/>
              <a:ext cx="380999" cy="3352800"/>
            </a:xfrm>
            <a:prstGeom prst="rect">
              <a:avLst/>
            </a:prstGeom>
            <a:solidFill>
              <a:schemeClr val="tx2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377" rtl="0" eaLnBrk="0" fontAlgn="base" latinLnBrk="0" hangingPunct="0">
                <a:lnSpc>
                  <a:spcPts val="25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FDAA03"/>
                </a:buClr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B0B872EE-CF6B-48C6-B994-9F72BDEE7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75063" y="55601"/>
            <a:ext cx="1765676" cy="252626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>
                <a:latin typeface="Arial" pitchFamily="34" charset="0"/>
              </a:rPr>
              <a:t>| </a:t>
            </a:r>
            <a:fld id="{295008BC-DA31-4D19-837B-EFA4386B05F5}" type="slidenum">
              <a:rPr lang="en-US" smtClean="0">
                <a:latin typeface="Arial" pitchFamily="34" charset="0"/>
              </a:rPr>
              <a:pPr/>
              <a:t>‹#›</a:t>
            </a:fld>
            <a:r>
              <a:rPr lang="en-US">
                <a:latin typeface="Arial" pitchFamily="34" charset="0"/>
              </a:rPr>
              <a:t> |</a:t>
            </a:r>
            <a:r>
              <a:rPr lang="en-US">
                <a:latin typeface="Arial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dirty="0">
              <a:latin typeface="Aria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 Box 34">
            <a:extLst>
              <a:ext uri="{FF2B5EF4-FFF2-40B4-BE49-F238E27FC236}">
                <a16:creationId xmlns:a16="http://schemas.microsoft.com/office/drawing/2014/main" id="{518CCD41-A9F7-4B00-93BD-F7845169ECD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807208" y="6300216"/>
            <a:ext cx="9035711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l" eaLnBrk="0" hangingPunct="0">
              <a:defRPr/>
            </a:pPr>
            <a:r>
              <a:rPr lang="en-US" sz="1050" dirty="0">
                <a:latin typeface="Helvetica LT Std"/>
              </a:rPr>
              <a:t>CVE </a:t>
            </a:r>
            <a:r>
              <a:rPr lang="en-US" sz="1050" dirty="0" err="1">
                <a:latin typeface="Helvetica LT Std"/>
              </a:rPr>
              <a:t>está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patrocinado</a:t>
            </a:r>
            <a:r>
              <a:rPr lang="en-US" sz="1050" dirty="0">
                <a:latin typeface="Helvetica LT Std"/>
              </a:rPr>
              <a:t> por la </a:t>
            </a:r>
            <a:r>
              <a:rPr lang="en-US" sz="1050" dirty="0">
                <a:latin typeface="Helvetica LT Std"/>
                <a:hlinkClick r:id="rId2"/>
              </a:rPr>
              <a:t>Agencia de Cyberseguridad y Seguridad de Infraestructuras</a:t>
            </a:r>
            <a:r>
              <a:rPr lang="en-US" sz="1050" dirty="0">
                <a:latin typeface="Helvetica LT Std"/>
              </a:rPr>
              <a:t> (CISA) del </a:t>
            </a:r>
            <a:r>
              <a:rPr lang="en-US" sz="1050" dirty="0">
                <a:latin typeface="Helvetica LT Std"/>
                <a:hlinkClick r:id="rId3"/>
              </a:rPr>
              <a:t>Departamento de Seguridad Nacional</a:t>
            </a:r>
            <a:r>
              <a:rPr lang="en-US" sz="1050" dirty="0">
                <a:latin typeface="Helvetica LT Std"/>
              </a:rPr>
              <a:t> (DHS). Copyright © 1999–2020, </a:t>
            </a:r>
            <a:r>
              <a:rPr lang="en-US" sz="1050" dirty="0">
                <a:latin typeface="Helvetica LT Std"/>
                <a:hlinkClick r:id="rId4"/>
              </a:rPr>
              <a:t>Corporación MITRE</a:t>
            </a:r>
            <a:r>
              <a:rPr lang="en-US" sz="1050" dirty="0">
                <a:latin typeface="Helvetica LT Std"/>
              </a:rPr>
              <a:t>. CVE y el logo CVE son </a:t>
            </a:r>
            <a:r>
              <a:rPr lang="en-US" sz="1050" dirty="0" err="1">
                <a:latin typeface="Helvetica LT Std"/>
              </a:rPr>
              <a:t>marcas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registradas</a:t>
            </a:r>
            <a:r>
              <a:rPr lang="en-US" sz="1050" dirty="0">
                <a:latin typeface="Helvetica LT Std"/>
              </a:rPr>
              <a:t> de la </a:t>
            </a:r>
            <a:r>
              <a:rPr lang="en-US" sz="1050" dirty="0" err="1">
                <a:latin typeface="Helvetica LT Std"/>
              </a:rPr>
              <a:t>Corporación</a:t>
            </a:r>
            <a:r>
              <a:rPr lang="en-US" sz="1050" dirty="0">
                <a:latin typeface="Helvetica LT Std"/>
              </a:rPr>
              <a:t> MITRE.</a:t>
            </a:r>
            <a:endParaRPr lang="en-US" altLang="en-US" sz="1050" b="0" u="none" baseline="0" dirty="0">
              <a:solidFill>
                <a:schemeClr val="tx1"/>
              </a:solidFill>
              <a:latin typeface="Helvetica LT Std"/>
              <a:cs typeface="+mn-cs"/>
            </a:endParaRPr>
          </a:p>
        </p:txBody>
      </p:sp>
      <p:pic>
        <p:nvPicPr>
          <p:cNvPr id="22" name="Picture 2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228EA0A-7637-40CF-A7C2-279C21FCA86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41832" y="6327030"/>
            <a:ext cx="1265482" cy="3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494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367E-171D-4F02-854A-869820690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E0C53-8592-4185-BA98-B6863E30C1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17281"/>
            <a:ext cx="5181600" cy="435133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marL="308269" lvl="0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/>
              <a:t>Edit Master text styles</a:t>
            </a:r>
          </a:p>
          <a:p>
            <a:pPr marL="308269" lvl="1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/>
              <a:t>Second level</a:t>
            </a:r>
          </a:p>
          <a:p>
            <a:pPr marL="308269" lvl="2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/>
              <a:t>Third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FAA94F-F00A-4D54-B986-1C6CE3499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17281"/>
            <a:ext cx="5181600" cy="435133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marL="308269" lvl="0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/>
              <a:t>Edit Master text styles</a:t>
            </a:r>
          </a:p>
          <a:p>
            <a:pPr marL="308269" lvl="1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/>
              <a:t>Second level</a:t>
            </a:r>
          </a:p>
          <a:p>
            <a:pPr marL="308269" lvl="2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/>
              <a:t>Third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EB45D1C-3664-40B8-A5D0-E8CCF94E9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75063" y="55601"/>
            <a:ext cx="1765676" cy="252626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>
                <a:latin typeface="Arial" pitchFamily="34" charset="0"/>
              </a:rPr>
              <a:t>| </a:t>
            </a:r>
            <a:fld id="{295008BC-DA31-4D19-837B-EFA4386B05F5}" type="slidenum">
              <a:rPr lang="en-US" smtClean="0">
                <a:latin typeface="Arial" pitchFamily="34" charset="0"/>
              </a:rPr>
              <a:pPr/>
              <a:t>‹#›</a:t>
            </a:fld>
            <a:r>
              <a:rPr lang="en-US">
                <a:latin typeface="Arial" pitchFamily="34" charset="0"/>
              </a:rPr>
              <a:t> |</a:t>
            </a:r>
            <a:r>
              <a:rPr lang="en-US">
                <a:latin typeface="Arial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dirty="0">
              <a:latin typeface="Aria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 Box 34">
            <a:extLst>
              <a:ext uri="{FF2B5EF4-FFF2-40B4-BE49-F238E27FC236}">
                <a16:creationId xmlns:a16="http://schemas.microsoft.com/office/drawing/2014/main" id="{7E4E5044-6C8A-430E-8E5C-FC7D4AE9385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807208" y="6300216"/>
            <a:ext cx="904513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l" eaLnBrk="0" hangingPunct="0">
              <a:defRPr/>
            </a:pPr>
            <a:r>
              <a:rPr lang="en-US" sz="1050" dirty="0">
                <a:latin typeface="Helvetica LT Std"/>
              </a:rPr>
              <a:t>CVE </a:t>
            </a:r>
            <a:r>
              <a:rPr lang="en-US" sz="1050" dirty="0" err="1">
                <a:latin typeface="Helvetica LT Std"/>
              </a:rPr>
              <a:t>está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patrocinado</a:t>
            </a:r>
            <a:r>
              <a:rPr lang="en-US" sz="1050" dirty="0">
                <a:latin typeface="Helvetica LT Std"/>
              </a:rPr>
              <a:t> por la </a:t>
            </a:r>
            <a:r>
              <a:rPr lang="en-US" sz="1050" dirty="0">
                <a:latin typeface="Helvetica LT Std"/>
                <a:hlinkClick r:id="rId2"/>
              </a:rPr>
              <a:t>Agencia de Cyberseguridad y Seguridad de Infraestructuras</a:t>
            </a:r>
            <a:r>
              <a:rPr lang="en-US" sz="1050" dirty="0">
                <a:latin typeface="Helvetica LT Std"/>
              </a:rPr>
              <a:t> (CISA) del </a:t>
            </a:r>
            <a:r>
              <a:rPr lang="en-US" sz="1050" dirty="0">
                <a:latin typeface="Helvetica LT Std"/>
                <a:hlinkClick r:id="rId3"/>
              </a:rPr>
              <a:t>Departamento de Seguridad Nacional</a:t>
            </a:r>
            <a:r>
              <a:rPr lang="en-US" sz="1050" dirty="0">
                <a:latin typeface="Helvetica LT Std"/>
              </a:rPr>
              <a:t> (DHS). Copyright © 1999–2020, </a:t>
            </a:r>
            <a:r>
              <a:rPr lang="en-US" sz="1050" dirty="0">
                <a:latin typeface="Helvetica LT Std"/>
                <a:hlinkClick r:id="rId4"/>
              </a:rPr>
              <a:t>Corporación MITRE</a:t>
            </a:r>
            <a:r>
              <a:rPr lang="en-US" sz="1050" dirty="0">
                <a:latin typeface="Helvetica LT Std"/>
              </a:rPr>
              <a:t>. CVE y el logo CVE son </a:t>
            </a:r>
            <a:r>
              <a:rPr lang="en-US" sz="1050" dirty="0" err="1">
                <a:latin typeface="Helvetica LT Std"/>
              </a:rPr>
              <a:t>marcas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registradas</a:t>
            </a:r>
            <a:r>
              <a:rPr lang="en-US" sz="1050" dirty="0">
                <a:latin typeface="Helvetica LT Std"/>
              </a:rPr>
              <a:t> de la </a:t>
            </a:r>
            <a:r>
              <a:rPr lang="en-US" sz="1050" dirty="0" err="1">
                <a:latin typeface="Helvetica LT Std"/>
              </a:rPr>
              <a:t>Corporación</a:t>
            </a:r>
            <a:r>
              <a:rPr lang="en-US" sz="1050" dirty="0">
                <a:latin typeface="Helvetica LT Std"/>
              </a:rPr>
              <a:t> MITRE.</a:t>
            </a:r>
            <a:endParaRPr lang="en-US" altLang="en-US" sz="1050" b="0" u="none" baseline="0" dirty="0">
              <a:solidFill>
                <a:schemeClr val="tx1"/>
              </a:solidFill>
              <a:latin typeface="Helvetica LT Std"/>
              <a:cs typeface="+mn-cs"/>
            </a:endParaRPr>
          </a:p>
        </p:txBody>
      </p:sp>
      <p:pic>
        <p:nvPicPr>
          <p:cNvPr id="11" name="Picture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281E901-F9F1-47BA-97D1-E128C7E6395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38121" y="6327030"/>
            <a:ext cx="1265482" cy="3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50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983BB99-7878-4217-A951-411299834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75063" y="55601"/>
            <a:ext cx="1765676" cy="252626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>
                <a:latin typeface="Arial" pitchFamily="34" charset="0"/>
              </a:rPr>
              <a:t>| </a:t>
            </a:r>
            <a:fld id="{295008BC-DA31-4D19-837B-EFA4386B05F5}" type="slidenum">
              <a:rPr lang="en-US" smtClean="0">
                <a:latin typeface="Arial" pitchFamily="34" charset="0"/>
              </a:rPr>
              <a:pPr/>
              <a:t>‹#›</a:t>
            </a:fld>
            <a:r>
              <a:rPr lang="en-US">
                <a:latin typeface="Arial" pitchFamily="34" charset="0"/>
              </a:rPr>
              <a:t> |</a:t>
            </a:r>
            <a:r>
              <a:rPr lang="en-US">
                <a:latin typeface="Arial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dirty="0">
              <a:latin typeface="Aria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 Box 34">
            <a:extLst>
              <a:ext uri="{FF2B5EF4-FFF2-40B4-BE49-F238E27FC236}">
                <a16:creationId xmlns:a16="http://schemas.microsoft.com/office/drawing/2014/main" id="{40A091E8-174E-44E2-AC98-8321EE8CF6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807208" y="6300216"/>
            <a:ext cx="899800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l" eaLnBrk="0" hangingPunct="0">
              <a:defRPr/>
            </a:pPr>
            <a:r>
              <a:rPr lang="en-US" sz="1050" dirty="0">
                <a:latin typeface="Helvetica LT Std"/>
              </a:rPr>
              <a:t>CVE </a:t>
            </a:r>
            <a:r>
              <a:rPr lang="en-US" sz="1050" dirty="0" err="1">
                <a:latin typeface="Helvetica LT Std"/>
              </a:rPr>
              <a:t>está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patrocinado</a:t>
            </a:r>
            <a:r>
              <a:rPr lang="en-US" sz="1050" dirty="0">
                <a:latin typeface="Helvetica LT Std"/>
              </a:rPr>
              <a:t> por la </a:t>
            </a:r>
            <a:r>
              <a:rPr lang="en-US" sz="1050" dirty="0">
                <a:latin typeface="Helvetica LT Std"/>
                <a:hlinkClick r:id="rId2"/>
              </a:rPr>
              <a:t>Agencia de Cyberseguridad y Seguridad de Infraestructuras</a:t>
            </a:r>
            <a:r>
              <a:rPr lang="en-US" sz="1050" dirty="0">
                <a:latin typeface="Helvetica LT Std"/>
              </a:rPr>
              <a:t> (CISA) del </a:t>
            </a:r>
            <a:r>
              <a:rPr lang="en-US" sz="1050" dirty="0">
                <a:latin typeface="Helvetica LT Std"/>
                <a:hlinkClick r:id="rId3"/>
              </a:rPr>
              <a:t>Departamento de Seguridad Nacional</a:t>
            </a:r>
            <a:r>
              <a:rPr lang="en-US" sz="1050" dirty="0">
                <a:latin typeface="Helvetica LT Std"/>
              </a:rPr>
              <a:t> (DHS). Copyright © 1999–2020, </a:t>
            </a:r>
            <a:r>
              <a:rPr lang="en-US" sz="1050" dirty="0">
                <a:latin typeface="Helvetica LT Std"/>
                <a:hlinkClick r:id="rId4"/>
              </a:rPr>
              <a:t>Corporación MITRE</a:t>
            </a:r>
            <a:r>
              <a:rPr lang="en-US" sz="1050" dirty="0">
                <a:latin typeface="Helvetica LT Std"/>
              </a:rPr>
              <a:t>. CVE y el logo CVE son </a:t>
            </a:r>
            <a:r>
              <a:rPr lang="en-US" sz="1050" dirty="0" err="1">
                <a:latin typeface="Helvetica LT Std"/>
              </a:rPr>
              <a:t>marcas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registradas</a:t>
            </a:r>
            <a:r>
              <a:rPr lang="en-US" sz="1050" dirty="0">
                <a:latin typeface="Helvetica LT Std"/>
              </a:rPr>
              <a:t> de la </a:t>
            </a:r>
            <a:r>
              <a:rPr lang="en-US" sz="1050" dirty="0" err="1">
                <a:latin typeface="Helvetica LT Std"/>
              </a:rPr>
              <a:t>Corporación</a:t>
            </a:r>
            <a:r>
              <a:rPr lang="en-US" sz="1050" dirty="0">
                <a:latin typeface="Helvetica LT Std"/>
              </a:rPr>
              <a:t> MITRE.</a:t>
            </a:r>
            <a:endParaRPr lang="en-US" altLang="en-US" sz="1050" b="0" u="none" baseline="0" dirty="0">
              <a:solidFill>
                <a:schemeClr val="tx1"/>
              </a:solidFill>
              <a:latin typeface="Helvetica LT Std"/>
              <a:cs typeface="+mn-cs"/>
            </a:endParaRPr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A21A411-0778-45D8-8B01-CE17BAFFF2E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38121" y="6327030"/>
            <a:ext cx="1265482" cy="3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28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983BB99-7878-4217-A951-411299834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75063" y="55601"/>
            <a:ext cx="1765676" cy="252626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>
                <a:latin typeface="Arial" pitchFamily="34" charset="0"/>
              </a:rPr>
              <a:t>| </a:t>
            </a:r>
            <a:fld id="{295008BC-DA31-4D19-837B-EFA4386B05F5}" type="slidenum">
              <a:rPr lang="en-US" smtClean="0">
                <a:latin typeface="Arial" pitchFamily="34" charset="0"/>
              </a:rPr>
              <a:pPr/>
              <a:t>‹#›</a:t>
            </a:fld>
            <a:r>
              <a:rPr lang="en-US">
                <a:latin typeface="Arial" pitchFamily="34" charset="0"/>
              </a:rPr>
              <a:t> |</a:t>
            </a:r>
            <a:r>
              <a:rPr lang="en-US">
                <a:latin typeface="Arial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dirty="0">
              <a:latin typeface="Aria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 Box 34">
            <a:extLst>
              <a:ext uri="{FF2B5EF4-FFF2-40B4-BE49-F238E27FC236}">
                <a16:creationId xmlns:a16="http://schemas.microsoft.com/office/drawing/2014/main" id="{40A091E8-174E-44E2-AC98-8321EE8CF6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807208" y="6300216"/>
            <a:ext cx="899800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l" eaLnBrk="0" hangingPunct="0">
              <a:defRPr/>
            </a:pPr>
            <a:r>
              <a:rPr lang="en-US" sz="1050" dirty="0">
                <a:latin typeface="Helvetica LT Std"/>
              </a:rPr>
              <a:t>CVE </a:t>
            </a:r>
            <a:r>
              <a:rPr lang="en-US" sz="1050" dirty="0" err="1">
                <a:latin typeface="Helvetica LT Std"/>
              </a:rPr>
              <a:t>está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patrocinado</a:t>
            </a:r>
            <a:r>
              <a:rPr lang="en-US" sz="1050" dirty="0">
                <a:latin typeface="Helvetica LT Std"/>
              </a:rPr>
              <a:t> por la </a:t>
            </a:r>
            <a:r>
              <a:rPr lang="en-US" sz="1050" dirty="0">
                <a:latin typeface="Helvetica LT Std"/>
                <a:hlinkClick r:id="rId2"/>
              </a:rPr>
              <a:t>Agencia de Cyberseguridad y Seguridad de Infraestructuras</a:t>
            </a:r>
            <a:r>
              <a:rPr lang="en-US" sz="1050" dirty="0">
                <a:latin typeface="Helvetica LT Std"/>
              </a:rPr>
              <a:t> (CISA) del </a:t>
            </a:r>
            <a:r>
              <a:rPr lang="en-US" sz="1050" dirty="0">
                <a:latin typeface="Helvetica LT Std"/>
                <a:hlinkClick r:id="rId3"/>
              </a:rPr>
              <a:t>Departamento de Seguridad Nacional</a:t>
            </a:r>
            <a:r>
              <a:rPr lang="en-US" sz="1050" dirty="0">
                <a:latin typeface="Helvetica LT Std"/>
              </a:rPr>
              <a:t> (DHS). Copyright © 1999–2020, </a:t>
            </a:r>
            <a:r>
              <a:rPr lang="en-US" sz="1050" dirty="0">
                <a:latin typeface="Helvetica LT Std"/>
                <a:hlinkClick r:id="rId4"/>
              </a:rPr>
              <a:t>Corporación MITRE</a:t>
            </a:r>
            <a:r>
              <a:rPr lang="en-US" sz="1050" dirty="0">
                <a:latin typeface="Helvetica LT Std"/>
              </a:rPr>
              <a:t>. CVE y el logo CVE son </a:t>
            </a:r>
            <a:r>
              <a:rPr lang="en-US" sz="1050" dirty="0" err="1">
                <a:latin typeface="Helvetica LT Std"/>
              </a:rPr>
              <a:t>marcas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registradas</a:t>
            </a:r>
            <a:r>
              <a:rPr lang="en-US" sz="1050" dirty="0">
                <a:latin typeface="Helvetica LT Std"/>
              </a:rPr>
              <a:t> de la </a:t>
            </a:r>
            <a:r>
              <a:rPr lang="en-US" sz="1050" dirty="0" err="1">
                <a:latin typeface="Helvetica LT Std"/>
              </a:rPr>
              <a:t>Corporación</a:t>
            </a:r>
            <a:r>
              <a:rPr lang="en-US" sz="1050" dirty="0">
                <a:latin typeface="Helvetica LT Std"/>
              </a:rPr>
              <a:t> MITRE.</a:t>
            </a:r>
            <a:endParaRPr lang="en-US" altLang="en-US" sz="1050" b="0" u="none" baseline="0" dirty="0">
              <a:solidFill>
                <a:schemeClr val="tx1"/>
              </a:solidFill>
              <a:latin typeface="Helvetica LT Std"/>
              <a:cs typeface="+mn-cs"/>
            </a:endParaRPr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A21A411-0778-45D8-8B01-CE17BAFFF2E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38121" y="6327030"/>
            <a:ext cx="1265482" cy="3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18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983BB99-7878-4217-A951-411299834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75063" y="55601"/>
            <a:ext cx="1765676" cy="252626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>
                <a:latin typeface="Arial" pitchFamily="34" charset="0"/>
              </a:rPr>
              <a:t>| </a:t>
            </a:r>
            <a:fld id="{295008BC-DA31-4D19-837B-EFA4386B05F5}" type="slidenum">
              <a:rPr lang="en-US" smtClean="0">
                <a:latin typeface="Arial" pitchFamily="34" charset="0"/>
              </a:rPr>
              <a:pPr/>
              <a:t>‹#›</a:t>
            </a:fld>
            <a:r>
              <a:rPr lang="en-US">
                <a:latin typeface="Arial" pitchFamily="34" charset="0"/>
              </a:rPr>
              <a:t> |</a:t>
            </a:r>
            <a:r>
              <a:rPr lang="en-US">
                <a:latin typeface="Arial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dirty="0">
              <a:latin typeface="Aria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 Box 34">
            <a:extLst>
              <a:ext uri="{FF2B5EF4-FFF2-40B4-BE49-F238E27FC236}">
                <a16:creationId xmlns:a16="http://schemas.microsoft.com/office/drawing/2014/main" id="{40A091E8-174E-44E2-AC98-8321EE8CF6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807208" y="6300216"/>
            <a:ext cx="899800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l" eaLnBrk="0" hangingPunct="0">
              <a:defRPr/>
            </a:pPr>
            <a:r>
              <a:rPr lang="en-US" sz="1050" dirty="0">
                <a:latin typeface="Helvetica LT Std"/>
              </a:rPr>
              <a:t>CVE </a:t>
            </a:r>
            <a:r>
              <a:rPr lang="en-US" sz="1050" dirty="0" err="1">
                <a:latin typeface="Helvetica LT Std"/>
              </a:rPr>
              <a:t>está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patrocinado</a:t>
            </a:r>
            <a:r>
              <a:rPr lang="en-US" sz="1050" dirty="0">
                <a:latin typeface="Helvetica LT Std"/>
              </a:rPr>
              <a:t> por la </a:t>
            </a:r>
            <a:r>
              <a:rPr lang="en-US" sz="1050" dirty="0">
                <a:latin typeface="Helvetica LT Std"/>
                <a:hlinkClick r:id="rId2"/>
              </a:rPr>
              <a:t>Agencia de Cyberseguridad y Seguridad de Infraestructuras</a:t>
            </a:r>
            <a:r>
              <a:rPr lang="en-US" sz="1050" dirty="0">
                <a:latin typeface="Helvetica LT Std"/>
              </a:rPr>
              <a:t> (CISA) del </a:t>
            </a:r>
            <a:r>
              <a:rPr lang="en-US" sz="1050" dirty="0">
                <a:latin typeface="Helvetica LT Std"/>
                <a:hlinkClick r:id="rId3"/>
              </a:rPr>
              <a:t>Departamento de Seguridad Nacional</a:t>
            </a:r>
            <a:r>
              <a:rPr lang="en-US" sz="1050" dirty="0">
                <a:latin typeface="Helvetica LT Std"/>
              </a:rPr>
              <a:t> (DHS). Copyright © 1999–2020, </a:t>
            </a:r>
            <a:r>
              <a:rPr lang="en-US" sz="1050" dirty="0">
                <a:latin typeface="Helvetica LT Std"/>
                <a:hlinkClick r:id="rId4"/>
              </a:rPr>
              <a:t>Corporación MITRE</a:t>
            </a:r>
            <a:r>
              <a:rPr lang="en-US" sz="1050" dirty="0">
                <a:latin typeface="Helvetica LT Std"/>
              </a:rPr>
              <a:t>. CVE y el logo CVE son </a:t>
            </a:r>
            <a:r>
              <a:rPr lang="en-US" sz="1050" dirty="0" err="1">
                <a:latin typeface="Helvetica LT Std"/>
              </a:rPr>
              <a:t>marcas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registradas</a:t>
            </a:r>
            <a:r>
              <a:rPr lang="en-US" sz="1050" dirty="0">
                <a:latin typeface="Helvetica LT Std"/>
              </a:rPr>
              <a:t> de la </a:t>
            </a:r>
            <a:r>
              <a:rPr lang="en-US" sz="1050" dirty="0" err="1">
                <a:latin typeface="Helvetica LT Std"/>
              </a:rPr>
              <a:t>Corporación</a:t>
            </a:r>
            <a:r>
              <a:rPr lang="en-US" sz="1050" dirty="0">
                <a:latin typeface="Helvetica LT Std"/>
              </a:rPr>
              <a:t> MITRE.</a:t>
            </a:r>
            <a:endParaRPr lang="en-US" altLang="en-US" sz="1050" b="0" u="none" baseline="0" dirty="0">
              <a:solidFill>
                <a:schemeClr val="tx1"/>
              </a:solidFill>
              <a:latin typeface="Helvetica LT Std"/>
              <a:cs typeface="+mn-cs"/>
            </a:endParaRPr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A21A411-0778-45D8-8B01-CE17BAFFF2E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38121" y="6327030"/>
            <a:ext cx="1265482" cy="3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708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0100" y="1162058"/>
            <a:ext cx="11049000" cy="25717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7538" y="1162059"/>
            <a:ext cx="11321562" cy="18609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818" y="1295400"/>
            <a:ext cx="1729468" cy="791415"/>
          </a:xfrm>
          <a:prstGeom prst="rect">
            <a:avLst/>
          </a:prstGeom>
        </p:spPr>
      </p:pic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B7782C9A-11A1-4178-A238-6B25283AF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75063" y="55601"/>
            <a:ext cx="1765676" cy="252626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>
                <a:latin typeface="Arial" pitchFamily="34" charset="0"/>
              </a:rPr>
              <a:t>| </a:t>
            </a:r>
            <a:fld id="{295008BC-DA31-4D19-837B-EFA4386B05F5}" type="slidenum">
              <a:rPr lang="en-US" smtClean="0">
                <a:latin typeface="Arial" pitchFamily="34" charset="0"/>
              </a:rPr>
              <a:pPr/>
              <a:t>‹#›</a:t>
            </a:fld>
            <a:r>
              <a:rPr lang="en-US">
                <a:latin typeface="Arial" pitchFamily="34" charset="0"/>
              </a:rPr>
              <a:t> |</a:t>
            </a:r>
            <a:r>
              <a:rPr lang="en-US">
                <a:latin typeface="Arial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dirty="0">
              <a:latin typeface="Aria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7109A21-2439-4CFB-9479-D8A7F30FB2A1}"/>
              </a:ext>
            </a:extLst>
          </p:cNvPr>
          <p:cNvSpPr txBox="1"/>
          <p:nvPr/>
        </p:nvSpPr>
        <p:spPr>
          <a:xfrm>
            <a:off x="3070716" y="2220156"/>
            <a:ext cx="60836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MITRE’s mission-driven teams are dedicated to solving problems for a safer world. Through our federally funded R&amp;D centers and public-private partnerships, we work across government to tackle challenges to the safety, stability, and well-being of our nation.</a:t>
            </a:r>
            <a:b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 more </a:t>
            </a:r>
            <a:r>
              <a:rPr lang="en-US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www.mitre.org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Picture 5" descr="Facebook Logo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4545" y="4419742"/>
            <a:ext cx="498578" cy="498578"/>
          </a:xfrm>
          <a:prstGeom prst="rect">
            <a:avLst/>
          </a:prstGeom>
        </p:spPr>
      </p:pic>
      <p:pic>
        <p:nvPicPr>
          <p:cNvPr id="15" name="Picture 14" descr="LinkedIn Logo">
            <a:extLst>
              <a:ext uri="{FF2B5EF4-FFF2-40B4-BE49-F238E27FC236}">
                <a16:creationId xmlns:a16="http://schemas.microsoft.com/office/drawing/2014/main" id="{02C622B8-4947-4CAB-8194-8CD6F1245B2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963" y="4421381"/>
            <a:ext cx="498578" cy="498578"/>
          </a:xfrm>
          <a:prstGeom prst="rect">
            <a:avLst/>
          </a:prstGeom>
        </p:spPr>
      </p:pic>
      <p:pic>
        <p:nvPicPr>
          <p:cNvPr id="17" name="Picture 16" descr="YouTube Logo">
            <a:extLst>
              <a:ext uri="{FF2B5EF4-FFF2-40B4-BE49-F238E27FC236}">
                <a16:creationId xmlns:a16="http://schemas.microsoft.com/office/drawing/2014/main" id="{74F8B3DA-1668-47E0-836F-3E3BFF70CF2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381" y="4427165"/>
            <a:ext cx="1186209" cy="498578"/>
          </a:xfrm>
          <a:prstGeom prst="rect">
            <a:avLst/>
          </a:prstGeom>
        </p:spPr>
      </p:pic>
      <p:pic>
        <p:nvPicPr>
          <p:cNvPr id="19" name="Picture 18" descr="Twitter Logo">
            <a:extLst>
              <a:ext uri="{FF2B5EF4-FFF2-40B4-BE49-F238E27FC236}">
                <a16:creationId xmlns:a16="http://schemas.microsoft.com/office/drawing/2014/main" id="{72F06D0D-7B3F-44C8-895A-1F35137BDE6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514" y="4419742"/>
            <a:ext cx="498578" cy="498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307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812801" y="274638"/>
            <a:ext cx="9328727" cy="86836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>
              <a:lnSpc>
                <a:spcPts val="3200"/>
              </a:lnSpc>
              <a:defRPr>
                <a:solidFill>
                  <a:schemeClr val="tx2"/>
                </a:solidFill>
                <a:latin typeface="Helvetica LT Std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812800" y="1447801"/>
            <a:ext cx="10972800" cy="45897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Aft>
                <a:spcPts val="600"/>
              </a:spcAft>
              <a:defRPr sz="2000">
                <a:solidFill>
                  <a:schemeClr val="tx1"/>
                </a:solidFill>
                <a:latin typeface="Helvetica LT Std" pitchFamily="34" charset="0"/>
                <a:ea typeface="Verdana" pitchFamily="34" charset="0"/>
                <a:cs typeface="Verdana" pitchFamily="34" charset="0"/>
              </a:defRPr>
            </a:lvl1pPr>
            <a:lvl2pPr>
              <a:spcAft>
                <a:spcPts val="600"/>
              </a:spcAft>
              <a:defRPr sz="2000">
                <a:solidFill>
                  <a:schemeClr val="tx1"/>
                </a:solidFill>
                <a:latin typeface="Helvetica LT Std" pitchFamily="34" charset="0"/>
                <a:ea typeface="Verdana" pitchFamily="34" charset="0"/>
                <a:cs typeface="Verdana" pitchFamily="34" charset="0"/>
              </a:defRPr>
            </a:lvl2pPr>
            <a:lvl3pPr>
              <a:spcAft>
                <a:spcPts val="600"/>
              </a:spcAft>
              <a:defRPr sz="1800">
                <a:solidFill>
                  <a:schemeClr val="tx1"/>
                </a:solidFill>
                <a:latin typeface="Helvetica LT Std" pitchFamily="34" charset="0"/>
                <a:ea typeface="Verdana" pitchFamily="34" charset="0"/>
                <a:cs typeface="Verdana" pitchFamily="34" charset="0"/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24579" y="6126163"/>
            <a:ext cx="661021" cy="1809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Helvetica LT Std" pitchFamily="34" charset="0"/>
              </a:defRPr>
            </a:lvl1pPr>
          </a:lstStyle>
          <a:p>
            <a:r>
              <a:rPr lang="en-US" dirty="0">
                <a:solidFill>
                  <a:srgbClr val="C1CD23"/>
                </a:solidFill>
              </a:rPr>
              <a:t>|</a:t>
            </a:r>
            <a:r>
              <a:rPr lang="en-US" dirty="0"/>
              <a:t> </a:t>
            </a:r>
            <a:fld id="{295008BC-DA31-4D19-837B-EFA4386B05F5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‹#›</a:t>
            </a:fld>
            <a:r>
              <a:rPr lang="en-US" dirty="0"/>
              <a:t> </a:t>
            </a:r>
            <a:r>
              <a:rPr lang="en-US" dirty="0">
                <a:solidFill>
                  <a:srgbClr val="C1CD23"/>
                </a:solidFill>
              </a:rPr>
              <a:t>|</a:t>
            </a:r>
          </a:p>
        </p:txBody>
      </p:sp>
      <p:sp>
        <p:nvSpPr>
          <p:cNvPr id="6" name="Text Box 34">
            <a:extLst>
              <a:ext uri="{FF2B5EF4-FFF2-40B4-BE49-F238E27FC236}">
                <a16:creationId xmlns:a16="http://schemas.microsoft.com/office/drawing/2014/main" id="{E3ABD851-716C-4BCD-AE29-6EB30713EBF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601798" y="6327030"/>
            <a:ext cx="9007431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l" eaLnBrk="0" hangingPunct="0">
              <a:defRPr/>
            </a:pPr>
            <a:r>
              <a:rPr lang="en-US" sz="1050" dirty="0">
                <a:latin typeface="Helvetica LT Std"/>
              </a:rPr>
              <a:t>CVE </a:t>
            </a:r>
            <a:r>
              <a:rPr lang="en-US" sz="1050" dirty="0" err="1">
                <a:latin typeface="Helvetica LT Std"/>
              </a:rPr>
              <a:t>está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patrocinado</a:t>
            </a:r>
            <a:r>
              <a:rPr lang="en-US" sz="1050" dirty="0">
                <a:latin typeface="Helvetica LT Std"/>
              </a:rPr>
              <a:t> por la </a:t>
            </a:r>
            <a:r>
              <a:rPr lang="en-US" sz="1050" dirty="0">
                <a:latin typeface="Helvetica LT Std"/>
                <a:hlinkClick r:id="rId2"/>
              </a:rPr>
              <a:t>Agencia de Cyberseguridad y Seguridad de Infraestructuras</a:t>
            </a:r>
            <a:r>
              <a:rPr lang="en-US" sz="1050" dirty="0">
                <a:latin typeface="Helvetica LT Std"/>
              </a:rPr>
              <a:t> (CISA) del </a:t>
            </a:r>
            <a:r>
              <a:rPr lang="en-US" sz="1050" dirty="0">
                <a:latin typeface="Helvetica LT Std"/>
                <a:hlinkClick r:id="rId3"/>
              </a:rPr>
              <a:t>Departamento de Seguridad Nacional</a:t>
            </a:r>
            <a:r>
              <a:rPr lang="en-US" sz="1050" dirty="0">
                <a:latin typeface="Helvetica LT Std"/>
              </a:rPr>
              <a:t> (DHS). Copyright © 1999–2020, </a:t>
            </a:r>
            <a:r>
              <a:rPr lang="en-US" sz="1050" dirty="0">
                <a:latin typeface="Helvetica LT Std"/>
                <a:hlinkClick r:id="rId4"/>
              </a:rPr>
              <a:t>Corporación MITRE</a:t>
            </a:r>
            <a:r>
              <a:rPr lang="en-US" sz="1050" dirty="0">
                <a:latin typeface="Helvetica LT Std"/>
              </a:rPr>
              <a:t>. CVE y el logo CVE son </a:t>
            </a:r>
            <a:r>
              <a:rPr lang="en-US" sz="1050" dirty="0" err="1">
                <a:latin typeface="Helvetica LT Std"/>
              </a:rPr>
              <a:t>marcas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registradas</a:t>
            </a:r>
            <a:r>
              <a:rPr lang="en-US" sz="1050" dirty="0">
                <a:latin typeface="Helvetica LT Std"/>
              </a:rPr>
              <a:t> de la </a:t>
            </a:r>
            <a:r>
              <a:rPr lang="en-US" sz="1050" dirty="0" err="1">
                <a:latin typeface="Helvetica LT Std"/>
              </a:rPr>
              <a:t>Corporación</a:t>
            </a:r>
            <a:r>
              <a:rPr lang="en-US" sz="1050" dirty="0">
                <a:latin typeface="Helvetica LT Std"/>
              </a:rPr>
              <a:t> MITRE.</a:t>
            </a:r>
            <a:endParaRPr lang="en-US" altLang="en-US" sz="1050" b="0" u="none" baseline="0" dirty="0">
              <a:solidFill>
                <a:schemeClr val="tx1"/>
              </a:solidFill>
              <a:latin typeface="Helvetica LT Std"/>
              <a:cs typeface="+mn-cs"/>
            </a:endParaRPr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537215B-2525-6840-BCB2-7F9DB148251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38121" y="6327030"/>
            <a:ext cx="1265482" cy="3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696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82BF51-56C6-45DE-975B-E54B78AB8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448" y="365760"/>
            <a:ext cx="11236721" cy="75025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lvl="0">
              <a:lnSpc>
                <a:spcPts val="3200"/>
              </a:lnSpc>
            </a:pPr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5798B9-CA6E-4EEF-AFEA-D99321F30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6449" y="1371601"/>
            <a:ext cx="11236720" cy="47947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08269" lvl="0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Edit Master text styles</a:t>
            </a:r>
          </a:p>
          <a:p>
            <a:pPr marL="686216" lvl="1" indent="-304046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Char char="–"/>
            </a:pPr>
            <a:r>
              <a:rPr lang="en-US" dirty="0"/>
              <a:t>Second level</a:t>
            </a:r>
          </a:p>
          <a:p>
            <a:pPr marL="994485" lvl="2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10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</p:txBody>
      </p:sp>
      <p:sp>
        <p:nvSpPr>
          <p:cNvPr id="10" name="Rectangle 9" descr="Artifact">
            <a:extLst>
              <a:ext uri="{FF2B5EF4-FFF2-40B4-BE49-F238E27FC236}">
                <a16:creationId xmlns:a16="http://schemas.microsoft.com/office/drawing/2014/main" id="{76AE87BA-EAF2-4F85-A4C6-431AB731984B}"/>
              </a:ext>
            </a:extLst>
          </p:cNvPr>
          <p:cNvSpPr/>
          <p:nvPr/>
        </p:nvSpPr>
        <p:spPr bwMode="auto">
          <a:xfrm>
            <a:off x="81483" y="1"/>
            <a:ext cx="99586" cy="1219200"/>
          </a:xfrm>
          <a:prstGeom prst="rect">
            <a:avLst/>
          </a:prstGeom>
          <a:solidFill>
            <a:srgbClr val="C1CD2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21618" tIns="60809" rIns="121618" bIns="6080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216185" rtl="0" eaLnBrk="0" fontAlgn="base" latinLnBrk="0" hangingPunct="0">
              <a:lnSpc>
                <a:spcPts val="3325"/>
              </a:lnSpc>
              <a:spcBef>
                <a:spcPct val="0"/>
              </a:spcBef>
              <a:spcAft>
                <a:spcPts val="1330"/>
              </a:spcAft>
              <a:buClr>
                <a:srgbClr val="FDAA03"/>
              </a:buClr>
              <a:buSzTx/>
              <a:buFontTx/>
              <a:buNone/>
              <a:tabLst/>
            </a:pPr>
            <a:endParaRPr kumimoji="0" lang="en-US" sz="2394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 descr="Artifact">
            <a:extLst>
              <a:ext uri="{FF2B5EF4-FFF2-40B4-BE49-F238E27FC236}">
                <a16:creationId xmlns:a16="http://schemas.microsoft.com/office/drawing/2014/main" id="{B6C3F526-F252-41AB-A61C-F10A1CF2B122}"/>
              </a:ext>
            </a:extLst>
          </p:cNvPr>
          <p:cNvSpPr/>
          <p:nvPr/>
        </p:nvSpPr>
        <p:spPr bwMode="auto">
          <a:xfrm>
            <a:off x="81483" y="1371601"/>
            <a:ext cx="99586" cy="5486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21618" tIns="60809" rIns="121618" bIns="6080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216185" rtl="0" eaLnBrk="0" fontAlgn="base" latinLnBrk="0" hangingPunct="0">
              <a:lnSpc>
                <a:spcPts val="3325"/>
              </a:lnSpc>
              <a:spcBef>
                <a:spcPct val="0"/>
              </a:spcBef>
              <a:spcAft>
                <a:spcPts val="1330"/>
              </a:spcAft>
              <a:buClr>
                <a:srgbClr val="FDAA03"/>
              </a:buClr>
              <a:buSzTx/>
              <a:buFontTx/>
              <a:buNone/>
              <a:tabLst/>
            </a:pPr>
            <a:endParaRPr kumimoji="0" lang="en-US" sz="2394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" name="Rectangle 12" descr="Artifact">
            <a:extLst>
              <a:ext uri="{FF2B5EF4-FFF2-40B4-BE49-F238E27FC236}">
                <a16:creationId xmlns:a16="http://schemas.microsoft.com/office/drawing/2014/main" id="{0FC1AD13-1188-4710-AA4D-CAD582AF814C}"/>
              </a:ext>
            </a:extLst>
          </p:cNvPr>
          <p:cNvSpPr/>
          <p:nvPr userDrawn="1"/>
        </p:nvSpPr>
        <p:spPr bwMode="auto">
          <a:xfrm>
            <a:off x="81483" y="1"/>
            <a:ext cx="99586" cy="12192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21618" tIns="60809" rIns="121618" bIns="6080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216185" rtl="0" eaLnBrk="0" fontAlgn="base" latinLnBrk="0" hangingPunct="0">
              <a:lnSpc>
                <a:spcPts val="3325"/>
              </a:lnSpc>
              <a:spcBef>
                <a:spcPct val="0"/>
              </a:spcBef>
              <a:spcAft>
                <a:spcPts val="1330"/>
              </a:spcAft>
              <a:buClr>
                <a:srgbClr val="FDAA03"/>
              </a:buClr>
              <a:buSzTx/>
              <a:buFontTx/>
              <a:buNone/>
              <a:tabLst/>
            </a:pPr>
            <a:endParaRPr kumimoji="0" lang="en-US" sz="2394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 descr="Artifact">
            <a:extLst>
              <a:ext uri="{FF2B5EF4-FFF2-40B4-BE49-F238E27FC236}">
                <a16:creationId xmlns:a16="http://schemas.microsoft.com/office/drawing/2014/main" id="{33566D52-4B10-4869-BC77-6B0630C04620}"/>
              </a:ext>
            </a:extLst>
          </p:cNvPr>
          <p:cNvSpPr/>
          <p:nvPr userDrawn="1"/>
        </p:nvSpPr>
        <p:spPr bwMode="auto">
          <a:xfrm>
            <a:off x="81483" y="1371601"/>
            <a:ext cx="99586" cy="5486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21618" tIns="60809" rIns="121618" bIns="6080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216185" rtl="0" eaLnBrk="0" fontAlgn="base" latinLnBrk="0" hangingPunct="0">
              <a:lnSpc>
                <a:spcPts val="3325"/>
              </a:lnSpc>
              <a:spcBef>
                <a:spcPct val="0"/>
              </a:spcBef>
              <a:spcAft>
                <a:spcPts val="1330"/>
              </a:spcAft>
              <a:buClr>
                <a:srgbClr val="FDAA03"/>
              </a:buClr>
              <a:buSzTx/>
              <a:buFontTx/>
              <a:buNone/>
              <a:tabLst/>
            </a:pPr>
            <a:endParaRPr kumimoji="0" lang="en-US" sz="2394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cxnSp>
        <p:nvCxnSpPr>
          <p:cNvPr id="16" name="Straight Connector 15" descr="Artifact">
            <a:extLst>
              <a:ext uri="{FF2B5EF4-FFF2-40B4-BE49-F238E27FC236}">
                <a16:creationId xmlns:a16="http://schemas.microsoft.com/office/drawing/2014/main" id="{8E84DD11-8C76-4BBF-8684-CF89C69047E7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616449" y="1242752"/>
            <a:ext cx="11236720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71324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5" r:id="rId3"/>
    <p:sldLayoutId id="2147483660" r:id="rId4"/>
    <p:sldLayoutId id="2147483661" r:id="rId5"/>
    <p:sldLayoutId id="2147483668" r:id="rId6"/>
    <p:sldLayoutId id="2147483669" r:id="rId7"/>
    <p:sldLayoutId id="2147483664" r:id="rId8"/>
    <p:sldLayoutId id="2147483670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200" b="1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b="1" kern="1200" smtClean="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smtClean="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smtClean="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394" kern="120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394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E495207-35DE-46E2-B7DB-F31265C44A28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err="1"/>
              <a:t>Resumen</a:t>
            </a:r>
            <a:r>
              <a:rPr lang="en-US" dirty="0"/>
              <a:t> del </a:t>
            </a:r>
            <a:r>
              <a:rPr lang="en-US" dirty="0" err="1"/>
              <a:t>programa</a:t>
            </a:r>
            <a:r>
              <a:rPr lang="en-US" dirty="0"/>
              <a:t> CVE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0E2809-7AAC-4377-881A-13E670C8C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>
                <a:latin typeface="Arial" pitchFamily="34" charset="0"/>
              </a:rPr>
              <a:t>| </a:t>
            </a:r>
            <a:fld id="{295008BC-DA31-4D19-837B-EFA4386B05F5}" type="slidenum">
              <a:rPr lang="en-US" smtClean="0">
                <a:latin typeface="Arial" pitchFamily="34" charset="0"/>
              </a:rPr>
              <a:pPr/>
              <a:t>1</a:t>
            </a:fld>
            <a:r>
              <a:rPr lang="en-US">
                <a:latin typeface="Arial" pitchFamily="34" charset="0"/>
              </a:rPr>
              <a:t> |</a:t>
            </a:r>
            <a:r>
              <a:rPr lang="en-US">
                <a:latin typeface="Arial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dirty="0">
              <a:latin typeface="Aria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15FD46E7-BE42-4617-B2D2-B4EBFD86C9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Equipo</a:t>
            </a:r>
            <a:r>
              <a:rPr lang="en-US" dirty="0"/>
              <a:t> CVE</a:t>
            </a:r>
          </a:p>
        </p:txBody>
      </p:sp>
    </p:spTree>
    <p:extLst>
      <p:ext uri="{BB962C8B-B14F-4D97-AF65-F5344CB8AC3E}">
        <p14:creationId xmlns:p14="http://schemas.microsoft.com/office/powerpoint/2010/main" val="3696138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40"/>
    </mc:Choice>
    <mc:Fallback xmlns="">
      <p:transition spd="slow" advTm="784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6DC1B-5B42-410B-94EA-543B9FC29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CAN </a:t>
            </a:r>
            <a:r>
              <a:rPr lang="en-US" dirty="0" err="1"/>
              <a:t>Raíz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7A67378-B269-4618-A538-17ED32583B35}"/>
              </a:ext>
            </a:extLst>
          </p:cNvPr>
          <p:cNvGrpSpPr/>
          <p:nvPr/>
        </p:nvGrpSpPr>
        <p:grpSpPr>
          <a:xfrm>
            <a:off x="1743368" y="1325741"/>
            <a:ext cx="8249540" cy="4977782"/>
            <a:chOff x="4571999" y="1769819"/>
            <a:chExt cx="4173980" cy="2463253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7466192-0A55-4825-82F6-404D19B59184}"/>
                </a:ext>
              </a:extLst>
            </p:cNvPr>
            <p:cNvCxnSpPr>
              <a:cxnSpLocks/>
              <a:stCxn id="33" idx="0"/>
            </p:cNvCxnSpPr>
            <p:nvPr/>
          </p:nvCxnSpPr>
          <p:spPr>
            <a:xfrm flipH="1" flipV="1">
              <a:off x="7952284" y="2779192"/>
              <a:ext cx="2321" cy="884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7BFA6D5-1605-4823-8257-CE46F50265D9}"/>
                </a:ext>
              </a:extLst>
            </p:cNvPr>
            <p:cNvGrpSpPr/>
            <p:nvPr/>
          </p:nvGrpSpPr>
          <p:grpSpPr>
            <a:xfrm>
              <a:off x="4571999" y="1769819"/>
              <a:ext cx="4173980" cy="2463253"/>
              <a:chOff x="4571999" y="1620353"/>
              <a:chExt cx="4173980" cy="2463253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5AADEA5-24F9-4221-8B55-365D1C9F303E}"/>
                  </a:ext>
                </a:extLst>
              </p:cNvPr>
              <p:cNvSpPr/>
              <p:nvPr/>
            </p:nvSpPr>
            <p:spPr>
              <a:xfrm>
                <a:off x="4571999" y="1620353"/>
                <a:ext cx="998959" cy="725194"/>
              </a:xfrm>
              <a:prstGeom prst="rect">
                <a:avLst/>
              </a:prstGeom>
              <a:solidFill>
                <a:srgbClr val="ECC900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chemeClr val="tx1"/>
                    </a:solidFill>
                  </a:rPr>
                  <a:t>Consejo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 CVE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FBA6E96-CFE6-4D53-AD6D-B7E592D0BFBF}"/>
                  </a:ext>
                </a:extLst>
              </p:cNvPr>
              <p:cNvSpPr/>
              <p:nvPr/>
            </p:nvSpPr>
            <p:spPr>
              <a:xfrm>
                <a:off x="7621342" y="1620354"/>
                <a:ext cx="1124637" cy="734580"/>
              </a:xfrm>
              <a:prstGeom prst="rect">
                <a:avLst/>
              </a:prstGeom>
              <a:solidFill>
                <a:srgbClr val="72C7FF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chemeClr val="tx1"/>
                    </a:solidFill>
                  </a:rPr>
                  <a:t>DHS CISA (</a:t>
                </a:r>
                <a:r>
                  <a:rPr lang="en-US" sz="1200" b="1" dirty="0" err="1">
                    <a:solidFill>
                      <a:schemeClr val="tx1"/>
                    </a:solidFill>
                  </a:rPr>
                  <a:t>Organización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1200" b="1" dirty="0" err="1">
                    <a:solidFill>
                      <a:schemeClr val="tx1"/>
                    </a:solidFill>
                  </a:rPr>
                  <a:t>Patrocinadora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)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C09E728-DB9D-41C5-B86B-6C50B1210A82}"/>
                  </a:ext>
                </a:extLst>
              </p:cNvPr>
              <p:cNvSpPr/>
              <p:nvPr/>
            </p:nvSpPr>
            <p:spPr>
              <a:xfrm>
                <a:off x="6091590" y="1620353"/>
                <a:ext cx="1124641" cy="725193"/>
              </a:xfrm>
              <a:prstGeom prst="rect">
                <a:avLst/>
              </a:prstGeom>
              <a:solidFill>
                <a:srgbClr val="005F9E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chemeClr val="bg1"/>
                    </a:solidFill>
                  </a:rPr>
                  <a:t>MITRE (</a:t>
                </a:r>
                <a:r>
                  <a:rPr lang="en-US" sz="1200" b="1" dirty="0" err="1">
                    <a:solidFill>
                      <a:schemeClr val="bg1"/>
                    </a:solidFill>
                  </a:rPr>
                  <a:t>Raíz</a:t>
                </a:r>
                <a:r>
                  <a:rPr lang="en-US" sz="1200" b="1" dirty="0">
                    <a:solidFill>
                      <a:schemeClr val="bg1"/>
                    </a:solidFill>
                  </a:rPr>
                  <a:t> del </a:t>
                </a:r>
                <a:r>
                  <a:rPr lang="en-US" sz="1200" b="1" dirty="0" err="1">
                    <a:solidFill>
                      <a:schemeClr val="bg1"/>
                    </a:solidFill>
                  </a:rPr>
                  <a:t>Programa</a:t>
                </a:r>
                <a:r>
                  <a:rPr lang="en-US" sz="1200" b="1" dirty="0">
                    <a:solidFill>
                      <a:schemeClr val="bg1"/>
                    </a:solidFill>
                  </a:rPr>
                  <a:t>, </a:t>
                </a:r>
                <a:r>
                  <a:rPr lang="en-US" sz="1200" b="1" dirty="0" err="1">
                    <a:solidFill>
                      <a:schemeClr val="bg1"/>
                    </a:solidFill>
                  </a:rPr>
                  <a:t>Secretaria</a:t>
                </a:r>
                <a:r>
                  <a:rPr lang="en-US" sz="1200" b="1" dirty="0">
                    <a:solidFill>
                      <a:schemeClr val="bg1"/>
                    </a:solidFill>
                  </a:rPr>
                  <a:t>, CNA-UR)</a:t>
                </a:r>
              </a:p>
            </p:txBody>
          </p: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129DB025-ACB7-4F0F-97E8-DECA525C7169}"/>
                  </a:ext>
                </a:extLst>
              </p:cNvPr>
              <p:cNvGrpSpPr/>
              <p:nvPr/>
            </p:nvGrpSpPr>
            <p:grpSpPr>
              <a:xfrm>
                <a:off x="7216231" y="2718206"/>
                <a:ext cx="1492046" cy="937345"/>
                <a:chOff x="6481758" y="2573074"/>
                <a:chExt cx="1492046" cy="937345"/>
              </a:xfrm>
            </p:grpSpPr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F07BB0FE-2B5C-45C2-A51E-C455CBF7CB9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481758" y="3316356"/>
                  <a:ext cx="571399" cy="194063"/>
                </a:xfrm>
                <a:prstGeom prst="rect">
                  <a:avLst/>
                </a:prstGeom>
                <a:solidFill>
                  <a:srgbClr val="C2BC95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1200" b="1" dirty="0">
                      <a:solidFill>
                        <a:schemeClr val="tx1"/>
                      </a:solidFill>
                    </a:rPr>
                    <a:t>Sub-CNA</a:t>
                  </a:r>
                </a:p>
              </p:txBody>
            </p:sp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9CD71D7C-8E06-4A94-8CC0-BBFF5BD0C85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402405" y="3313167"/>
                  <a:ext cx="571399" cy="194063"/>
                </a:xfrm>
                <a:prstGeom prst="rect">
                  <a:avLst/>
                </a:prstGeom>
                <a:solidFill>
                  <a:srgbClr val="C2BC95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1200" b="1" dirty="0">
                      <a:solidFill>
                        <a:schemeClr val="tx1"/>
                      </a:solidFill>
                    </a:rPr>
                    <a:t>Sub-CNA</a:t>
                  </a:r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32C5D207-2E5A-479A-93E9-7652C149DAA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655491" y="2573074"/>
                  <a:ext cx="1129282" cy="538406"/>
                </a:xfrm>
                <a:prstGeom prst="rect">
                  <a:avLst/>
                </a:prstGeom>
                <a:solidFill>
                  <a:srgbClr val="958A54"/>
                </a:solidFill>
                <a:ln w="762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 err="1">
                      <a:solidFill>
                        <a:schemeClr val="tx1"/>
                      </a:solidFill>
                    </a:rPr>
                    <a:t>Raíz</a:t>
                  </a:r>
                  <a:endParaRPr lang="en-US" sz="2400" b="1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4" name="Connector: Elbow 33">
                  <a:extLst>
                    <a:ext uri="{FF2B5EF4-FFF2-40B4-BE49-F238E27FC236}">
                      <a16:creationId xmlns:a16="http://schemas.microsoft.com/office/drawing/2014/main" id="{F1252379-3FD2-44D4-82B5-8AB43AE43CCA}"/>
                    </a:ext>
                  </a:extLst>
                </p:cNvPr>
                <p:cNvCxnSpPr>
                  <a:cxnSpLocks noChangeAspect="1"/>
                  <a:stCxn id="31" idx="0"/>
                  <a:endCxn id="33" idx="2"/>
                </p:cNvCxnSpPr>
                <p:nvPr/>
              </p:nvCxnSpPr>
              <p:spPr>
                <a:xfrm rot="5400000" flipH="1" flipV="1">
                  <a:off x="6891357" y="2987581"/>
                  <a:ext cx="204876" cy="452674"/>
                </a:xfrm>
                <a:prstGeom prst="bentConnector3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nector: Elbow 34">
                  <a:extLst>
                    <a:ext uri="{FF2B5EF4-FFF2-40B4-BE49-F238E27FC236}">
                      <a16:creationId xmlns:a16="http://schemas.microsoft.com/office/drawing/2014/main" id="{0358ABE4-5160-4558-9E7A-3FFAC0886BD0}"/>
                    </a:ext>
                  </a:extLst>
                </p:cNvPr>
                <p:cNvCxnSpPr>
                  <a:cxnSpLocks noChangeAspect="1"/>
                  <a:stCxn id="32" idx="0"/>
                  <a:endCxn id="33" idx="2"/>
                </p:cNvCxnSpPr>
                <p:nvPr/>
              </p:nvCxnSpPr>
              <p:spPr>
                <a:xfrm rot="16200000" flipV="1">
                  <a:off x="7353275" y="2978337"/>
                  <a:ext cx="201687" cy="467973"/>
                </a:xfrm>
                <a:prstGeom prst="bentConnector3">
                  <a:avLst>
                    <a:gd name="adj1" fmla="val 50000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8BF29413-28CD-49DB-9A15-5B906D9B16A9}"/>
                  </a:ext>
                </a:extLst>
              </p:cNvPr>
              <p:cNvCxnSpPr>
                <a:cxnSpLocks/>
                <a:stCxn id="21" idx="3"/>
                <a:endCxn id="23" idx="1"/>
              </p:cNvCxnSpPr>
              <p:nvPr/>
            </p:nvCxnSpPr>
            <p:spPr>
              <a:xfrm>
                <a:off x="5570958" y="1982950"/>
                <a:ext cx="520632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BCD0485F-FCF0-463E-9337-0737F9E5C953}"/>
                  </a:ext>
                </a:extLst>
              </p:cNvPr>
              <p:cNvCxnSpPr>
                <a:cxnSpLocks/>
                <a:stCxn id="23" idx="3"/>
                <a:endCxn id="22" idx="1"/>
              </p:cNvCxnSpPr>
              <p:nvPr/>
            </p:nvCxnSpPr>
            <p:spPr>
              <a:xfrm>
                <a:off x="7216231" y="1982950"/>
                <a:ext cx="405111" cy="46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D04D62B9-2C0C-4481-AF9F-FD8ED4DC1B5C}"/>
                  </a:ext>
                </a:extLst>
              </p:cNvPr>
              <p:cNvCxnSpPr/>
              <p:nvPr/>
            </p:nvCxnSpPr>
            <p:spPr>
              <a:xfrm flipH="1" flipV="1">
                <a:off x="6629534" y="2354934"/>
                <a:ext cx="1" cy="5822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FF1278A1-71A7-4EAA-BA2E-4514E902CE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136878" y="3889543"/>
                <a:ext cx="571399" cy="194063"/>
              </a:xfrm>
              <a:prstGeom prst="rect">
                <a:avLst/>
              </a:prstGeom>
              <a:solidFill>
                <a:srgbClr val="C2BC95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chemeClr val="tx1"/>
                    </a:solidFill>
                  </a:rPr>
                  <a:t>Sub-CNA</a:t>
                </a: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8B81A81-DAD6-4222-A07F-44C870497AA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216231" y="3886755"/>
                <a:ext cx="571399" cy="194063"/>
              </a:xfrm>
              <a:prstGeom prst="rect">
                <a:avLst/>
              </a:prstGeom>
              <a:solidFill>
                <a:srgbClr val="C2BC95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chemeClr val="tx1"/>
                    </a:solidFill>
                  </a:rPr>
                  <a:t>Sub-CNA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9D364E02-6C5A-488B-8F5D-75237B2A8DC8}"/>
                  </a:ext>
                </a:extLst>
              </p:cNvPr>
              <p:cNvSpPr/>
              <p:nvPr/>
            </p:nvSpPr>
            <p:spPr>
              <a:xfrm>
                <a:off x="6183315" y="2940466"/>
                <a:ext cx="879077" cy="372422"/>
              </a:xfrm>
              <a:prstGeom prst="rect">
                <a:avLst/>
              </a:prstGeom>
              <a:solidFill>
                <a:srgbClr val="C2BC95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200" b="1" dirty="0">
                    <a:solidFill>
                      <a:schemeClr val="tx1"/>
                    </a:solidFill>
                  </a:rPr>
                  <a:t>Sub-CNA</a:t>
                </a:r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651A7C1-2719-463C-B831-92687ECFD83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954606" y="3506583"/>
              <a:ext cx="981" cy="419897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C6402CD-9188-4FBC-9689-78B795965AAD}"/>
                </a:ext>
              </a:extLst>
            </p:cNvPr>
            <p:cNvSpPr/>
            <p:nvPr/>
          </p:nvSpPr>
          <p:spPr>
            <a:xfrm>
              <a:off x="5082131" y="3086687"/>
              <a:ext cx="879077" cy="372422"/>
            </a:xfrm>
            <a:prstGeom prst="rect">
              <a:avLst/>
            </a:prstGeom>
            <a:solidFill>
              <a:srgbClr val="C2BC95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Sub-CNA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38DE2C8-DE73-4625-BDE9-42D36AA210EB}"/>
                </a:ext>
              </a:extLst>
            </p:cNvPr>
            <p:cNvSpPr/>
            <p:nvPr/>
          </p:nvSpPr>
          <p:spPr>
            <a:xfrm>
              <a:off x="5084468" y="3793976"/>
              <a:ext cx="879077" cy="372422"/>
            </a:xfrm>
            <a:prstGeom prst="rect">
              <a:avLst/>
            </a:prstGeom>
            <a:solidFill>
              <a:srgbClr val="C2BC95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Sub-CNA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4BB8082-A69C-4611-BAE6-E840C58ADFBF}"/>
                </a:ext>
              </a:extLst>
            </p:cNvPr>
            <p:cNvSpPr/>
            <p:nvPr/>
          </p:nvSpPr>
          <p:spPr>
            <a:xfrm>
              <a:off x="6183315" y="3793760"/>
              <a:ext cx="879077" cy="372422"/>
            </a:xfrm>
            <a:prstGeom prst="rect">
              <a:avLst/>
            </a:prstGeom>
            <a:solidFill>
              <a:srgbClr val="C2BC95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Sub-CNA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4B3A639-5FFD-4C30-82CC-473D6B7585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521669" y="2778642"/>
              <a:ext cx="243391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F3190E0-5A80-4266-81B5-79FDD38D78A4}"/>
                </a:ext>
              </a:extLst>
            </p:cNvPr>
            <p:cNvCxnSpPr>
              <a:cxnSpLocks/>
            </p:cNvCxnSpPr>
            <p:nvPr/>
          </p:nvCxnSpPr>
          <p:spPr>
            <a:xfrm>
              <a:off x="6069644" y="2778642"/>
              <a:ext cx="2617" cy="8291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49F1060-CCE6-4C70-95F9-05523BDA7984}"/>
                </a:ext>
              </a:extLst>
            </p:cNvPr>
            <p:cNvCxnSpPr>
              <a:cxnSpLocks/>
              <a:stCxn id="10" idx="0"/>
            </p:cNvCxnSpPr>
            <p:nvPr/>
          </p:nvCxnSpPr>
          <p:spPr>
            <a:xfrm flipH="1" flipV="1">
              <a:off x="5521669" y="2778642"/>
              <a:ext cx="1" cy="3080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4382054-7582-4ADF-ABC1-7D0B5003C2C5}"/>
                </a:ext>
              </a:extLst>
            </p:cNvPr>
            <p:cNvCxnSpPr>
              <a:stCxn id="11" idx="0"/>
              <a:endCxn id="11" idx="0"/>
            </p:cNvCxnSpPr>
            <p:nvPr/>
          </p:nvCxnSpPr>
          <p:spPr>
            <a:xfrm>
              <a:off x="5524007" y="3793976"/>
              <a:ext cx="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or: Elbow 16">
              <a:extLst>
                <a:ext uri="{FF2B5EF4-FFF2-40B4-BE49-F238E27FC236}">
                  <a16:creationId xmlns:a16="http://schemas.microsoft.com/office/drawing/2014/main" id="{A9AA535D-88EC-4124-B296-7F5E707C0AE9}"/>
                </a:ext>
              </a:extLst>
            </p:cNvPr>
            <p:cNvCxnSpPr>
              <a:endCxn id="11" idx="0"/>
            </p:cNvCxnSpPr>
            <p:nvPr/>
          </p:nvCxnSpPr>
          <p:spPr>
            <a:xfrm rot="10800000" flipV="1">
              <a:off x="5524007" y="3607764"/>
              <a:ext cx="556612" cy="186211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or: Elbow 17">
              <a:extLst>
                <a:ext uri="{FF2B5EF4-FFF2-40B4-BE49-F238E27FC236}">
                  <a16:creationId xmlns:a16="http://schemas.microsoft.com/office/drawing/2014/main" id="{A7403CCB-72DD-4B6A-BC6A-70BBE8836108}"/>
                </a:ext>
              </a:extLst>
            </p:cNvPr>
            <p:cNvCxnSpPr>
              <a:endCxn id="12" idx="0"/>
            </p:cNvCxnSpPr>
            <p:nvPr/>
          </p:nvCxnSpPr>
          <p:spPr>
            <a:xfrm>
              <a:off x="6069644" y="3607763"/>
              <a:ext cx="553210" cy="185997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or: Elbow 18">
              <a:extLst>
                <a:ext uri="{FF2B5EF4-FFF2-40B4-BE49-F238E27FC236}">
                  <a16:creationId xmlns:a16="http://schemas.microsoft.com/office/drawing/2014/main" id="{BD597FE8-BF1D-4108-9BD9-A65A4A89A667}"/>
                </a:ext>
              </a:extLst>
            </p:cNvPr>
            <p:cNvCxnSpPr>
              <a:endCxn id="29" idx="0"/>
            </p:cNvCxnSpPr>
            <p:nvPr/>
          </p:nvCxnSpPr>
          <p:spPr>
            <a:xfrm rot="10800000" flipV="1">
              <a:off x="7501932" y="3926479"/>
              <a:ext cx="452675" cy="109741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or: Elbow 19">
              <a:extLst>
                <a:ext uri="{FF2B5EF4-FFF2-40B4-BE49-F238E27FC236}">
                  <a16:creationId xmlns:a16="http://schemas.microsoft.com/office/drawing/2014/main" id="{36078F44-D664-4F56-A93C-C18365294411}"/>
                </a:ext>
              </a:extLst>
            </p:cNvPr>
            <p:cNvCxnSpPr>
              <a:endCxn id="28" idx="0"/>
            </p:cNvCxnSpPr>
            <p:nvPr/>
          </p:nvCxnSpPr>
          <p:spPr>
            <a:xfrm>
              <a:off x="7954605" y="3926480"/>
              <a:ext cx="467973" cy="112529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Slide Number Placeholder 3">
            <a:extLst>
              <a:ext uri="{FF2B5EF4-FFF2-40B4-BE49-F238E27FC236}">
                <a16:creationId xmlns:a16="http://schemas.microsoft.com/office/drawing/2014/main" id="{5CD5DE05-22CC-453A-9B66-D82C16580D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8321" y="221285"/>
            <a:ext cx="661021" cy="180918"/>
          </a:xfrm>
        </p:spPr>
        <p:txBody>
          <a:bodyPr/>
          <a:lstStyle/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10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380720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991"/>
    </mc:Choice>
    <mc:Fallback xmlns="">
      <p:transition spd="slow" advTm="1499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6DC1B-5B42-410B-94EA-543B9FC29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Sub-CNA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7A67378-B269-4618-A538-17ED32583B35}"/>
              </a:ext>
            </a:extLst>
          </p:cNvPr>
          <p:cNvGrpSpPr/>
          <p:nvPr/>
        </p:nvGrpSpPr>
        <p:grpSpPr>
          <a:xfrm>
            <a:off x="1769949" y="1325741"/>
            <a:ext cx="8249540" cy="4977782"/>
            <a:chOff x="4571999" y="1769819"/>
            <a:chExt cx="4173980" cy="2463253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7BFA6D5-1605-4823-8257-CE46F50265D9}"/>
                </a:ext>
              </a:extLst>
            </p:cNvPr>
            <p:cNvGrpSpPr/>
            <p:nvPr/>
          </p:nvGrpSpPr>
          <p:grpSpPr>
            <a:xfrm>
              <a:off x="4571999" y="1769819"/>
              <a:ext cx="4173980" cy="2463253"/>
              <a:chOff x="4571999" y="1620353"/>
              <a:chExt cx="4173980" cy="2463253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5AADEA5-24F9-4221-8B55-365D1C9F303E}"/>
                  </a:ext>
                </a:extLst>
              </p:cNvPr>
              <p:cNvSpPr/>
              <p:nvPr/>
            </p:nvSpPr>
            <p:spPr>
              <a:xfrm>
                <a:off x="4571999" y="1620353"/>
                <a:ext cx="998959" cy="725194"/>
              </a:xfrm>
              <a:prstGeom prst="rect">
                <a:avLst/>
              </a:prstGeom>
              <a:solidFill>
                <a:srgbClr val="ECC900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chemeClr val="tx1"/>
                    </a:solidFill>
                  </a:rPr>
                  <a:t>Consejo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 CVE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FBA6E96-CFE6-4D53-AD6D-B7E592D0BFBF}"/>
                  </a:ext>
                </a:extLst>
              </p:cNvPr>
              <p:cNvSpPr/>
              <p:nvPr/>
            </p:nvSpPr>
            <p:spPr>
              <a:xfrm>
                <a:off x="7621342" y="1620354"/>
                <a:ext cx="1124637" cy="734580"/>
              </a:xfrm>
              <a:prstGeom prst="rect">
                <a:avLst/>
              </a:prstGeom>
              <a:solidFill>
                <a:srgbClr val="72C7FF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chemeClr val="tx1"/>
                    </a:solidFill>
                  </a:rPr>
                  <a:t>DHS CISA (</a:t>
                </a:r>
                <a:r>
                  <a:rPr lang="en-US" sz="1200" b="1" dirty="0" err="1">
                    <a:solidFill>
                      <a:schemeClr val="tx1"/>
                    </a:solidFill>
                  </a:rPr>
                  <a:t>Organización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1200" b="1" dirty="0" err="1">
                    <a:solidFill>
                      <a:schemeClr val="tx1"/>
                    </a:solidFill>
                  </a:rPr>
                  <a:t>Patrocinadora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)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C09E728-DB9D-41C5-B86B-6C50B1210A82}"/>
                  </a:ext>
                </a:extLst>
              </p:cNvPr>
              <p:cNvSpPr/>
              <p:nvPr/>
            </p:nvSpPr>
            <p:spPr>
              <a:xfrm>
                <a:off x="6091590" y="1620353"/>
                <a:ext cx="1124641" cy="725193"/>
              </a:xfrm>
              <a:prstGeom prst="rect">
                <a:avLst/>
              </a:prstGeom>
              <a:solidFill>
                <a:srgbClr val="005F9E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chemeClr val="bg1"/>
                    </a:solidFill>
                  </a:rPr>
                  <a:t>MITRE (</a:t>
                </a:r>
                <a:r>
                  <a:rPr lang="en-US" sz="1200" b="1" dirty="0" err="1">
                    <a:solidFill>
                      <a:schemeClr val="bg1"/>
                    </a:solidFill>
                  </a:rPr>
                  <a:t>Raíz</a:t>
                </a:r>
                <a:r>
                  <a:rPr lang="en-US" sz="1200" b="1" dirty="0">
                    <a:solidFill>
                      <a:schemeClr val="bg1"/>
                    </a:solidFill>
                  </a:rPr>
                  <a:t> del </a:t>
                </a:r>
                <a:r>
                  <a:rPr lang="en-US" sz="1200" b="1" dirty="0" err="1">
                    <a:solidFill>
                      <a:schemeClr val="bg1"/>
                    </a:solidFill>
                  </a:rPr>
                  <a:t>Programa</a:t>
                </a:r>
                <a:r>
                  <a:rPr lang="en-US" sz="1200" b="1" dirty="0">
                    <a:solidFill>
                      <a:schemeClr val="bg1"/>
                    </a:solidFill>
                  </a:rPr>
                  <a:t>, </a:t>
                </a:r>
                <a:r>
                  <a:rPr lang="en-US" sz="1200" b="1" dirty="0" err="1">
                    <a:solidFill>
                      <a:schemeClr val="bg1"/>
                    </a:solidFill>
                  </a:rPr>
                  <a:t>Secretaria</a:t>
                </a:r>
                <a:r>
                  <a:rPr lang="en-US" sz="1200" b="1" dirty="0">
                    <a:solidFill>
                      <a:schemeClr val="bg1"/>
                    </a:solidFill>
                  </a:rPr>
                  <a:t>, CNA-UR)</a:t>
                </a:r>
              </a:p>
            </p:txBody>
          </p: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129DB025-ACB7-4F0F-97E8-DECA525C7169}"/>
                  </a:ext>
                </a:extLst>
              </p:cNvPr>
              <p:cNvGrpSpPr/>
              <p:nvPr/>
            </p:nvGrpSpPr>
            <p:grpSpPr>
              <a:xfrm>
                <a:off x="7216231" y="2937221"/>
                <a:ext cx="1492046" cy="718330"/>
                <a:chOff x="6481758" y="2792089"/>
                <a:chExt cx="1492046" cy="718330"/>
              </a:xfrm>
            </p:grpSpPr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F07BB0FE-2B5C-45C2-A51E-C455CBF7CB9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481758" y="3316356"/>
                  <a:ext cx="571399" cy="194063"/>
                </a:xfrm>
                <a:prstGeom prst="rect">
                  <a:avLst/>
                </a:prstGeom>
                <a:solidFill>
                  <a:srgbClr val="C2BC95"/>
                </a:solidFill>
                <a:ln w="762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tx1"/>
                      </a:solidFill>
                    </a:rPr>
                    <a:t>Sub-CNA</a:t>
                  </a:r>
                </a:p>
              </p:txBody>
            </p:sp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9CD71D7C-8E06-4A94-8CC0-BBFF5BD0C85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402405" y="3313167"/>
                  <a:ext cx="571399" cy="194063"/>
                </a:xfrm>
                <a:prstGeom prst="rect">
                  <a:avLst/>
                </a:prstGeom>
                <a:solidFill>
                  <a:srgbClr val="C2BC95"/>
                </a:solidFill>
                <a:ln w="762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2000" b="1" dirty="0">
                      <a:solidFill>
                        <a:schemeClr val="tx1"/>
                      </a:solidFill>
                    </a:rPr>
                    <a:t>Sub-CNA</a:t>
                  </a:r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32C5D207-2E5A-479A-93E9-7652C149DAA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86869" y="2792089"/>
                  <a:ext cx="668490" cy="318715"/>
                </a:xfrm>
                <a:prstGeom prst="rect">
                  <a:avLst/>
                </a:prstGeom>
                <a:solidFill>
                  <a:srgbClr val="958A54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b="1" dirty="0" err="1">
                      <a:solidFill>
                        <a:schemeClr val="tx1"/>
                      </a:solidFill>
                    </a:rPr>
                    <a:t>Raíz</a:t>
                  </a:r>
                  <a:endParaRPr lang="en-US" sz="1200" b="1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4" name="Connector: Elbow 33">
                  <a:extLst>
                    <a:ext uri="{FF2B5EF4-FFF2-40B4-BE49-F238E27FC236}">
                      <a16:creationId xmlns:a16="http://schemas.microsoft.com/office/drawing/2014/main" id="{F1252379-3FD2-44D4-82B5-8AB43AE43CCA}"/>
                    </a:ext>
                  </a:extLst>
                </p:cNvPr>
                <p:cNvCxnSpPr>
                  <a:cxnSpLocks noChangeAspect="1"/>
                  <a:stCxn id="31" idx="0"/>
                  <a:endCxn id="33" idx="2"/>
                </p:cNvCxnSpPr>
                <p:nvPr/>
              </p:nvCxnSpPr>
              <p:spPr>
                <a:xfrm rot="5400000" flipH="1" flipV="1">
                  <a:off x="6891510" y="2986752"/>
                  <a:ext cx="205552" cy="453656"/>
                </a:xfrm>
                <a:prstGeom prst="bentConnector3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nector: Elbow 34">
                  <a:extLst>
                    <a:ext uri="{FF2B5EF4-FFF2-40B4-BE49-F238E27FC236}">
                      <a16:creationId xmlns:a16="http://schemas.microsoft.com/office/drawing/2014/main" id="{0358ABE4-5160-4558-9E7A-3FFAC0886BD0}"/>
                    </a:ext>
                  </a:extLst>
                </p:cNvPr>
                <p:cNvCxnSpPr>
                  <a:cxnSpLocks noChangeAspect="1"/>
                  <a:stCxn id="32" idx="0"/>
                  <a:endCxn id="33" idx="2"/>
                </p:cNvCxnSpPr>
                <p:nvPr/>
              </p:nvCxnSpPr>
              <p:spPr>
                <a:xfrm rot="16200000" flipV="1">
                  <a:off x="7353429" y="2978490"/>
                  <a:ext cx="202363" cy="466991"/>
                </a:xfrm>
                <a:prstGeom prst="bentConnector3">
                  <a:avLst>
                    <a:gd name="adj1" fmla="val 50000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8BF29413-28CD-49DB-9A15-5B906D9B16A9}"/>
                  </a:ext>
                </a:extLst>
              </p:cNvPr>
              <p:cNvCxnSpPr>
                <a:cxnSpLocks/>
                <a:stCxn id="21" idx="3"/>
                <a:endCxn id="23" idx="1"/>
              </p:cNvCxnSpPr>
              <p:nvPr/>
            </p:nvCxnSpPr>
            <p:spPr>
              <a:xfrm>
                <a:off x="5570958" y="1982950"/>
                <a:ext cx="520632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BCD0485F-FCF0-463E-9337-0737F9E5C953}"/>
                  </a:ext>
                </a:extLst>
              </p:cNvPr>
              <p:cNvCxnSpPr>
                <a:cxnSpLocks/>
                <a:stCxn id="23" idx="3"/>
                <a:endCxn id="22" idx="1"/>
              </p:cNvCxnSpPr>
              <p:nvPr/>
            </p:nvCxnSpPr>
            <p:spPr>
              <a:xfrm>
                <a:off x="7216231" y="1982950"/>
                <a:ext cx="405111" cy="46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D04D62B9-2C0C-4481-AF9F-FD8ED4DC1B5C}"/>
                  </a:ext>
                </a:extLst>
              </p:cNvPr>
              <p:cNvCxnSpPr/>
              <p:nvPr/>
            </p:nvCxnSpPr>
            <p:spPr>
              <a:xfrm flipH="1" flipV="1">
                <a:off x="6629534" y="2354934"/>
                <a:ext cx="1" cy="5822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FF1278A1-71A7-4EAA-BA2E-4514E902CE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136878" y="3889543"/>
                <a:ext cx="571399" cy="194063"/>
              </a:xfrm>
              <a:prstGeom prst="rect">
                <a:avLst/>
              </a:prstGeom>
              <a:solidFill>
                <a:srgbClr val="C2BC95"/>
              </a:solidFill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chemeClr val="tx1"/>
                    </a:solidFill>
                  </a:rPr>
                  <a:t>Sub-CNA</a:t>
                </a: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8B81A81-DAD6-4222-A07F-44C870497AA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216231" y="3886755"/>
                <a:ext cx="571399" cy="194063"/>
              </a:xfrm>
              <a:prstGeom prst="rect">
                <a:avLst/>
              </a:prstGeom>
              <a:solidFill>
                <a:srgbClr val="C2BC95"/>
              </a:solidFill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chemeClr val="tx1"/>
                    </a:solidFill>
                  </a:rPr>
                  <a:t>Sub-CNA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9D364E02-6C5A-488B-8F5D-75237B2A8DC8}"/>
                  </a:ext>
                </a:extLst>
              </p:cNvPr>
              <p:cNvSpPr/>
              <p:nvPr/>
            </p:nvSpPr>
            <p:spPr>
              <a:xfrm>
                <a:off x="6183315" y="2940466"/>
                <a:ext cx="879077" cy="372422"/>
              </a:xfrm>
              <a:prstGeom prst="rect">
                <a:avLst/>
              </a:prstGeom>
              <a:solidFill>
                <a:srgbClr val="C2BC95"/>
              </a:solidFill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2000" b="1" dirty="0">
                    <a:solidFill>
                      <a:schemeClr val="tx1"/>
                    </a:solidFill>
                  </a:rPr>
                  <a:t>Sub-CNA</a:t>
                </a:r>
              </a:p>
            </p:txBody>
          </p: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4FE7B3C7-91CC-444D-8BC1-22F812E9B7B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29535" y="2778642"/>
              <a:ext cx="1326052" cy="29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651A7C1-2719-463C-B831-92687ECFD83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954606" y="3506583"/>
              <a:ext cx="981" cy="419897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7466192-0A55-4825-82F6-404D19B59184}"/>
                </a:ext>
              </a:extLst>
            </p:cNvPr>
            <p:cNvCxnSpPr>
              <a:stCxn id="33" idx="0"/>
            </p:cNvCxnSpPr>
            <p:nvPr/>
          </p:nvCxnSpPr>
          <p:spPr>
            <a:xfrm flipV="1">
              <a:off x="7955587" y="2778642"/>
              <a:ext cx="0" cy="3080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C6402CD-9188-4FBC-9689-78B795965AAD}"/>
                </a:ext>
              </a:extLst>
            </p:cNvPr>
            <p:cNvSpPr/>
            <p:nvPr/>
          </p:nvSpPr>
          <p:spPr>
            <a:xfrm>
              <a:off x="5082131" y="3086687"/>
              <a:ext cx="879077" cy="372422"/>
            </a:xfrm>
            <a:prstGeom prst="rect">
              <a:avLst/>
            </a:prstGeom>
            <a:solidFill>
              <a:srgbClr val="C2BC95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Sub-CNA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38DE2C8-DE73-4625-BDE9-42D36AA210EB}"/>
                </a:ext>
              </a:extLst>
            </p:cNvPr>
            <p:cNvSpPr/>
            <p:nvPr/>
          </p:nvSpPr>
          <p:spPr>
            <a:xfrm>
              <a:off x="5084468" y="3793976"/>
              <a:ext cx="879077" cy="372422"/>
            </a:xfrm>
            <a:prstGeom prst="rect">
              <a:avLst/>
            </a:prstGeom>
            <a:solidFill>
              <a:srgbClr val="C2BC95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Sub-CNA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4BB8082-A69C-4611-BAE6-E840C58ADFBF}"/>
                </a:ext>
              </a:extLst>
            </p:cNvPr>
            <p:cNvSpPr/>
            <p:nvPr/>
          </p:nvSpPr>
          <p:spPr>
            <a:xfrm>
              <a:off x="6183315" y="3793760"/>
              <a:ext cx="879077" cy="372422"/>
            </a:xfrm>
            <a:prstGeom prst="rect">
              <a:avLst/>
            </a:prstGeom>
            <a:solidFill>
              <a:srgbClr val="C2BC95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Sub-CNA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4B3A639-5FFD-4C30-82CC-473D6B7585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521669" y="2778642"/>
              <a:ext cx="11011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F3190E0-5A80-4266-81B5-79FDD38D78A4}"/>
                </a:ext>
              </a:extLst>
            </p:cNvPr>
            <p:cNvCxnSpPr>
              <a:cxnSpLocks/>
            </p:cNvCxnSpPr>
            <p:nvPr/>
          </p:nvCxnSpPr>
          <p:spPr>
            <a:xfrm>
              <a:off x="6069644" y="2778642"/>
              <a:ext cx="2617" cy="8291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49F1060-CCE6-4C70-95F9-05523BDA7984}"/>
                </a:ext>
              </a:extLst>
            </p:cNvPr>
            <p:cNvCxnSpPr>
              <a:cxnSpLocks/>
              <a:stCxn id="10" idx="0"/>
            </p:cNvCxnSpPr>
            <p:nvPr/>
          </p:nvCxnSpPr>
          <p:spPr>
            <a:xfrm flipH="1" flipV="1">
              <a:off x="5521669" y="2778642"/>
              <a:ext cx="1" cy="3080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4382054-7582-4ADF-ABC1-7D0B5003C2C5}"/>
                </a:ext>
              </a:extLst>
            </p:cNvPr>
            <p:cNvCxnSpPr>
              <a:stCxn id="11" idx="0"/>
              <a:endCxn id="11" idx="0"/>
            </p:cNvCxnSpPr>
            <p:nvPr/>
          </p:nvCxnSpPr>
          <p:spPr>
            <a:xfrm>
              <a:off x="5524007" y="3793976"/>
              <a:ext cx="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or: Elbow 16">
              <a:extLst>
                <a:ext uri="{FF2B5EF4-FFF2-40B4-BE49-F238E27FC236}">
                  <a16:creationId xmlns:a16="http://schemas.microsoft.com/office/drawing/2014/main" id="{A9AA535D-88EC-4124-B296-7F5E707C0AE9}"/>
                </a:ext>
              </a:extLst>
            </p:cNvPr>
            <p:cNvCxnSpPr>
              <a:endCxn id="11" idx="0"/>
            </p:cNvCxnSpPr>
            <p:nvPr/>
          </p:nvCxnSpPr>
          <p:spPr>
            <a:xfrm rot="10800000" flipV="1">
              <a:off x="5524007" y="3607764"/>
              <a:ext cx="556612" cy="186211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or: Elbow 17">
              <a:extLst>
                <a:ext uri="{FF2B5EF4-FFF2-40B4-BE49-F238E27FC236}">
                  <a16:creationId xmlns:a16="http://schemas.microsoft.com/office/drawing/2014/main" id="{A7403CCB-72DD-4B6A-BC6A-70BBE8836108}"/>
                </a:ext>
              </a:extLst>
            </p:cNvPr>
            <p:cNvCxnSpPr>
              <a:endCxn id="12" idx="0"/>
            </p:cNvCxnSpPr>
            <p:nvPr/>
          </p:nvCxnSpPr>
          <p:spPr>
            <a:xfrm>
              <a:off x="6069644" y="3607763"/>
              <a:ext cx="553210" cy="185997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or: Elbow 18">
              <a:extLst>
                <a:ext uri="{FF2B5EF4-FFF2-40B4-BE49-F238E27FC236}">
                  <a16:creationId xmlns:a16="http://schemas.microsoft.com/office/drawing/2014/main" id="{BD597FE8-BF1D-4108-9BD9-A65A4A89A667}"/>
                </a:ext>
              </a:extLst>
            </p:cNvPr>
            <p:cNvCxnSpPr>
              <a:endCxn id="29" idx="0"/>
            </p:cNvCxnSpPr>
            <p:nvPr/>
          </p:nvCxnSpPr>
          <p:spPr>
            <a:xfrm rot="10800000" flipV="1">
              <a:off x="7501932" y="3926479"/>
              <a:ext cx="452675" cy="109741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or: Elbow 19">
              <a:extLst>
                <a:ext uri="{FF2B5EF4-FFF2-40B4-BE49-F238E27FC236}">
                  <a16:creationId xmlns:a16="http://schemas.microsoft.com/office/drawing/2014/main" id="{36078F44-D664-4F56-A93C-C18365294411}"/>
                </a:ext>
              </a:extLst>
            </p:cNvPr>
            <p:cNvCxnSpPr>
              <a:endCxn id="28" idx="0"/>
            </p:cNvCxnSpPr>
            <p:nvPr/>
          </p:nvCxnSpPr>
          <p:spPr>
            <a:xfrm>
              <a:off x="7954605" y="3926480"/>
              <a:ext cx="467973" cy="112529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Slide Number Placeholder 3">
            <a:extLst>
              <a:ext uri="{FF2B5EF4-FFF2-40B4-BE49-F238E27FC236}">
                <a16:creationId xmlns:a16="http://schemas.microsoft.com/office/drawing/2014/main" id="{92390FCA-6388-4EBF-95BC-85E1B0D482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8321" y="221285"/>
            <a:ext cx="661021" cy="180918"/>
          </a:xfrm>
        </p:spPr>
        <p:txBody>
          <a:bodyPr/>
          <a:lstStyle/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11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564474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444"/>
    </mc:Choice>
    <mc:Fallback xmlns="">
      <p:transition spd="slow" advTm="18444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25BCB4F-2A40-43C5-B106-3355D8D24A0C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err="1"/>
              <a:t>Conclusión</a:t>
            </a:r>
            <a:endParaRPr lang="en-US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1BDC3229-424D-4608-B770-1DC1705F6270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18091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>
                <a:solidFill>
                  <a:srgbClr val="C1CD23"/>
                </a:solidFill>
              </a:rPr>
              <a:t>|</a:t>
            </a:r>
            <a:r>
              <a:rPr lang="en-US" sz="140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12</a:t>
            </a:fld>
            <a:r>
              <a:rPr lang="en-US" sz="1400"/>
              <a:t> </a:t>
            </a:r>
            <a:r>
              <a:rPr lang="en-US" sz="1400">
                <a:solidFill>
                  <a:srgbClr val="C1CD23"/>
                </a:solidFill>
              </a:rPr>
              <a:t>|</a:t>
            </a:r>
            <a:endParaRPr lang="en-US" sz="1400" dirty="0">
              <a:solidFill>
                <a:srgbClr val="C1CD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06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"/>
    </mc:Choice>
    <mc:Fallback xmlns="">
      <p:transition advTm="3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A0319-4D52-4438-9028-EF363EB29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Visión</a:t>
            </a:r>
            <a:r>
              <a:rPr lang="en-US" dirty="0"/>
              <a:t>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A8E95-CFEE-432C-837B-DF1D6A304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449" y="1371602"/>
            <a:ext cx="11127628" cy="431358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latin typeface="Helvetica LT Std"/>
              </a:rPr>
              <a:t>¿</a:t>
            </a:r>
            <a:r>
              <a:rPr lang="en-US" dirty="0" err="1">
                <a:latin typeface="Helvetica LT Std"/>
              </a:rPr>
              <a:t>Qué</a:t>
            </a:r>
            <a:r>
              <a:rPr lang="en-US" dirty="0">
                <a:latin typeface="Helvetica LT Std"/>
              </a:rPr>
              <a:t> es CVE?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err="1">
                <a:latin typeface="Helvetica LT Std"/>
              </a:rPr>
              <a:t>Objetivos</a:t>
            </a:r>
            <a:r>
              <a:rPr lang="en-US" dirty="0">
                <a:latin typeface="Helvetica LT Std"/>
              </a:rPr>
              <a:t> del </a:t>
            </a:r>
            <a:r>
              <a:rPr lang="en-US" dirty="0" err="1">
                <a:latin typeface="Helvetica LT Std"/>
              </a:rPr>
              <a:t>programa</a:t>
            </a:r>
            <a:r>
              <a:rPr lang="en-US" dirty="0">
                <a:latin typeface="Helvetica LT Std"/>
              </a:rPr>
              <a:t> CVE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latin typeface="Helvetica LT Std"/>
              </a:rPr>
              <a:t>¿</a:t>
            </a:r>
            <a:r>
              <a:rPr lang="en-US" dirty="0" err="1">
                <a:latin typeface="Helvetica LT Std"/>
              </a:rPr>
              <a:t>Quién</a:t>
            </a:r>
            <a:r>
              <a:rPr lang="en-US" dirty="0">
                <a:latin typeface="Helvetica LT Std"/>
              </a:rPr>
              <a:t> dirige el </a:t>
            </a:r>
            <a:r>
              <a:rPr lang="en-US" dirty="0" err="1">
                <a:latin typeface="Helvetica LT Std"/>
              </a:rPr>
              <a:t>programa</a:t>
            </a:r>
            <a:r>
              <a:rPr lang="en-US" dirty="0">
                <a:latin typeface="Helvetica LT Std"/>
              </a:rPr>
              <a:t> CVE?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err="1">
                <a:latin typeface="Helvetica LT Std"/>
              </a:rPr>
              <a:t>Organigrama</a:t>
            </a:r>
            <a:r>
              <a:rPr lang="en-US" dirty="0">
                <a:latin typeface="Helvetica LT Std"/>
              </a:rPr>
              <a:t> del </a:t>
            </a:r>
            <a:r>
              <a:rPr lang="en-US" dirty="0" err="1">
                <a:latin typeface="Helvetica LT Std"/>
              </a:rPr>
              <a:t>programa</a:t>
            </a:r>
            <a:r>
              <a:rPr lang="en-US" dirty="0">
                <a:latin typeface="Helvetica LT Std"/>
              </a:rPr>
              <a:t> CVE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315B19-F0EC-4D38-BD3E-4FF73536A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>
                <a:latin typeface="Arial" pitchFamily="34" charset="0"/>
              </a:rPr>
              <a:t>| </a:t>
            </a:r>
            <a:fld id="{295008BC-DA31-4D19-837B-EFA4386B05F5}" type="slidenum">
              <a:rPr lang="en-US" smtClean="0">
                <a:latin typeface="Arial" pitchFamily="34" charset="0"/>
              </a:rPr>
              <a:pPr/>
              <a:t>2</a:t>
            </a:fld>
            <a:r>
              <a:rPr lang="en-US">
                <a:latin typeface="Arial" pitchFamily="34" charset="0"/>
              </a:rPr>
              <a:t> |</a:t>
            </a:r>
            <a:r>
              <a:rPr lang="en-US">
                <a:latin typeface="Arial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dirty="0">
              <a:latin typeface="Arial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56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985"/>
    </mc:Choice>
    <mc:Fallback xmlns="">
      <p:transition spd="slow" advTm="11985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57274-23D5-4E88-9E71-7376DD3BF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es CVE?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362E5-07C7-4CAA-BC75-79276F7A5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1775" indent="-231775">
              <a:spcBef>
                <a:spcPts val="0"/>
              </a:spcBef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>
                <a:latin typeface="Helvetica LT Std"/>
                <a:ea typeface="+mn-ea"/>
                <a:cs typeface="Arial" pitchFamily="34" charset="0"/>
              </a:rPr>
              <a:t>Common Vulnerabilities and Exposures (CVE®) es un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esfuerzo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internacional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basado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en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una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comunidad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que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mantiene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un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registro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de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datos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abierto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de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vulnerabilidades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de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ciberseguridad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públicamente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conocidas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(Lista CVE)</a:t>
            </a:r>
          </a:p>
          <a:p>
            <a:pPr marL="515938" lvl="1"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–"/>
            </a:pPr>
            <a:r>
              <a:rPr lang="en-US" dirty="0">
                <a:latin typeface="Helvetica LT Std"/>
                <a:ea typeface="+mn-ea"/>
                <a:cs typeface="Arial" pitchFamily="34" charset="0"/>
              </a:rPr>
              <a:t>Los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identificadores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CVE (CVE IDs)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asignados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a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través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del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registro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,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permite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a las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partes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interesadas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descubrir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rápidamente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y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relacionar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información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de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vulnerabilidades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utilizada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para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proteger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sistemas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contra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ataques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. </a:t>
            </a:r>
          </a:p>
          <a:p>
            <a:pPr marL="515938" lvl="1">
              <a:spcBef>
                <a:spcPts val="0"/>
              </a:spcBef>
              <a:buClr>
                <a:schemeClr val="tx2"/>
              </a:buClr>
              <a:buFont typeface="Arial" pitchFamily="34" charset="0"/>
              <a:buChar char="–"/>
            </a:pPr>
            <a:r>
              <a:rPr lang="en-US" dirty="0">
                <a:latin typeface="Helvetica LT Std"/>
                <a:ea typeface="+mn-ea"/>
                <a:cs typeface="Arial" pitchFamily="34" charset="0"/>
              </a:rPr>
              <a:t>CVE IDs son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asignados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por las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Autoridades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de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Numeración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de CVE (CNAs - CVE Numbering Authorities), las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cuales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son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dirigidas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de forma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voluntaria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por las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organizaciones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participantes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.</a:t>
            </a:r>
          </a:p>
          <a:p>
            <a:pPr marL="231775" indent="-231775">
              <a:spcBef>
                <a:spcPts val="0"/>
              </a:spcBef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>
                <a:latin typeface="Helvetica LT Std"/>
                <a:ea typeface="+mn-ea"/>
                <a:cs typeface="Arial" pitchFamily="34" charset="0"/>
              </a:rPr>
              <a:t>CVE es el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estándard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internacional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“de facto” para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identificar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vulnerabilidades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y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exposiciones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de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seguridad</a:t>
            </a:r>
            <a:endParaRPr lang="en-US" dirty="0">
              <a:latin typeface="Helvetica LT Std"/>
              <a:ea typeface="+mn-ea"/>
              <a:cs typeface="Arial" pitchFamily="34" charset="0"/>
            </a:endParaRPr>
          </a:p>
          <a:p>
            <a:pPr marL="231775" indent="-231775">
              <a:spcBef>
                <a:spcPts val="0"/>
              </a:spcBef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>
                <a:latin typeface="Helvetica LT Std"/>
                <a:ea typeface="+mn-ea"/>
                <a:cs typeface="Arial" pitchFamily="34" charset="0"/>
              </a:rPr>
              <a:t>La Lista CVE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surte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la Base de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Datos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Nacional de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Vulnerabilidades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de E.E. U.U (National Vulnerability Database (NVD))</a:t>
            </a:r>
          </a:p>
          <a:p>
            <a:pPr marL="231775" indent="-231775">
              <a:spcBef>
                <a:spcPts val="0"/>
              </a:spcBef>
              <a:buClr>
                <a:schemeClr val="tx2"/>
              </a:buClr>
              <a:buSzPct val="120000"/>
              <a:buFont typeface="Wingdings" pitchFamily="2" charset="2"/>
              <a:buChar char="§"/>
            </a:pPr>
            <a:endParaRPr lang="en-US" dirty="0">
              <a:latin typeface="Helvetica LT Std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BACF07-5910-4D09-93CB-C8209D5BEB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>
                <a:solidFill>
                  <a:srgbClr val="C1CD23"/>
                </a:solidFill>
              </a:rPr>
              <a:t>|</a:t>
            </a:r>
            <a:r>
              <a:rPr lang="en-US"/>
              <a:t> </a:t>
            </a:r>
            <a:fld id="{295008BC-DA31-4D19-837B-EFA4386B05F5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3</a:t>
            </a:fld>
            <a:r>
              <a:rPr lang="en-US"/>
              <a:t> </a:t>
            </a:r>
            <a:r>
              <a:rPr lang="en-US">
                <a:solidFill>
                  <a:srgbClr val="C1CD23"/>
                </a:solidFill>
              </a:rPr>
              <a:t>|</a:t>
            </a:r>
            <a:endParaRPr lang="en-US" dirty="0">
              <a:solidFill>
                <a:srgbClr val="C1CD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54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504"/>
    </mc:Choice>
    <mc:Fallback xmlns="">
      <p:transition spd="slow" advTm="51504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9933F-2AD6-4BAC-BBED-A91B848D1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Objetivos</a:t>
            </a:r>
            <a:r>
              <a:rPr lang="en-US" dirty="0"/>
              <a:t> del </a:t>
            </a:r>
            <a:r>
              <a:rPr lang="en-US" dirty="0" err="1"/>
              <a:t>Programa</a:t>
            </a:r>
            <a:r>
              <a:rPr lang="en-US" dirty="0"/>
              <a:t> CVE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D7E87-AF4B-4CF2-9F29-A31326ACA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>
              <a:buSzPct val="125000"/>
            </a:pPr>
            <a:r>
              <a:rPr lang="en-US" sz="2000" dirty="0" err="1">
                <a:latin typeface="Helvetica LT Std"/>
              </a:rPr>
              <a:t>Objetivo</a:t>
            </a:r>
            <a:r>
              <a:rPr lang="en-US" sz="2000" dirty="0">
                <a:latin typeface="Helvetica LT Std"/>
              </a:rPr>
              <a:t> 1: </a:t>
            </a:r>
            <a:r>
              <a:rPr lang="en-US" sz="2000" dirty="0" err="1">
                <a:latin typeface="Helvetica LT Std"/>
              </a:rPr>
              <a:t>Dimensionar</a:t>
            </a:r>
            <a:r>
              <a:rPr lang="en-US" sz="2000" dirty="0">
                <a:latin typeface="Helvetica LT Std"/>
              </a:rPr>
              <a:t> el </a:t>
            </a:r>
            <a:r>
              <a:rPr lang="en-US" sz="2000" dirty="0" err="1">
                <a:latin typeface="Helvetica LT Std"/>
              </a:rPr>
              <a:t>Programa</a:t>
            </a:r>
            <a:r>
              <a:rPr lang="en-US" sz="2000" dirty="0">
                <a:latin typeface="Helvetica LT Std"/>
              </a:rPr>
              <a:t> CVE para una mayor </a:t>
            </a:r>
            <a:r>
              <a:rPr lang="en-US" sz="2000" dirty="0" err="1">
                <a:latin typeface="Helvetica LT Std"/>
              </a:rPr>
              <a:t>adopción</a:t>
            </a:r>
            <a:r>
              <a:rPr lang="en-US" sz="2000" dirty="0">
                <a:latin typeface="Helvetica LT Std"/>
              </a:rPr>
              <a:t> y </a:t>
            </a:r>
            <a:r>
              <a:rPr lang="en-US" sz="2000" dirty="0" err="1">
                <a:latin typeface="Helvetica LT Std"/>
              </a:rPr>
              <a:t>cobertura</a:t>
            </a:r>
            <a:endParaRPr lang="en-US" sz="2000" dirty="0">
              <a:latin typeface="Helvetica LT Std"/>
            </a:endParaRPr>
          </a:p>
          <a:p>
            <a:pPr marL="515938" lvl="1" indent="-228600" defTabSz="914400">
              <a:buSzPct val="125000"/>
            </a:pPr>
            <a:r>
              <a:rPr lang="en-US" sz="2000" dirty="0" err="1">
                <a:latin typeface="Helvetica LT Std"/>
              </a:rPr>
              <a:t>Adopción</a:t>
            </a:r>
            <a:r>
              <a:rPr lang="en-US" sz="2000" dirty="0">
                <a:latin typeface="Helvetica LT Std"/>
              </a:rPr>
              <a:t> </a:t>
            </a:r>
            <a:r>
              <a:rPr lang="en-US" sz="2000" dirty="0" err="1">
                <a:latin typeface="Helvetica LT Std"/>
              </a:rPr>
              <a:t>en</a:t>
            </a:r>
            <a:r>
              <a:rPr lang="en-US" sz="2000" dirty="0">
                <a:latin typeface="Helvetica LT Std"/>
              </a:rPr>
              <a:t> </a:t>
            </a:r>
            <a:r>
              <a:rPr lang="en-US" sz="2000" dirty="0" err="1">
                <a:latin typeface="Helvetica LT Std"/>
              </a:rPr>
              <a:t>nuevos</a:t>
            </a:r>
            <a:r>
              <a:rPr lang="en-US" sz="2000" dirty="0">
                <a:latin typeface="Helvetica LT Std"/>
              </a:rPr>
              <a:t> </a:t>
            </a:r>
            <a:r>
              <a:rPr lang="en-US" sz="2000" dirty="0" err="1">
                <a:latin typeface="Helvetica LT Std"/>
              </a:rPr>
              <a:t>dominios</a:t>
            </a:r>
            <a:r>
              <a:rPr lang="en-US" sz="2000" dirty="0">
                <a:latin typeface="Helvetica LT Std"/>
              </a:rPr>
              <a:t>, </a:t>
            </a:r>
            <a:r>
              <a:rPr lang="en-US" sz="2000" dirty="0" err="1">
                <a:latin typeface="Helvetica LT Std"/>
              </a:rPr>
              <a:t>lleva</a:t>
            </a:r>
            <a:r>
              <a:rPr lang="en-US" sz="2000" dirty="0">
                <a:latin typeface="Helvetica LT Std"/>
              </a:rPr>
              <a:t> a una mayor </a:t>
            </a:r>
            <a:r>
              <a:rPr lang="en-US" sz="2000" dirty="0" err="1">
                <a:latin typeface="Helvetica LT Std"/>
              </a:rPr>
              <a:t>cobertura</a:t>
            </a:r>
            <a:endParaRPr lang="en-US" sz="2000" dirty="0">
              <a:latin typeface="Helvetica LT Std"/>
            </a:endParaRPr>
          </a:p>
          <a:p>
            <a:pPr marL="515938" lvl="1" indent="-228600" defTabSz="914400">
              <a:buSzPct val="125000"/>
            </a:pPr>
            <a:r>
              <a:rPr lang="en-US" sz="2000" dirty="0" err="1">
                <a:latin typeface="Helvetica LT Std"/>
              </a:rPr>
              <a:t>Cobertura</a:t>
            </a:r>
            <a:r>
              <a:rPr lang="en-US" sz="2000" dirty="0">
                <a:latin typeface="Helvetica LT Std"/>
              </a:rPr>
              <a:t> </a:t>
            </a:r>
            <a:r>
              <a:rPr lang="en-US" sz="2000" dirty="0" err="1">
                <a:latin typeface="Helvetica LT Std"/>
              </a:rPr>
              <a:t>lleva</a:t>
            </a:r>
            <a:r>
              <a:rPr lang="en-US" sz="2000" dirty="0">
                <a:latin typeface="Helvetica LT Std"/>
              </a:rPr>
              <a:t> a una mayor </a:t>
            </a:r>
            <a:r>
              <a:rPr lang="en-US" sz="2000" dirty="0" err="1">
                <a:latin typeface="Helvetica LT Std"/>
              </a:rPr>
              <a:t>participación</a:t>
            </a:r>
            <a:r>
              <a:rPr lang="en-US" sz="2000" dirty="0">
                <a:latin typeface="Helvetica LT Std"/>
              </a:rPr>
              <a:t> de la </a:t>
            </a:r>
            <a:r>
              <a:rPr lang="en-US" sz="2000" dirty="0" err="1">
                <a:latin typeface="Helvetica LT Std"/>
              </a:rPr>
              <a:t>comunidad</a:t>
            </a:r>
            <a:r>
              <a:rPr lang="en-US" sz="2000" dirty="0">
                <a:latin typeface="Helvetica LT Std"/>
              </a:rPr>
              <a:t> (</a:t>
            </a:r>
            <a:r>
              <a:rPr lang="en-US" sz="2000" dirty="0" err="1">
                <a:latin typeface="Helvetica LT Std"/>
              </a:rPr>
              <a:t>p.ej</a:t>
            </a:r>
            <a:r>
              <a:rPr lang="en-US" sz="2000" dirty="0">
                <a:latin typeface="Helvetica LT Std"/>
              </a:rPr>
              <a:t>., </a:t>
            </a:r>
            <a:r>
              <a:rPr lang="en-US" sz="2000" dirty="0" err="1">
                <a:latin typeface="Helvetica LT Std"/>
              </a:rPr>
              <a:t>nuevos</a:t>
            </a:r>
            <a:r>
              <a:rPr lang="en-US" sz="2000" dirty="0">
                <a:latin typeface="Helvetica LT Std"/>
              </a:rPr>
              <a:t> CNAs e </a:t>
            </a:r>
            <a:r>
              <a:rPr lang="en-US" sz="2000" dirty="0" err="1">
                <a:latin typeface="Helvetica LT Std"/>
              </a:rPr>
              <a:t>investigadores</a:t>
            </a:r>
            <a:r>
              <a:rPr lang="en-US" sz="2000" dirty="0">
                <a:latin typeface="Helvetica LT Std"/>
              </a:rPr>
              <a:t>), lo que </a:t>
            </a:r>
            <a:r>
              <a:rPr lang="en-US" sz="2000" dirty="0" err="1">
                <a:latin typeface="Helvetica LT Std"/>
              </a:rPr>
              <a:t>distribuye</a:t>
            </a:r>
            <a:r>
              <a:rPr lang="en-US" sz="2000" dirty="0">
                <a:latin typeface="Helvetica LT Std"/>
              </a:rPr>
              <a:t> la carga de </a:t>
            </a:r>
            <a:r>
              <a:rPr lang="en-US" sz="2000" dirty="0" err="1">
                <a:latin typeface="Helvetica LT Std"/>
              </a:rPr>
              <a:t>trabajo</a:t>
            </a:r>
            <a:r>
              <a:rPr lang="en-US" sz="2000" dirty="0">
                <a:latin typeface="Helvetica LT Std"/>
              </a:rPr>
              <a:t> de CVE, </a:t>
            </a:r>
            <a:r>
              <a:rPr lang="en-US" sz="2000" dirty="0" err="1">
                <a:latin typeface="Helvetica LT Std"/>
              </a:rPr>
              <a:t>permite</a:t>
            </a:r>
            <a:r>
              <a:rPr lang="en-US" sz="2000" dirty="0">
                <a:latin typeface="Helvetica LT Std"/>
              </a:rPr>
              <a:t> la </a:t>
            </a:r>
            <a:r>
              <a:rPr lang="en-US" sz="2000" dirty="0" err="1">
                <a:latin typeface="Helvetica LT Std"/>
              </a:rPr>
              <a:t>federación</a:t>
            </a:r>
            <a:r>
              <a:rPr lang="en-US" sz="2000" dirty="0">
                <a:latin typeface="Helvetica LT Std"/>
              </a:rPr>
              <a:t> y </a:t>
            </a:r>
            <a:r>
              <a:rPr lang="en-US" sz="2000" dirty="0" err="1">
                <a:latin typeface="Helvetica LT Std"/>
              </a:rPr>
              <a:t>proporciona</a:t>
            </a:r>
            <a:r>
              <a:rPr lang="en-US" sz="2000" dirty="0">
                <a:latin typeface="Helvetica LT Std"/>
              </a:rPr>
              <a:t> una mayor </a:t>
            </a:r>
            <a:r>
              <a:rPr lang="en-US" sz="2000" dirty="0" err="1">
                <a:latin typeface="Helvetica LT Std"/>
              </a:rPr>
              <a:t>utilidad</a:t>
            </a:r>
            <a:r>
              <a:rPr lang="en-US" sz="2000" dirty="0">
                <a:latin typeface="Helvetica LT Std"/>
              </a:rPr>
              <a:t> a los </a:t>
            </a:r>
            <a:r>
              <a:rPr lang="en-US" sz="2000" dirty="0" err="1">
                <a:latin typeface="Helvetica LT Std"/>
              </a:rPr>
              <a:t>usuarios</a:t>
            </a:r>
            <a:endParaRPr lang="en-US" sz="2000" dirty="0">
              <a:latin typeface="Helvetica LT Std"/>
            </a:endParaRPr>
          </a:p>
          <a:p>
            <a:pPr marL="228600" lvl="2" indent="-228600">
              <a:buSzPct val="125000"/>
            </a:pPr>
            <a:r>
              <a:rPr lang="en-US" sz="2000" b="1" dirty="0" err="1">
                <a:latin typeface="Helvetica LT Std"/>
              </a:rPr>
              <a:t>Objetivo</a:t>
            </a:r>
            <a:r>
              <a:rPr lang="en-US" sz="2000" b="1" dirty="0">
                <a:latin typeface="Helvetica LT Std"/>
              </a:rPr>
              <a:t> 2: </a:t>
            </a:r>
            <a:r>
              <a:rPr lang="en-US" sz="2000" b="1" dirty="0" err="1">
                <a:latin typeface="Helvetica LT Std"/>
              </a:rPr>
              <a:t>Producir</a:t>
            </a:r>
            <a:r>
              <a:rPr lang="en-US" sz="2000" b="1" dirty="0">
                <a:latin typeface="Helvetica LT Std"/>
              </a:rPr>
              <a:t> </a:t>
            </a:r>
            <a:r>
              <a:rPr lang="en-US" sz="2000" b="1" dirty="0" err="1">
                <a:latin typeface="Helvetica LT Std"/>
              </a:rPr>
              <a:t>más</a:t>
            </a:r>
            <a:r>
              <a:rPr lang="en-US" sz="2000" b="1" dirty="0">
                <a:latin typeface="Helvetica LT Std"/>
              </a:rPr>
              <a:t> entradas CVE, </a:t>
            </a:r>
            <a:r>
              <a:rPr lang="en-US" sz="2000" b="1" dirty="0" err="1">
                <a:latin typeface="Helvetica LT Std"/>
              </a:rPr>
              <a:t>más</a:t>
            </a:r>
            <a:r>
              <a:rPr lang="en-US" sz="2000" b="1" dirty="0">
                <a:latin typeface="Helvetica LT Std"/>
              </a:rPr>
              <a:t> </a:t>
            </a:r>
            <a:r>
              <a:rPr lang="en-US" sz="2000" b="1" dirty="0" err="1">
                <a:latin typeface="Helvetica LT Std"/>
              </a:rPr>
              <a:t>rápido</a:t>
            </a:r>
            <a:r>
              <a:rPr lang="en-US" sz="2000" b="1" dirty="0">
                <a:latin typeface="Helvetica LT Std"/>
              </a:rPr>
              <a:t> (</a:t>
            </a:r>
            <a:r>
              <a:rPr lang="en-US" sz="2000" b="1" dirty="0" err="1">
                <a:latin typeface="Helvetica LT Std"/>
              </a:rPr>
              <a:t>p.ej</a:t>
            </a:r>
            <a:r>
              <a:rPr lang="en-US" sz="2000" b="1" dirty="0">
                <a:latin typeface="Helvetica LT Std"/>
              </a:rPr>
              <a:t>., </a:t>
            </a:r>
            <a:r>
              <a:rPr lang="en-US" sz="2000" b="1" dirty="0" err="1">
                <a:latin typeface="Helvetica LT Std"/>
              </a:rPr>
              <a:t>acercarse</a:t>
            </a:r>
            <a:r>
              <a:rPr lang="en-US" sz="2000" b="1" dirty="0">
                <a:latin typeface="Helvetica LT Std"/>
              </a:rPr>
              <a:t> a </a:t>
            </a:r>
            <a:r>
              <a:rPr lang="en-US" sz="2000" b="1" dirty="0" err="1">
                <a:latin typeface="Helvetica LT Std"/>
              </a:rPr>
              <a:t>tiempo</a:t>
            </a:r>
            <a:r>
              <a:rPr lang="en-US" sz="2000" b="1" dirty="0">
                <a:latin typeface="Helvetica LT Std"/>
              </a:rPr>
              <a:t> real)</a:t>
            </a:r>
          </a:p>
          <a:p>
            <a:pPr marL="515938" lvl="1" indent="-228600" defTabSz="914400">
              <a:buSzPct val="125000"/>
            </a:pPr>
            <a:r>
              <a:rPr lang="en-US" sz="2000" dirty="0">
                <a:latin typeface="Helvetica LT Std"/>
              </a:rPr>
              <a:t>Más entradas CVE se </a:t>
            </a:r>
            <a:r>
              <a:rPr lang="en-US" sz="2000" dirty="0" err="1">
                <a:latin typeface="Helvetica LT Std"/>
              </a:rPr>
              <a:t>producen</a:t>
            </a:r>
            <a:r>
              <a:rPr lang="en-US" sz="2000" dirty="0">
                <a:latin typeface="Helvetica LT Std"/>
              </a:rPr>
              <a:t> </a:t>
            </a:r>
            <a:r>
              <a:rPr lang="en-US" sz="2000" dirty="0" err="1">
                <a:latin typeface="Helvetica LT Std"/>
              </a:rPr>
              <a:t>según</a:t>
            </a:r>
            <a:r>
              <a:rPr lang="en-US" sz="2000" dirty="0">
                <a:latin typeface="Helvetica LT Std"/>
              </a:rPr>
              <a:t> </a:t>
            </a:r>
            <a:r>
              <a:rPr lang="en-US" sz="2000" dirty="0" err="1">
                <a:latin typeface="Helvetica LT Std"/>
              </a:rPr>
              <a:t>nuevos</a:t>
            </a:r>
            <a:r>
              <a:rPr lang="en-US" sz="2000" dirty="0">
                <a:latin typeface="Helvetica LT Std"/>
              </a:rPr>
              <a:t> CNAs se </a:t>
            </a:r>
            <a:r>
              <a:rPr lang="en-US" sz="2000" dirty="0" err="1">
                <a:latin typeface="Helvetica LT Std"/>
              </a:rPr>
              <a:t>integran</a:t>
            </a:r>
            <a:r>
              <a:rPr lang="en-US" sz="2000" dirty="0">
                <a:latin typeface="Helvetica LT Std"/>
              </a:rPr>
              <a:t> </a:t>
            </a:r>
            <a:r>
              <a:rPr lang="en-US" sz="2000" dirty="0" err="1">
                <a:latin typeface="Helvetica LT Std"/>
              </a:rPr>
              <a:t>en</a:t>
            </a:r>
            <a:r>
              <a:rPr lang="en-US" sz="2000" dirty="0">
                <a:latin typeface="Helvetica LT Std"/>
              </a:rPr>
              <a:t> el </a:t>
            </a:r>
            <a:r>
              <a:rPr lang="en-US" sz="2000" dirty="0" err="1">
                <a:latin typeface="Helvetica LT Std"/>
              </a:rPr>
              <a:t>programa</a:t>
            </a:r>
            <a:endParaRPr lang="en-US" sz="2000" dirty="0">
              <a:latin typeface="Helvetica LT Std"/>
            </a:endParaRPr>
          </a:p>
          <a:p>
            <a:pPr marL="515938" lvl="1" indent="-228600" defTabSz="914400">
              <a:buSzPct val="125000"/>
            </a:pPr>
            <a:r>
              <a:rPr lang="en-US" sz="2000" dirty="0">
                <a:latin typeface="Helvetica LT Std"/>
              </a:rPr>
              <a:t>La </a:t>
            </a:r>
            <a:r>
              <a:rPr lang="en-US" sz="2000" dirty="0" err="1">
                <a:latin typeface="Helvetica LT Std"/>
              </a:rPr>
              <a:t>inclusión</a:t>
            </a:r>
            <a:r>
              <a:rPr lang="en-US" sz="2000" dirty="0">
                <a:latin typeface="Helvetica LT Std"/>
              </a:rPr>
              <a:t> </a:t>
            </a:r>
            <a:r>
              <a:rPr lang="en-US" sz="2000" dirty="0" err="1">
                <a:latin typeface="Helvetica LT Std"/>
              </a:rPr>
              <a:t>más</a:t>
            </a:r>
            <a:r>
              <a:rPr lang="en-US" sz="2000" dirty="0">
                <a:latin typeface="Helvetica LT Std"/>
              </a:rPr>
              <a:t> </a:t>
            </a:r>
            <a:r>
              <a:rPr lang="en-US" sz="2000" dirty="0" err="1">
                <a:latin typeface="Helvetica LT Std"/>
              </a:rPr>
              <a:t>rápida</a:t>
            </a:r>
            <a:r>
              <a:rPr lang="en-US" sz="2000" dirty="0">
                <a:latin typeface="Helvetica LT Std"/>
              </a:rPr>
              <a:t> de entradas CVE </a:t>
            </a:r>
            <a:r>
              <a:rPr lang="en-US" sz="2000" dirty="0" err="1">
                <a:latin typeface="Helvetica LT Std"/>
              </a:rPr>
              <a:t>debido</a:t>
            </a:r>
            <a:r>
              <a:rPr lang="en-US" sz="2000" dirty="0">
                <a:latin typeface="Helvetica LT Std"/>
              </a:rPr>
              <a:t> a la </a:t>
            </a:r>
            <a:r>
              <a:rPr lang="en-US" sz="2000" dirty="0" err="1">
                <a:latin typeface="Helvetica LT Std"/>
              </a:rPr>
              <a:t>menor</a:t>
            </a:r>
            <a:r>
              <a:rPr lang="en-US" sz="2000" dirty="0">
                <a:latin typeface="Helvetica LT Std"/>
              </a:rPr>
              <a:t> </a:t>
            </a:r>
            <a:r>
              <a:rPr lang="en-US" sz="2000" dirty="0" err="1">
                <a:latin typeface="Helvetica LT Std"/>
              </a:rPr>
              <a:t>complejidad</a:t>
            </a:r>
            <a:r>
              <a:rPr lang="en-US" sz="2000" dirty="0">
                <a:latin typeface="Helvetica LT Std"/>
              </a:rPr>
              <a:t>, a la mayor </a:t>
            </a:r>
            <a:r>
              <a:rPr lang="en-US" sz="2000" dirty="0" err="1">
                <a:latin typeface="Helvetica LT Std"/>
              </a:rPr>
              <a:t>claridad</a:t>
            </a:r>
            <a:r>
              <a:rPr lang="en-US" sz="2000" dirty="0">
                <a:latin typeface="Helvetica LT Std"/>
              </a:rPr>
              <a:t> de </a:t>
            </a:r>
            <a:r>
              <a:rPr lang="en-US" sz="2000" dirty="0" err="1">
                <a:latin typeface="Helvetica LT Std"/>
              </a:rPr>
              <a:t>instrucciones</a:t>
            </a:r>
            <a:r>
              <a:rPr lang="en-US" sz="2000" dirty="0">
                <a:latin typeface="Helvetica LT Std"/>
              </a:rPr>
              <a:t> y a una </a:t>
            </a:r>
            <a:r>
              <a:rPr lang="en-US" sz="2000" dirty="0" err="1">
                <a:latin typeface="Helvetica LT Std"/>
              </a:rPr>
              <a:t>infraestructura</a:t>
            </a:r>
            <a:r>
              <a:rPr lang="en-US" sz="2000" dirty="0">
                <a:latin typeface="Helvetica LT Std"/>
              </a:rPr>
              <a:t> flexible y </a:t>
            </a:r>
            <a:r>
              <a:rPr lang="en-US" sz="2000" dirty="0" err="1">
                <a:latin typeface="Helvetica LT Std"/>
              </a:rPr>
              <a:t>automatizada</a:t>
            </a:r>
            <a:r>
              <a:rPr lang="en-US" sz="2000" dirty="0">
                <a:latin typeface="Helvetica LT Std"/>
              </a:rPr>
              <a:t>, </a:t>
            </a:r>
            <a:r>
              <a:rPr lang="en-US" sz="2000" dirty="0" err="1">
                <a:latin typeface="Helvetica LT Std"/>
              </a:rPr>
              <a:t>permite</a:t>
            </a:r>
            <a:r>
              <a:rPr lang="en-US" sz="2000" dirty="0">
                <a:latin typeface="Helvetica LT Std"/>
              </a:rPr>
              <a:t> el </a:t>
            </a:r>
            <a:r>
              <a:rPr lang="en-US" sz="2000" dirty="0" err="1">
                <a:latin typeface="Helvetica LT Std"/>
              </a:rPr>
              <a:t>tratamiento</a:t>
            </a:r>
            <a:r>
              <a:rPr lang="en-US" sz="2000" dirty="0">
                <a:latin typeface="Helvetica LT Std"/>
              </a:rPr>
              <a:t> y </a:t>
            </a:r>
            <a:r>
              <a:rPr lang="en-US" sz="2000" dirty="0" err="1">
                <a:latin typeface="Helvetica LT Std"/>
              </a:rPr>
              <a:t>coordinación</a:t>
            </a:r>
            <a:r>
              <a:rPr lang="en-US" sz="2000" dirty="0">
                <a:latin typeface="Helvetica LT Std"/>
              </a:rPr>
              <a:t> de </a:t>
            </a:r>
            <a:r>
              <a:rPr lang="en-US" sz="2000" dirty="0" err="1">
                <a:latin typeface="Helvetica LT Std"/>
              </a:rPr>
              <a:t>vulnerabilidades</a:t>
            </a:r>
            <a:r>
              <a:rPr lang="en-US" sz="2000" dirty="0">
                <a:latin typeface="Helvetica LT Std"/>
              </a:rPr>
              <a:t> </a:t>
            </a:r>
            <a:r>
              <a:rPr lang="en-US" sz="2000" dirty="0" err="1">
                <a:latin typeface="Helvetica LT Std"/>
              </a:rPr>
              <a:t>en</a:t>
            </a:r>
            <a:r>
              <a:rPr lang="en-US" sz="2000" dirty="0">
                <a:latin typeface="Helvetica LT Std"/>
              </a:rPr>
              <a:t> sus </a:t>
            </a:r>
            <a:r>
              <a:rPr lang="en-US" sz="2000" dirty="0" err="1">
                <a:latin typeface="Helvetica LT Std"/>
              </a:rPr>
              <a:t>primeras</a:t>
            </a:r>
            <a:r>
              <a:rPr lang="en-US" sz="2000" dirty="0">
                <a:latin typeface="Helvetica LT Std"/>
              </a:rPr>
              <a:t> </a:t>
            </a:r>
            <a:r>
              <a:rPr lang="en-US" sz="2000" dirty="0" err="1">
                <a:latin typeface="Helvetica LT Std"/>
              </a:rPr>
              <a:t>fases</a:t>
            </a:r>
            <a:r>
              <a:rPr lang="en-US" sz="2000" dirty="0">
                <a:latin typeface="Helvetica LT Std"/>
              </a:rPr>
              <a:t> y una “cyber-</a:t>
            </a:r>
            <a:r>
              <a:rPr lang="en-US" sz="2000" dirty="0" err="1">
                <a:latin typeface="Helvetica LT Std"/>
              </a:rPr>
              <a:t>higiene</a:t>
            </a:r>
            <a:r>
              <a:rPr lang="en-US" sz="2000" dirty="0">
                <a:latin typeface="Helvetica LT Std"/>
              </a:rPr>
              <a:t>” </a:t>
            </a:r>
            <a:r>
              <a:rPr lang="en-US" sz="2000" dirty="0" err="1">
                <a:latin typeface="Helvetica LT Std"/>
              </a:rPr>
              <a:t>efectiva</a:t>
            </a:r>
            <a:endParaRPr lang="en-US" sz="2000" dirty="0">
              <a:latin typeface="Helvetica LT Std"/>
            </a:endParaRPr>
          </a:p>
          <a:p>
            <a:endParaRPr lang="en-US" dirty="0">
              <a:latin typeface="Helvetica LT Std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E1C762-13F8-4588-B46F-6175D0D0D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>
                <a:latin typeface="Arial" pitchFamily="34" charset="0"/>
              </a:rPr>
              <a:t>| </a:t>
            </a:r>
            <a:fld id="{295008BC-DA31-4D19-837B-EFA4386B05F5}" type="slidenum">
              <a:rPr lang="en-US" smtClean="0">
                <a:latin typeface="Arial" pitchFamily="34" charset="0"/>
              </a:rPr>
              <a:pPr/>
              <a:t>4</a:t>
            </a:fld>
            <a:r>
              <a:rPr lang="en-US">
                <a:latin typeface="Arial" pitchFamily="34" charset="0"/>
              </a:rPr>
              <a:t> |</a:t>
            </a:r>
            <a:r>
              <a:rPr lang="en-US">
                <a:latin typeface="Arial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dirty="0">
              <a:latin typeface="Arial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93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131"/>
    </mc:Choice>
    <mc:Fallback xmlns="">
      <p:transition spd="slow" advTm="5113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57274-23D5-4E88-9E71-7376DD3BF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err="1"/>
              <a:t>Quién</a:t>
            </a:r>
            <a:r>
              <a:rPr lang="en-US" dirty="0"/>
              <a:t> dirige el </a:t>
            </a:r>
            <a:r>
              <a:rPr lang="en-US" dirty="0" err="1"/>
              <a:t>Programa</a:t>
            </a:r>
            <a:r>
              <a:rPr lang="en-US" dirty="0"/>
              <a:t> CVE?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362E5-07C7-4CAA-BC75-79276F7A5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1" y="1419809"/>
            <a:ext cx="10972800" cy="1696615"/>
          </a:xfrm>
        </p:spPr>
        <p:txBody>
          <a:bodyPr>
            <a:normAutofit lnSpcReduction="10000"/>
          </a:bodyPr>
          <a:lstStyle/>
          <a:p>
            <a:pPr marL="231775" indent="-231775">
              <a:spcBef>
                <a:spcPts val="0"/>
              </a:spcBef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>
                <a:latin typeface="Helvetica LT Std"/>
                <a:ea typeface="+mn-ea"/>
                <a:cs typeface="Arial" pitchFamily="34" charset="0"/>
              </a:rPr>
              <a:t>El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Programa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CVE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está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dirigido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por la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Corporación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MITRE</a:t>
            </a:r>
            <a:r>
              <a:rPr lang="en-US" dirty="0">
                <a:latin typeface="Helvetica LT Std"/>
                <a:cs typeface="Arial" pitchFamily="34" charset="0"/>
              </a:rPr>
              <a:t> (MITRE)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, la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cual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está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financiada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por el Departamento de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Seguridad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Nacional (DHS) y el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Componente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de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Tratamiento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de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Vulnerabilidades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(VMC) de la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Agencia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de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Seguridad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de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Ciberseguridad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e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Infraestructura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(CISA)</a:t>
            </a:r>
          </a:p>
          <a:p>
            <a:pPr marL="515938" lvl="1">
              <a:spcBef>
                <a:spcPts val="0"/>
              </a:spcBef>
              <a:buClr>
                <a:schemeClr val="tx2"/>
              </a:buClr>
              <a:buSzPct val="120000"/>
              <a:buFont typeface="Arial" pitchFamily="34" charset="0"/>
              <a:buChar char="–"/>
            </a:pPr>
            <a:r>
              <a:rPr lang="en-US" dirty="0">
                <a:latin typeface="Helvetica LT Std"/>
                <a:ea typeface="+mn-ea"/>
                <a:cs typeface="Arial" pitchFamily="34" charset="0"/>
              </a:rPr>
              <a:t>MITRE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está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financiado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para </a:t>
            </a:r>
            <a:r>
              <a:rPr lang="en-US" i="1" dirty="0" err="1">
                <a:latin typeface="Helvetica LT Std"/>
                <a:ea typeface="+mn-ea"/>
                <a:cs typeface="Arial" pitchFamily="34" charset="0"/>
              </a:rPr>
              <a:t>operar</a:t>
            </a:r>
            <a:r>
              <a:rPr lang="en-US" i="1" dirty="0">
                <a:latin typeface="Helvetica LT Std"/>
                <a:ea typeface="+mn-ea"/>
                <a:cs typeface="Arial" pitchFamily="34" charset="0"/>
              </a:rPr>
              <a:t> y </a:t>
            </a:r>
            <a:r>
              <a:rPr lang="en-US" i="1" dirty="0" err="1">
                <a:latin typeface="Helvetica LT Std"/>
                <a:ea typeface="+mn-ea"/>
                <a:cs typeface="Arial" pitchFamily="34" charset="0"/>
              </a:rPr>
              <a:t>evolucionar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el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Programa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CVE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como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un “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tercero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”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independiente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 y </a:t>
            </a:r>
            <a:r>
              <a:rPr lang="en-US" dirty="0" err="1">
                <a:latin typeface="Helvetica LT Std"/>
                <a:ea typeface="+mn-ea"/>
                <a:cs typeface="Arial" pitchFamily="34" charset="0"/>
              </a:rPr>
              <a:t>objetivo</a:t>
            </a:r>
            <a:r>
              <a:rPr lang="en-US" dirty="0">
                <a:latin typeface="Helvetica LT Std"/>
                <a:ea typeface="+mn-ea"/>
                <a:cs typeface="Arial" pitchFamily="34" charset="0"/>
              </a:rPr>
              <a:t>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BACF07-5910-4D09-93CB-C8209D5BEB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>
                <a:solidFill>
                  <a:srgbClr val="C1CD23"/>
                </a:solidFill>
              </a:rPr>
              <a:t>|</a:t>
            </a:r>
            <a:r>
              <a:rPr lang="en-US"/>
              <a:t> </a:t>
            </a:r>
            <a:fld id="{295008BC-DA31-4D19-837B-EFA4386B05F5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5</a:t>
            </a:fld>
            <a:r>
              <a:rPr lang="en-US"/>
              <a:t> </a:t>
            </a:r>
            <a:r>
              <a:rPr lang="en-US">
                <a:solidFill>
                  <a:srgbClr val="C1CD23"/>
                </a:solidFill>
              </a:rPr>
              <a:t>|</a:t>
            </a:r>
            <a:endParaRPr lang="en-US" dirty="0">
              <a:solidFill>
                <a:srgbClr val="C1CD23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D8933C-370D-44CB-8A1B-FB49DC9A6F5C}"/>
              </a:ext>
            </a:extLst>
          </p:cNvPr>
          <p:cNvSpPr txBox="1"/>
          <p:nvPr/>
        </p:nvSpPr>
        <p:spPr>
          <a:xfrm>
            <a:off x="6096000" y="3335690"/>
            <a:ext cx="5250024" cy="22775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Evolucionar</a:t>
            </a:r>
            <a:endParaRPr 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0513" lvl="1" indent="-231775">
              <a:spcAft>
                <a:spcPts val="600"/>
              </a:spcAft>
              <a:buClr>
                <a:schemeClr val="tx2"/>
              </a:buClr>
              <a:buSzPct val="110000"/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Pasar de un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sistema</a:t>
            </a:r>
            <a:r>
              <a:rPr lang="en-US" dirty="0">
                <a:latin typeface="Arial" pitchFamily="34" charset="0"/>
                <a:cs typeface="Arial" pitchFamily="34" charset="0"/>
              </a:rPr>
              <a:t> radial a un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modelo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federado</a:t>
            </a:r>
            <a:r>
              <a:rPr lang="en-US" dirty="0">
                <a:latin typeface="Arial" pitchFamily="34" charset="0"/>
                <a:cs typeface="Arial" pitchFamily="34" charset="0"/>
              </a:rPr>
              <a:t> y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operacional</a:t>
            </a:r>
            <a:r>
              <a:rPr lang="en-US" dirty="0">
                <a:latin typeface="Arial" pitchFamily="34" charset="0"/>
                <a:cs typeface="Arial" pitchFamily="34" charset="0"/>
              </a:rPr>
              <a:t> para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mantener</a:t>
            </a:r>
            <a:r>
              <a:rPr lang="en-US" dirty="0">
                <a:latin typeface="Arial" pitchFamily="34" charset="0"/>
                <a:cs typeface="Arial" pitchFamily="34" charset="0"/>
              </a:rPr>
              <a:t> el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ritmo</a:t>
            </a:r>
            <a:r>
              <a:rPr lang="en-US" dirty="0">
                <a:latin typeface="Arial" pitchFamily="34" charset="0"/>
                <a:cs typeface="Arial" pitchFamily="34" charset="0"/>
              </a:rPr>
              <a:t> con la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proliferación</a:t>
            </a:r>
            <a:r>
              <a:rPr lang="en-US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vulnerabilidades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290513" lvl="1" indent="-231775">
              <a:spcAft>
                <a:spcPts val="600"/>
              </a:spcAft>
              <a:buClr>
                <a:schemeClr val="tx2"/>
              </a:buClr>
              <a:buSzPct val="110000"/>
              <a:buFont typeface="Wingdings" pitchFamily="2" charset="2"/>
              <a:buChar char="§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Modernizar</a:t>
            </a:r>
            <a:r>
              <a:rPr lang="en-US" dirty="0">
                <a:latin typeface="Arial" pitchFamily="34" charset="0"/>
                <a:cs typeface="Arial" pitchFamily="34" charset="0"/>
              </a:rPr>
              <a:t> la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infraestructura</a:t>
            </a:r>
            <a:r>
              <a:rPr lang="en-US" dirty="0">
                <a:latin typeface="Arial" pitchFamily="34" charset="0"/>
                <a:cs typeface="Arial" pitchFamily="34" charset="0"/>
              </a:rPr>
              <a:t> del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programa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1CAC85-3913-4578-9742-8934FD474B7B}"/>
              </a:ext>
            </a:extLst>
          </p:cNvPr>
          <p:cNvSpPr txBox="1"/>
          <p:nvPr/>
        </p:nvSpPr>
        <p:spPr>
          <a:xfrm>
            <a:off x="769776" y="3335690"/>
            <a:ext cx="5250024" cy="33393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</a:rPr>
              <a:t>Operar</a:t>
            </a:r>
            <a:endParaRPr 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0513" lvl="1" indent="-231775">
              <a:spcAft>
                <a:spcPts val="600"/>
              </a:spcAft>
              <a:buClr>
                <a:schemeClr val="tx2"/>
              </a:buClr>
              <a:buSzPct val="110000"/>
              <a:buFont typeface="Wingdings" pitchFamily="2" charset="2"/>
              <a:buChar char="§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Producir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registros</a:t>
            </a:r>
            <a:r>
              <a:rPr lang="en-US" dirty="0">
                <a:latin typeface="Arial" pitchFamily="34" charset="0"/>
                <a:cs typeface="Arial" pitchFamily="34" charset="0"/>
              </a:rPr>
              <a:t> CVE para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productos</a:t>
            </a:r>
            <a:r>
              <a:rPr lang="en-US" dirty="0">
                <a:latin typeface="Arial" pitchFamily="34" charset="0"/>
                <a:cs typeface="Arial" pitchFamily="34" charset="0"/>
              </a:rPr>
              <a:t> no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cubiertos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por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otro</a:t>
            </a:r>
            <a:r>
              <a:rPr lang="en-US" dirty="0">
                <a:latin typeface="Arial" pitchFamily="34" charset="0"/>
                <a:cs typeface="Arial" pitchFamily="34" charset="0"/>
              </a:rPr>
              <a:t> CNA</a:t>
            </a:r>
          </a:p>
          <a:p>
            <a:pPr marL="290513" lvl="1" indent="-231775">
              <a:spcAft>
                <a:spcPts val="600"/>
              </a:spcAft>
              <a:buClr>
                <a:schemeClr val="tx2"/>
              </a:buClr>
              <a:buSzPct val="110000"/>
              <a:buFont typeface="Wingdings" pitchFamily="2" charset="2"/>
              <a:buChar char="§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Decidir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sobre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disputas</a:t>
            </a:r>
            <a:r>
              <a:rPr lang="en-US" dirty="0">
                <a:latin typeface="Arial" pitchFamily="34" charset="0"/>
                <a:cs typeface="Arial" pitchFamily="34" charset="0"/>
              </a:rPr>
              <a:t> por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registros</a:t>
            </a:r>
            <a:r>
              <a:rPr lang="en-US" dirty="0">
                <a:latin typeface="Arial" pitchFamily="34" charset="0"/>
                <a:cs typeface="Arial" pitchFamily="34" charset="0"/>
              </a:rPr>
              <a:t> CVE y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problemas</a:t>
            </a:r>
            <a:r>
              <a:rPr lang="en-US" dirty="0">
                <a:latin typeface="Arial" pitchFamily="34" charset="0"/>
                <a:cs typeface="Arial" pitchFamily="34" charset="0"/>
              </a:rPr>
              <a:t> con el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ámbito</a:t>
            </a:r>
            <a:r>
              <a:rPr lang="en-US" dirty="0">
                <a:latin typeface="Arial" pitchFamily="34" charset="0"/>
                <a:cs typeface="Arial" pitchFamily="34" charset="0"/>
              </a:rPr>
              <a:t> de CNAs</a:t>
            </a:r>
          </a:p>
          <a:p>
            <a:pPr marL="290513" lvl="1" indent="-231775">
              <a:spcAft>
                <a:spcPts val="600"/>
              </a:spcAft>
              <a:buClr>
                <a:schemeClr val="tx2"/>
              </a:buClr>
              <a:buSzPct val="110000"/>
              <a:buFont typeface="Wingdings" pitchFamily="2" charset="2"/>
              <a:buChar char="§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Establecer</a:t>
            </a:r>
            <a:r>
              <a:rPr lang="en-US" dirty="0">
                <a:latin typeface="Arial" pitchFamily="34" charset="0"/>
                <a:cs typeface="Arial" pitchFamily="34" charset="0"/>
              </a:rPr>
              <a:t> 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implementar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guías</a:t>
            </a:r>
            <a:r>
              <a:rPr lang="en-US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funcionamiento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290513" lvl="1" indent="-231775">
              <a:spcAft>
                <a:spcPts val="600"/>
              </a:spcAft>
              <a:buClr>
                <a:schemeClr val="tx2"/>
              </a:buClr>
              <a:buSzPct val="110000"/>
              <a:buFont typeface="Wingdings" pitchFamily="2" charset="2"/>
              <a:buChar char="§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Mantener</a:t>
            </a:r>
            <a:r>
              <a:rPr lang="en-US" dirty="0">
                <a:latin typeface="Arial" pitchFamily="34" charset="0"/>
                <a:cs typeface="Arial" pitchFamily="34" charset="0"/>
              </a:rPr>
              <a:t> la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infraestructura</a:t>
            </a:r>
            <a:r>
              <a:rPr lang="en-US" dirty="0">
                <a:latin typeface="Arial" pitchFamily="34" charset="0"/>
                <a:cs typeface="Arial" pitchFamily="34" charset="0"/>
              </a:rPr>
              <a:t> del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programa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290513" lvl="1" indent="-231775">
              <a:spcAft>
                <a:spcPts val="600"/>
              </a:spcAft>
              <a:buClr>
                <a:schemeClr val="tx2"/>
              </a:buClr>
              <a:buSzPct val="110000"/>
              <a:buFont typeface="Wingdings" pitchFamily="2" charset="2"/>
              <a:buChar char="§"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Moderar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discusiones</a:t>
            </a:r>
            <a:r>
              <a:rPr lang="en-US" dirty="0">
                <a:latin typeface="Arial" pitchFamily="34" charset="0"/>
                <a:cs typeface="Arial" pitchFamily="34" charset="0"/>
              </a:rPr>
              <a:t> de los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participantes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23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122"/>
    </mc:Choice>
    <mc:Fallback xmlns="">
      <p:transition spd="slow" advTm="2312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60C95-2EC3-4584-9C7A-D64DD7559821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err="1"/>
              <a:t>Organigrama</a:t>
            </a:r>
            <a:r>
              <a:rPr lang="en-US" dirty="0"/>
              <a:t> del </a:t>
            </a:r>
            <a:r>
              <a:rPr lang="en-US" dirty="0" err="1"/>
              <a:t>Programa</a:t>
            </a:r>
            <a:r>
              <a:rPr lang="en-US" dirty="0"/>
              <a:t> CVE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6AE6E6-1984-498F-B650-603DCF9B0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>
                <a:latin typeface="Arial" pitchFamily="34" charset="0"/>
              </a:rPr>
              <a:t>| </a:t>
            </a:r>
            <a:fld id="{295008BC-DA31-4D19-837B-EFA4386B05F5}" type="slidenum">
              <a:rPr lang="en-US" smtClean="0">
                <a:latin typeface="Arial" pitchFamily="34" charset="0"/>
              </a:rPr>
              <a:pPr/>
              <a:t>6</a:t>
            </a:fld>
            <a:r>
              <a:rPr lang="en-US">
                <a:latin typeface="Arial" pitchFamily="34" charset="0"/>
              </a:rPr>
              <a:t> |</a:t>
            </a:r>
            <a:r>
              <a:rPr lang="en-US">
                <a:latin typeface="Arial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dirty="0">
              <a:latin typeface="Arial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294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94"/>
    </mc:Choice>
    <mc:Fallback xmlns="">
      <p:transition spd="slow" advTm="4894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79B050E-1F7C-4815-A9E7-EAFC6354C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1" y="274638"/>
            <a:ext cx="9328727" cy="868362"/>
          </a:xfrm>
        </p:spPr>
        <p:txBody>
          <a:bodyPr>
            <a:normAutofit/>
          </a:bodyPr>
          <a:lstStyle/>
          <a:p>
            <a:r>
              <a:rPr lang="en-US" dirty="0" err="1"/>
              <a:t>Consejo</a:t>
            </a:r>
            <a:r>
              <a:rPr lang="en-US" dirty="0"/>
              <a:t> CVE</a:t>
            </a:r>
          </a:p>
        </p:txBody>
      </p:sp>
      <p:sp>
        <p:nvSpPr>
          <p:cNvPr id="28" name="Content Placeholder 4">
            <a:extLst>
              <a:ext uri="{FF2B5EF4-FFF2-40B4-BE49-F238E27FC236}">
                <a16:creationId xmlns:a16="http://schemas.microsoft.com/office/drawing/2014/main" id="{573C094D-8029-40EF-88E7-5F97378427FE}"/>
              </a:ext>
            </a:extLst>
          </p:cNvPr>
          <p:cNvSpPr>
            <a:spLocks noGrp="1"/>
          </p:cNvSpPr>
          <p:nvPr/>
        </p:nvSpPr>
        <p:spPr>
          <a:xfrm>
            <a:off x="579590" y="1325741"/>
            <a:ext cx="4924149" cy="4888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806867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20000"/>
              <a:buFont typeface="Wingdings" pitchFamily="2" charset="2"/>
              <a:buNone/>
              <a:defRPr lang="en-US" sz="1235" b="1" kern="120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806867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None/>
              <a:defRPr lang="en-US" sz="1235" b="0" kern="120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indent="0" algn="l" defTabSz="806867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10000"/>
              <a:buFont typeface="Wingdings" pitchFamily="2" charset="2"/>
              <a:buNone/>
              <a:defRPr lang="en-US" sz="1059" b="0" i="1" kern="1200" smtClean="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027113" indent="-280988" algn="l" defTabSz="806867" rtl="0" eaLnBrk="1" latinLnBrk="0" hangingPunct="1">
              <a:spcBef>
                <a:spcPts val="0"/>
              </a:spcBef>
              <a:spcAft>
                <a:spcPts val="529"/>
              </a:spcAft>
              <a:buClr>
                <a:schemeClr val="tx2"/>
              </a:buClr>
              <a:buFont typeface="Arial" pitchFamily="34" charset="0"/>
              <a:buNone/>
              <a:defRPr lang="en-US" sz="971" b="0" kern="120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319213" indent="-228600" algn="l" defTabSz="806867" rtl="0" eaLnBrk="1" latinLnBrk="0" hangingPunct="1">
              <a:spcBef>
                <a:spcPts val="0"/>
              </a:spcBef>
              <a:spcAft>
                <a:spcPts val="529"/>
              </a:spcAft>
              <a:buClr>
                <a:schemeClr val="tx2"/>
              </a:buClr>
              <a:buSzPct val="60000"/>
              <a:buFont typeface="Wingdings" pitchFamily="2" charset="2"/>
              <a:buChar char="q"/>
              <a:tabLst/>
              <a:defRPr lang="en-US" sz="971" b="0" i="1" kern="120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1608138" indent="-228600" algn="l" defTabSz="806867" rtl="0" eaLnBrk="1" latinLnBrk="0" hangingPunct="1">
              <a:spcBef>
                <a:spcPts val="0"/>
              </a:spcBef>
              <a:spcAft>
                <a:spcPts val="529"/>
              </a:spcAft>
              <a:buClr>
                <a:schemeClr val="tx2"/>
              </a:buClr>
              <a:buFont typeface="Helvetica LT Std" pitchFamily="34" charset="0"/>
              <a:buChar char="–"/>
              <a:tabLst/>
              <a:defRPr lang="en-US" sz="1059" b="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420600" indent="0" algn="l" defTabSz="806867" rtl="0" eaLnBrk="1" latinLnBrk="0" hangingPunct="1">
              <a:spcBef>
                <a:spcPct val="20000"/>
              </a:spcBef>
              <a:buFont typeface="Arial" pitchFamily="34" charset="0"/>
              <a:buNone/>
              <a:defRPr sz="1235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4033" indent="0" algn="l" defTabSz="806867" rtl="0" eaLnBrk="1" latinLnBrk="0" hangingPunct="1">
              <a:spcBef>
                <a:spcPct val="20000"/>
              </a:spcBef>
              <a:buFont typeface="Arial" pitchFamily="34" charset="0"/>
              <a:buNone/>
              <a:defRPr sz="1235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27466" indent="0" algn="l" defTabSz="806867" rtl="0" eaLnBrk="1" latinLnBrk="0" hangingPunct="1">
              <a:spcBef>
                <a:spcPct val="20000"/>
              </a:spcBef>
              <a:buFont typeface="Arial" pitchFamily="34" charset="0"/>
              <a:buNone/>
              <a:defRPr sz="1235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12863" lvl="3" indent="-285750">
              <a:spcBef>
                <a:spcPts val="200"/>
              </a:spcBef>
              <a:spcAft>
                <a:spcPts val="600"/>
              </a:spcAft>
              <a:buSzPct val="125000"/>
              <a:buFont typeface="Wingdings" panose="05000000000000000000" pitchFamily="2" charset="2"/>
              <a:buChar char="§"/>
            </a:pPr>
            <a:endParaRPr lang="en-US" sz="1100" dirty="0">
              <a:solidFill>
                <a:schemeClr val="tx1"/>
              </a:solidFill>
            </a:endParaRPr>
          </a:p>
          <a:p>
            <a:pPr>
              <a:spcBef>
                <a:spcPts val="200"/>
              </a:spcBef>
            </a:pPr>
            <a:endParaRPr lang="en-US" sz="1100" dirty="0">
              <a:solidFill>
                <a:schemeClr val="bg2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6" name="Slide Number Placeholder 3">
            <a:extLst>
              <a:ext uri="{FF2B5EF4-FFF2-40B4-BE49-F238E27FC236}">
                <a16:creationId xmlns:a16="http://schemas.microsoft.com/office/drawing/2014/main" id="{673C60E0-DD8F-4133-8FE6-755B8C0F90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8321" y="221285"/>
            <a:ext cx="661021" cy="180918"/>
          </a:xfrm>
        </p:spPr>
        <p:txBody>
          <a:bodyPr/>
          <a:lstStyle/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7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418E3D8-67E0-674E-BC70-FDFDC3852814}"/>
              </a:ext>
            </a:extLst>
          </p:cNvPr>
          <p:cNvGrpSpPr/>
          <p:nvPr/>
        </p:nvGrpSpPr>
        <p:grpSpPr>
          <a:xfrm>
            <a:off x="1791002" y="1325741"/>
            <a:ext cx="8228487" cy="4977782"/>
            <a:chOff x="4582651" y="1769819"/>
            <a:chExt cx="4163328" cy="2463253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A50EEB9A-DEE7-A142-8835-C996CA672768}"/>
                </a:ext>
              </a:extLst>
            </p:cNvPr>
            <p:cNvGrpSpPr/>
            <p:nvPr/>
          </p:nvGrpSpPr>
          <p:grpSpPr>
            <a:xfrm>
              <a:off x="4582651" y="1769819"/>
              <a:ext cx="4163328" cy="2463253"/>
              <a:chOff x="4582651" y="1620353"/>
              <a:chExt cx="4163328" cy="2463253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B7C8EED4-3257-5E46-A354-396DD372D8C6}"/>
                  </a:ext>
                </a:extLst>
              </p:cNvPr>
              <p:cNvSpPr/>
              <p:nvPr/>
            </p:nvSpPr>
            <p:spPr>
              <a:xfrm>
                <a:off x="4582651" y="1620353"/>
                <a:ext cx="998959" cy="725194"/>
              </a:xfrm>
              <a:prstGeom prst="rect">
                <a:avLst/>
              </a:prstGeom>
              <a:solidFill>
                <a:srgbClr val="ECC900"/>
              </a:solidFill>
              <a:ln w="762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err="1">
                    <a:solidFill>
                      <a:schemeClr val="tx1"/>
                    </a:solidFill>
                  </a:rPr>
                  <a:t>Consejo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 CVE</a:t>
                </a: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16299354-9FF6-624B-87B9-096F0C97C45D}"/>
                  </a:ext>
                </a:extLst>
              </p:cNvPr>
              <p:cNvSpPr/>
              <p:nvPr/>
            </p:nvSpPr>
            <p:spPr>
              <a:xfrm>
                <a:off x="7621342" y="1620354"/>
                <a:ext cx="1124637" cy="734580"/>
              </a:xfrm>
              <a:prstGeom prst="rect">
                <a:avLst/>
              </a:prstGeom>
              <a:solidFill>
                <a:srgbClr val="72C7FF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chemeClr val="tx1"/>
                    </a:solidFill>
                  </a:rPr>
                  <a:t>DHS CISA (</a:t>
                </a:r>
                <a:r>
                  <a:rPr lang="en-US" sz="1200" b="1" dirty="0" err="1">
                    <a:solidFill>
                      <a:schemeClr val="tx1"/>
                    </a:solidFill>
                  </a:rPr>
                  <a:t>Organización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1200" b="1" dirty="0" err="1">
                    <a:solidFill>
                      <a:schemeClr val="tx1"/>
                    </a:solidFill>
                  </a:rPr>
                  <a:t>Patrocinadora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)</a:t>
                </a: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D4DA6272-726E-B445-A227-41F17FDE5472}"/>
                  </a:ext>
                </a:extLst>
              </p:cNvPr>
              <p:cNvSpPr/>
              <p:nvPr/>
            </p:nvSpPr>
            <p:spPr>
              <a:xfrm>
                <a:off x="6091590" y="1620353"/>
                <a:ext cx="1124641" cy="725193"/>
              </a:xfrm>
              <a:prstGeom prst="rect">
                <a:avLst/>
              </a:prstGeom>
              <a:solidFill>
                <a:srgbClr val="005F9E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chemeClr val="bg1"/>
                    </a:solidFill>
                  </a:rPr>
                  <a:t>MITRE (</a:t>
                </a:r>
                <a:r>
                  <a:rPr lang="en-US" sz="1200" b="1" dirty="0" err="1">
                    <a:solidFill>
                      <a:schemeClr val="bg1"/>
                    </a:solidFill>
                  </a:rPr>
                  <a:t>Raíz</a:t>
                </a:r>
                <a:r>
                  <a:rPr lang="en-US" sz="1200" b="1" dirty="0">
                    <a:solidFill>
                      <a:schemeClr val="bg1"/>
                    </a:solidFill>
                  </a:rPr>
                  <a:t> del </a:t>
                </a:r>
                <a:r>
                  <a:rPr lang="en-US" sz="1200" b="1" dirty="0" err="1">
                    <a:solidFill>
                      <a:schemeClr val="bg1"/>
                    </a:solidFill>
                  </a:rPr>
                  <a:t>Programa</a:t>
                </a:r>
                <a:r>
                  <a:rPr lang="en-US" sz="1200" b="1" dirty="0">
                    <a:solidFill>
                      <a:schemeClr val="bg1"/>
                    </a:solidFill>
                  </a:rPr>
                  <a:t>, </a:t>
                </a:r>
                <a:r>
                  <a:rPr lang="en-US" sz="1200" b="1" dirty="0" err="1">
                    <a:solidFill>
                      <a:schemeClr val="bg1"/>
                    </a:solidFill>
                  </a:rPr>
                  <a:t>Secretaria</a:t>
                </a:r>
                <a:r>
                  <a:rPr lang="en-US" sz="1200" b="1" dirty="0">
                    <a:solidFill>
                      <a:schemeClr val="bg1"/>
                    </a:solidFill>
                  </a:rPr>
                  <a:t>, CNA-UR)</a:t>
                </a:r>
              </a:p>
            </p:txBody>
          </p: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15CD66EB-7C24-5B46-84AA-3A2FA7FEE0EA}"/>
                  </a:ext>
                </a:extLst>
              </p:cNvPr>
              <p:cNvGrpSpPr/>
              <p:nvPr/>
            </p:nvGrpSpPr>
            <p:grpSpPr>
              <a:xfrm>
                <a:off x="7216231" y="2937221"/>
                <a:ext cx="1492046" cy="718330"/>
                <a:chOff x="6481758" y="2792089"/>
                <a:chExt cx="1492046" cy="718330"/>
              </a:xfrm>
            </p:grpSpPr>
            <p:sp>
              <p:nvSpPr>
                <p:cNvPr id="78" name="Rectangle 77">
                  <a:extLst>
                    <a:ext uri="{FF2B5EF4-FFF2-40B4-BE49-F238E27FC236}">
                      <a16:creationId xmlns:a16="http://schemas.microsoft.com/office/drawing/2014/main" id="{CBF69E20-829C-1E40-9735-2501341DF70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481758" y="3316356"/>
                  <a:ext cx="571399" cy="194063"/>
                </a:xfrm>
                <a:prstGeom prst="rect">
                  <a:avLst/>
                </a:prstGeom>
                <a:solidFill>
                  <a:srgbClr val="C2BC95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1200" b="1" dirty="0">
                      <a:solidFill>
                        <a:schemeClr val="tx1"/>
                      </a:solidFill>
                    </a:rPr>
                    <a:t>Sub-CNA</a:t>
                  </a:r>
                </a:p>
              </p:txBody>
            </p:sp>
            <p:sp>
              <p:nvSpPr>
                <p:cNvPr id="80" name="Rectangle 79">
                  <a:extLst>
                    <a:ext uri="{FF2B5EF4-FFF2-40B4-BE49-F238E27FC236}">
                      <a16:creationId xmlns:a16="http://schemas.microsoft.com/office/drawing/2014/main" id="{AEEB8904-5D8A-8F47-8C68-AEB2C4C37E5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402405" y="3313167"/>
                  <a:ext cx="571399" cy="194063"/>
                </a:xfrm>
                <a:prstGeom prst="rect">
                  <a:avLst/>
                </a:prstGeom>
                <a:solidFill>
                  <a:srgbClr val="C2BC95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1200" b="1" dirty="0">
                      <a:solidFill>
                        <a:schemeClr val="tx1"/>
                      </a:solidFill>
                    </a:rPr>
                    <a:t>Sub-CNA</a:t>
                  </a:r>
                </a:p>
              </p:txBody>
            </p:sp>
            <p:sp>
              <p:nvSpPr>
                <p:cNvPr id="81" name="Rectangle 80">
                  <a:extLst>
                    <a:ext uri="{FF2B5EF4-FFF2-40B4-BE49-F238E27FC236}">
                      <a16:creationId xmlns:a16="http://schemas.microsoft.com/office/drawing/2014/main" id="{6E7EC2DE-B4A5-D74F-A996-542A0B441C0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86869" y="2792089"/>
                  <a:ext cx="668490" cy="318715"/>
                </a:xfrm>
                <a:prstGeom prst="rect">
                  <a:avLst/>
                </a:prstGeom>
                <a:solidFill>
                  <a:srgbClr val="958A54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b="1" dirty="0" err="1">
                      <a:solidFill>
                        <a:schemeClr val="tx1"/>
                      </a:solidFill>
                    </a:rPr>
                    <a:t>Raíz</a:t>
                  </a:r>
                  <a:endParaRPr lang="en-US" sz="1200" b="1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82" name="Connector: Elbow 68">
                  <a:extLst>
                    <a:ext uri="{FF2B5EF4-FFF2-40B4-BE49-F238E27FC236}">
                      <a16:creationId xmlns:a16="http://schemas.microsoft.com/office/drawing/2014/main" id="{B93C4467-61F2-AF41-86A9-790B72DE832E}"/>
                    </a:ext>
                  </a:extLst>
                </p:cNvPr>
                <p:cNvCxnSpPr>
                  <a:cxnSpLocks noChangeAspect="1"/>
                  <a:stCxn id="78" idx="0"/>
                  <a:endCxn id="81" idx="2"/>
                </p:cNvCxnSpPr>
                <p:nvPr/>
              </p:nvCxnSpPr>
              <p:spPr>
                <a:xfrm rot="5400000" flipH="1" flipV="1">
                  <a:off x="6891510" y="2986752"/>
                  <a:ext cx="205552" cy="453656"/>
                </a:xfrm>
                <a:prstGeom prst="bentConnector3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Connector: Elbow 70">
                  <a:extLst>
                    <a:ext uri="{FF2B5EF4-FFF2-40B4-BE49-F238E27FC236}">
                      <a16:creationId xmlns:a16="http://schemas.microsoft.com/office/drawing/2014/main" id="{83D6F666-7543-2846-95A5-3D3118C8ABEA}"/>
                    </a:ext>
                  </a:extLst>
                </p:cNvPr>
                <p:cNvCxnSpPr>
                  <a:cxnSpLocks noChangeAspect="1"/>
                  <a:stCxn id="80" idx="0"/>
                  <a:endCxn id="81" idx="2"/>
                </p:cNvCxnSpPr>
                <p:nvPr/>
              </p:nvCxnSpPr>
              <p:spPr>
                <a:xfrm rot="16200000" flipV="1">
                  <a:off x="7353429" y="2978490"/>
                  <a:ext cx="202363" cy="466991"/>
                </a:xfrm>
                <a:prstGeom prst="bentConnector3">
                  <a:avLst>
                    <a:gd name="adj1" fmla="val 50000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9E9469B9-01D5-0C4A-81B0-01E306D6E631}"/>
                  </a:ext>
                </a:extLst>
              </p:cNvPr>
              <p:cNvCxnSpPr>
                <a:cxnSpLocks/>
                <a:stCxn id="59" idx="3"/>
                <a:endCxn id="64" idx="1"/>
              </p:cNvCxnSpPr>
              <p:nvPr/>
            </p:nvCxnSpPr>
            <p:spPr>
              <a:xfrm flipV="1">
                <a:off x="5581610" y="1982950"/>
                <a:ext cx="50998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1D5537E9-5B62-1142-80D8-1D93754AAC2C}"/>
                  </a:ext>
                </a:extLst>
              </p:cNvPr>
              <p:cNvCxnSpPr>
                <a:cxnSpLocks/>
                <a:stCxn id="64" idx="3"/>
                <a:endCxn id="62" idx="1"/>
              </p:cNvCxnSpPr>
              <p:nvPr/>
            </p:nvCxnSpPr>
            <p:spPr>
              <a:xfrm>
                <a:off x="7216231" y="1982950"/>
                <a:ext cx="405111" cy="46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D604459E-41BD-834B-986C-E6960927ED58}"/>
                  </a:ext>
                </a:extLst>
              </p:cNvPr>
              <p:cNvCxnSpPr/>
              <p:nvPr/>
            </p:nvCxnSpPr>
            <p:spPr>
              <a:xfrm flipH="1" flipV="1">
                <a:off x="6629534" y="2354934"/>
                <a:ext cx="1" cy="5822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4399A26D-5684-E94A-A1DC-7EAB8CA68DA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136878" y="3889543"/>
                <a:ext cx="571399" cy="194063"/>
              </a:xfrm>
              <a:prstGeom prst="rect">
                <a:avLst/>
              </a:prstGeom>
              <a:solidFill>
                <a:srgbClr val="C2BC95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chemeClr val="tx1"/>
                    </a:solidFill>
                  </a:rPr>
                  <a:t>Sub-CNA</a:t>
                </a: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A7A0A4ED-5B34-BA46-802C-1A29C75087F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216231" y="3886755"/>
                <a:ext cx="571399" cy="194063"/>
              </a:xfrm>
              <a:prstGeom prst="rect">
                <a:avLst/>
              </a:prstGeom>
              <a:solidFill>
                <a:srgbClr val="C2BC95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chemeClr val="tx1"/>
                    </a:solidFill>
                  </a:rPr>
                  <a:t>Sub-CNA</a:t>
                </a: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6BC5938C-3421-FA40-858E-497D85D47E9D}"/>
                  </a:ext>
                </a:extLst>
              </p:cNvPr>
              <p:cNvSpPr/>
              <p:nvPr/>
            </p:nvSpPr>
            <p:spPr>
              <a:xfrm>
                <a:off x="6183315" y="2940466"/>
                <a:ext cx="879077" cy="372422"/>
              </a:xfrm>
              <a:prstGeom prst="rect">
                <a:avLst/>
              </a:prstGeom>
              <a:solidFill>
                <a:srgbClr val="C2BC95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200" b="1" dirty="0">
                    <a:solidFill>
                      <a:schemeClr val="tx1"/>
                    </a:solidFill>
                  </a:rPr>
                  <a:t>Sub-CNA</a:t>
                </a:r>
              </a:p>
            </p:txBody>
          </p:sp>
        </p:grp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A4171FCB-BE7E-6643-A827-C9F6DDB5C66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29535" y="2778642"/>
              <a:ext cx="1326052" cy="29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5D6E175D-3924-8D49-807B-E0403CAA55D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954606" y="3506583"/>
              <a:ext cx="981" cy="419897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0AEDA6C1-02FD-AE41-8D1C-535301AA164E}"/>
                </a:ext>
              </a:extLst>
            </p:cNvPr>
            <p:cNvCxnSpPr>
              <a:stCxn id="81" idx="0"/>
            </p:cNvCxnSpPr>
            <p:nvPr/>
          </p:nvCxnSpPr>
          <p:spPr>
            <a:xfrm flipV="1">
              <a:off x="7955587" y="2778642"/>
              <a:ext cx="0" cy="3080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37CECBA3-0C8D-CE47-B4F8-B993666FAB02}"/>
                </a:ext>
              </a:extLst>
            </p:cNvPr>
            <p:cNvSpPr/>
            <p:nvPr/>
          </p:nvSpPr>
          <p:spPr>
            <a:xfrm>
              <a:off x="5082131" y="3086687"/>
              <a:ext cx="879077" cy="372422"/>
            </a:xfrm>
            <a:prstGeom prst="rect">
              <a:avLst/>
            </a:prstGeom>
            <a:solidFill>
              <a:srgbClr val="C2BC95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Sub-CNA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960F012D-AF3C-6C47-9D16-093EADC6574E}"/>
                </a:ext>
              </a:extLst>
            </p:cNvPr>
            <p:cNvSpPr/>
            <p:nvPr/>
          </p:nvSpPr>
          <p:spPr>
            <a:xfrm>
              <a:off x="5084468" y="3793976"/>
              <a:ext cx="879077" cy="372422"/>
            </a:xfrm>
            <a:prstGeom prst="rect">
              <a:avLst/>
            </a:prstGeom>
            <a:solidFill>
              <a:srgbClr val="C2BC95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Sub-CNA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20E4376A-05C2-024E-A380-F27E9AC072D8}"/>
                </a:ext>
              </a:extLst>
            </p:cNvPr>
            <p:cNvSpPr/>
            <p:nvPr/>
          </p:nvSpPr>
          <p:spPr>
            <a:xfrm>
              <a:off x="6183315" y="3793760"/>
              <a:ext cx="879077" cy="372422"/>
            </a:xfrm>
            <a:prstGeom prst="rect">
              <a:avLst/>
            </a:prstGeom>
            <a:solidFill>
              <a:srgbClr val="C2BC95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Sub-CNA</a:t>
              </a:r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82E2DB7E-CCFB-A64F-82A9-98296A4C5F4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521669" y="2778642"/>
              <a:ext cx="11011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8746F9FC-3519-EB49-BB62-449BDC129AE3}"/>
                </a:ext>
              </a:extLst>
            </p:cNvPr>
            <p:cNvCxnSpPr>
              <a:cxnSpLocks/>
            </p:cNvCxnSpPr>
            <p:nvPr/>
          </p:nvCxnSpPr>
          <p:spPr>
            <a:xfrm>
              <a:off x="6069644" y="2778642"/>
              <a:ext cx="2617" cy="8291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C755929-CA8E-7847-A607-B6048FC0C55C}"/>
                </a:ext>
              </a:extLst>
            </p:cNvPr>
            <p:cNvCxnSpPr>
              <a:cxnSpLocks/>
              <a:stCxn id="43" idx="0"/>
            </p:cNvCxnSpPr>
            <p:nvPr/>
          </p:nvCxnSpPr>
          <p:spPr>
            <a:xfrm flipH="1" flipV="1">
              <a:off x="5521669" y="2778642"/>
              <a:ext cx="1" cy="3080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1C7DAC8-C97C-594D-AE20-B7B4EA190048}"/>
                </a:ext>
              </a:extLst>
            </p:cNvPr>
            <p:cNvCxnSpPr>
              <a:stCxn id="47" idx="0"/>
              <a:endCxn id="47" idx="0"/>
            </p:cNvCxnSpPr>
            <p:nvPr/>
          </p:nvCxnSpPr>
          <p:spPr>
            <a:xfrm>
              <a:off x="5524007" y="3793976"/>
              <a:ext cx="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or: Elbow 60">
              <a:extLst>
                <a:ext uri="{FF2B5EF4-FFF2-40B4-BE49-F238E27FC236}">
                  <a16:creationId xmlns:a16="http://schemas.microsoft.com/office/drawing/2014/main" id="{7A09665F-7596-264E-A299-355804291B23}"/>
                </a:ext>
              </a:extLst>
            </p:cNvPr>
            <p:cNvCxnSpPr>
              <a:endCxn id="47" idx="0"/>
            </p:cNvCxnSpPr>
            <p:nvPr/>
          </p:nvCxnSpPr>
          <p:spPr>
            <a:xfrm rot="10800000" flipV="1">
              <a:off x="5524007" y="3607764"/>
              <a:ext cx="556612" cy="186211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or: Elbow 62">
              <a:extLst>
                <a:ext uri="{FF2B5EF4-FFF2-40B4-BE49-F238E27FC236}">
                  <a16:creationId xmlns:a16="http://schemas.microsoft.com/office/drawing/2014/main" id="{9A81A652-28A1-084C-ADE9-CF6DCE202702}"/>
                </a:ext>
              </a:extLst>
            </p:cNvPr>
            <p:cNvCxnSpPr>
              <a:endCxn id="48" idx="0"/>
            </p:cNvCxnSpPr>
            <p:nvPr/>
          </p:nvCxnSpPr>
          <p:spPr>
            <a:xfrm>
              <a:off x="6069644" y="3607763"/>
              <a:ext cx="553210" cy="185997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or: Elbow 75">
              <a:extLst>
                <a:ext uri="{FF2B5EF4-FFF2-40B4-BE49-F238E27FC236}">
                  <a16:creationId xmlns:a16="http://schemas.microsoft.com/office/drawing/2014/main" id="{DD86B2AA-26D9-6049-B49C-319E3733E7D2}"/>
                </a:ext>
              </a:extLst>
            </p:cNvPr>
            <p:cNvCxnSpPr>
              <a:endCxn id="75" idx="0"/>
            </p:cNvCxnSpPr>
            <p:nvPr/>
          </p:nvCxnSpPr>
          <p:spPr>
            <a:xfrm rot="10800000" flipV="1">
              <a:off x="7501932" y="3926479"/>
              <a:ext cx="452675" cy="109741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or: Elbow 78">
              <a:extLst>
                <a:ext uri="{FF2B5EF4-FFF2-40B4-BE49-F238E27FC236}">
                  <a16:creationId xmlns:a16="http://schemas.microsoft.com/office/drawing/2014/main" id="{7418D682-29D2-A641-927D-135FBD5B3C3F}"/>
                </a:ext>
              </a:extLst>
            </p:cNvPr>
            <p:cNvCxnSpPr>
              <a:endCxn id="74" idx="0"/>
            </p:cNvCxnSpPr>
            <p:nvPr/>
          </p:nvCxnSpPr>
          <p:spPr>
            <a:xfrm>
              <a:off x="7954605" y="3926480"/>
              <a:ext cx="467973" cy="112529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18087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071"/>
    </mc:Choice>
    <mc:Fallback xmlns="">
      <p:transition spd="slow" advTm="2907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6DC1B-5B42-410B-94EA-543B9FC29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Patrocinador</a:t>
            </a:r>
            <a:r>
              <a:rPr lang="en-US" dirty="0"/>
              <a:t> del </a:t>
            </a:r>
            <a:r>
              <a:rPr lang="en-US" dirty="0" err="1"/>
              <a:t>Programa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7A67378-B269-4618-A538-17ED32583B35}"/>
              </a:ext>
            </a:extLst>
          </p:cNvPr>
          <p:cNvGrpSpPr/>
          <p:nvPr/>
        </p:nvGrpSpPr>
        <p:grpSpPr>
          <a:xfrm>
            <a:off x="1769949" y="1325741"/>
            <a:ext cx="8249540" cy="4977782"/>
            <a:chOff x="4571999" y="1769819"/>
            <a:chExt cx="4173980" cy="2463253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7BFA6D5-1605-4823-8257-CE46F50265D9}"/>
                </a:ext>
              </a:extLst>
            </p:cNvPr>
            <p:cNvGrpSpPr/>
            <p:nvPr/>
          </p:nvGrpSpPr>
          <p:grpSpPr>
            <a:xfrm>
              <a:off x="4571999" y="1769819"/>
              <a:ext cx="4173980" cy="2463253"/>
              <a:chOff x="4571999" y="1620353"/>
              <a:chExt cx="4173980" cy="2463253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5AADEA5-24F9-4221-8B55-365D1C9F303E}"/>
                  </a:ext>
                </a:extLst>
              </p:cNvPr>
              <p:cNvSpPr/>
              <p:nvPr/>
            </p:nvSpPr>
            <p:spPr>
              <a:xfrm>
                <a:off x="4571999" y="1620353"/>
                <a:ext cx="998959" cy="725194"/>
              </a:xfrm>
              <a:prstGeom prst="rect">
                <a:avLst/>
              </a:prstGeom>
              <a:solidFill>
                <a:srgbClr val="ECC900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chemeClr val="tx1"/>
                    </a:solidFill>
                  </a:rPr>
                  <a:t>Consejo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 CVE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FBA6E96-CFE6-4D53-AD6D-B7E592D0BFBF}"/>
                  </a:ext>
                </a:extLst>
              </p:cNvPr>
              <p:cNvSpPr/>
              <p:nvPr/>
            </p:nvSpPr>
            <p:spPr>
              <a:xfrm>
                <a:off x="7621342" y="1620354"/>
                <a:ext cx="1124637" cy="734580"/>
              </a:xfrm>
              <a:prstGeom prst="rect">
                <a:avLst/>
              </a:prstGeom>
              <a:solidFill>
                <a:srgbClr val="72C7FF"/>
              </a:solidFill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DHS CISA VMC (</a:t>
                </a:r>
                <a:r>
                  <a:rPr lang="en-US" sz="2400" b="1" dirty="0" err="1">
                    <a:solidFill>
                      <a:schemeClr val="tx1"/>
                    </a:solidFill>
                  </a:rPr>
                  <a:t>Organización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b="1" dirty="0" err="1">
                    <a:solidFill>
                      <a:schemeClr val="tx1"/>
                    </a:solidFill>
                  </a:rPr>
                  <a:t>Patrocinadora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)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C09E728-DB9D-41C5-B86B-6C50B1210A82}"/>
                  </a:ext>
                </a:extLst>
              </p:cNvPr>
              <p:cNvSpPr/>
              <p:nvPr/>
            </p:nvSpPr>
            <p:spPr>
              <a:xfrm>
                <a:off x="6091590" y="1620353"/>
                <a:ext cx="1124641" cy="725193"/>
              </a:xfrm>
              <a:prstGeom prst="rect">
                <a:avLst/>
              </a:prstGeom>
              <a:solidFill>
                <a:srgbClr val="005F9E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chemeClr val="bg1"/>
                    </a:solidFill>
                  </a:rPr>
                  <a:t>MITRE (</a:t>
                </a:r>
                <a:r>
                  <a:rPr lang="en-US" sz="1200" b="1" dirty="0" err="1">
                    <a:solidFill>
                      <a:schemeClr val="bg1"/>
                    </a:solidFill>
                  </a:rPr>
                  <a:t>Raíz</a:t>
                </a:r>
                <a:r>
                  <a:rPr lang="en-US" sz="1200" b="1" dirty="0">
                    <a:solidFill>
                      <a:schemeClr val="bg1"/>
                    </a:solidFill>
                  </a:rPr>
                  <a:t> del </a:t>
                </a:r>
                <a:r>
                  <a:rPr lang="en-US" sz="1200" b="1" dirty="0" err="1">
                    <a:solidFill>
                      <a:schemeClr val="bg1"/>
                    </a:solidFill>
                  </a:rPr>
                  <a:t>Programa</a:t>
                </a:r>
                <a:r>
                  <a:rPr lang="en-US" sz="1200" b="1" dirty="0">
                    <a:solidFill>
                      <a:schemeClr val="bg1"/>
                    </a:solidFill>
                  </a:rPr>
                  <a:t>, </a:t>
                </a:r>
                <a:r>
                  <a:rPr lang="en-US" sz="1200" b="1" dirty="0" err="1">
                    <a:solidFill>
                      <a:schemeClr val="bg1"/>
                    </a:solidFill>
                  </a:rPr>
                  <a:t>Secretaria</a:t>
                </a:r>
                <a:r>
                  <a:rPr lang="en-US" sz="1200" b="1" dirty="0">
                    <a:solidFill>
                      <a:schemeClr val="bg1"/>
                    </a:solidFill>
                  </a:rPr>
                  <a:t>, CNA-UR)</a:t>
                </a:r>
              </a:p>
            </p:txBody>
          </p: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129DB025-ACB7-4F0F-97E8-DECA525C7169}"/>
                  </a:ext>
                </a:extLst>
              </p:cNvPr>
              <p:cNvGrpSpPr/>
              <p:nvPr/>
            </p:nvGrpSpPr>
            <p:grpSpPr>
              <a:xfrm>
                <a:off x="7216231" y="2937221"/>
                <a:ext cx="1492046" cy="718330"/>
                <a:chOff x="6481758" y="2792089"/>
                <a:chExt cx="1492046" cy="718330"/>
              </a:xfrm>
            </p:grpSpPr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F07BB0FE-2B5C-45C2-A51E-C455CBF7CB9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481758" y="3316356"/>
                  <a:ext cx="571399" cy="194063"/>
                </a:xfrm>
                <a:prstGeom prst="rect">
                  <a:avLst/>
                </a:prstGeom>
                <a:solidFill>
                  <a:srgbClr val="C2BC95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1200" b="1" dirty="0">
                      <a:solidFill>
                        <a:schemeClr val="tx1"/>
                      </a:solidFill>
                    </a:rPr>
                    <a:t>Sub-CNA</a:t>
                  </a:r>
                </a:p>
              </p:txBody>
            </p:sp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9CD71D7C-8E06-4A94-8CC0-BBFF5BD0C85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402405" y="3313167"/>
                  <a:ext cx="571399" cy="194063"/>
                </a:xfrm>
                <a:prstGeom prst="rect">
                  <a:avLst/>
                </a:prstGeom>
                <a:solidFill>
                  <a:srgbClr val="C2BC95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1200" b="1" dirty="0">
                      <a:solidFill>
                        <a:schemeClr val="tx1"/>
                      </a:solidFill>
                    </a:rPr>
                    <a:t>Sub-CNA</a:t>
                  </a:r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32C5D207-2E5A-479A-93E9-7652C149DAA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86869" y="2792089"/>
                  <a:ext cx="668490" cy="318715"/>
                </a:xfrm>
                <a:prstGeom prst="rect">
                  <a:avLst/>
                </a:prstGeom>
                <a:solidFill>
                  <a:srgbClr val="958A54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b="1" dirty="0" err="1">
                      <a:solidFill>
                        <a:schemeClr val="tx1"/>
                      </a:solidFill>
                    </a:rPr>
                    <a:t>Raíz</a:t>
                  </a:r>
                  <a:endParaRPr lang="en-US" sz="1200" b="1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4" name="Connector: Elbow 33">
                  <a:extLst>
                    <a:ext uri="{FF2B5EF4-FFF2-40B4-BE49-F238E27FC236}">
                      <a16:creationId xmlns:a16="http://schemas.microsoft.com/office/drawing/2014/main" id="{F1252379-3FD2-44D4-82B5-8AB43AE43CCA}"/>
                    </a:ext>
                  </a:extLst>
                </p:cNvPr>
                <p:cNvCxnSpPr>
                  <a:cxnSpLocks noChangeAspect="1"/>
                  <a:stCxn id="31" idx="0"/>
                  <a:endCxn id="33" idx="2"/>
                </p:cNvCxnSpPr>
                <p:nvPr/>
              </p:nvCxnSpPr>
              <p:spPr>
                <a:xfrm rot="5400000" flipH="1" flipV="1">
                  <a:off x="6891510" y="2986752"/>
                  <a:ext cx="205552" cy="453656"/>
                </a:xfrm>
                <a:prstGeom prst="bentConnector3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nector: Elbow 34">
                  <a:extLst>
                    <a:ext uri="{FF2B5EF4-FFF2-40B4-BE49-F238E27FC236}">
                      <a16:creationId xmlns:a16="http://schemas.microsoft.com/office/drawing/2014/main" id="{0358ABE4-5160-4558-9E7A-3FFAC0886BD0}"/>
                    </a:ext>
                  </a:extLst>
                </p:cNvPr>
                <p:cNvCxnSpPr>
                  <a:cxnSpLocks noChangeAspect="1"/>
                  <a:stCxn id="32" idx="0"/>
                  <a:endCxn id="33" idx="2"/>
                </p:cNvCxnSpPr>
                <p:nvPr/>
              </p:nvCxnSpPr>
              <p:spPr>
                <a:xfrm rot="16200000" flipV="1">
                  <a:off x="7353429" y="2978490"/>
                  <a:ext cx="202363" cy="466991"/>
                </a:xfrm>
                <a:prstGeom prst="bentConnector3">
                  <a:avLst>
                    <a:gd name="adj1" fmla="val 50000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8BF29413-28CD-49DB-9A15-5B906D9B16A9}"/>
                  </a:ext>
                </a:extLst>
              </p:cNvPr>
              <p:cNvCxnSpPr>
                <a:cxnSpLocks/>
                <a:stCxn id="21" idx="3"/>
                <a:endCxn id="23" idx="1"/>
              </p:cNvCxnSpPr>
              <p:nvPr/>
            </p:nvCxnSpPr>
            <p:spPr>
              <a:xfrm>
                <a:off x="5570958" y="1982950"/>
                <a:ext cx="520632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BCD0485F-FCF0-463E-9337-0737F9E5C953}"/>
                  </a:ext>
                </a:extLst>
              </p:cNvPr>
              <p:cNvCxnSpPr>
                <a:cxnSpLocks/>
                <a:stCxn id="23" idx="3"/>
                <a:endCxn id="22" idx="1"/>
              </p:cNvCxnSpPr>
              <p:nvPr/>
            </p:nvCxnSpPr>
            <p:spPr>
              <a:xfrm>
                <a:off x="7216231" y="1982950"/>
                <a:ext cx="405111" cy="46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D04D62B9-2C0C-4481-AF9F-FD8ED4DC1B5C}"/>
                  </a:ext>
                </a:extLst>
              </p:cNvPr>
              <p:cNvCxnSpPr/>
              <p:nvPr/>
            </p:nvCxnSpPr>
            <p:spPr>
              <a:xfrm flipH="1" flipV="1">
                <a:off x="6629534" y="2354934"/>
                <a:ext cx="1" cy="5822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FF1278A1-71A7-4EAA-BA2E-4514E902CE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136878" y="3889543"/>
                <a:ext cx="571399" cy="194063"/>
              </a:xfrm>
              <a:prstGeom prst="rect">
                <a:avLst/>
              </a:prstGeom>
              <a:solidFill>
                <a:srgbClr val="C2BC95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chemeClr val="tx1"/>
                    </a:solidFill>
                  </a:rPr>
                  <a:t>Sub-CNA</a:t>
                </a: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8B81A81-DAD6-4222-A07F-44C870497AA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216231" y="3886755"/>
                <a:ext cx="571399" cy="194063"/>
              </a:xfrm>
              <a:prstGeom prst="rect">
                <a:avLst/>
              </a:prstGeom>
              <a:solidFill>
                <a:srgbClr val="C2BC95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chemeClr val="tx1"/>
                    </a:solidFill>
                  </a:rPr>
                  <a:t>Sub-CNA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9D364E02-6C5A-488B-8F5D-75237B2A8DC8}"/>
                  </a:ext>
                </a:extLst>
              </p:cNvPr>
              <p:cNvSpPr/>
              <p:nvPr/>
            </p:nvSpPr>
            <p:spPr>
              <a:xfrm>
                <a:off x="6183315" y="2940466"/>
                <a:ext cx="879077" cy="372422"/>
              </a:xfrm>
              <a:prstGeom prst="rect">
                <a:avLst/>
              </a:prstGeom>
              <a:solidFill>
                <a:srgbClr val="C2BC95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200" b="1" dirty="0">
                    <a:solidFill>
                      <a:schemeClr val="tx1"/>
                    </a:solidFill>
                  </a:rPr>
                  <a:t>Sub-CNA</a:t>
                </a:r>
              </a:p>
            </p:txBody>
          </p: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4FE7B3C7-91CC-444D-8BC1-22F812E9B7B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29535" y="2778642"/>
              <a:ext cx="1326052" cy="29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651A7C1-2719-463C-B831-92687ECFD83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954606" y="3506583"/>
              <a:ext cx="981" cy="419897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7466192-0A55-4825-82F6-404D19B59184}"/>
                </a:ext>
              </a:extLst>
            </p:cNvPr>
            <p:cNvCxnSpPr>
              <a:stCxn id="33" idx="0"/>
            </p:cNvCxnSpPr>
            <p:nvPr/>
          </p:nvCxnSpPr>
          <p:spPr>
            <a:xfrm flipV="1">
              <a:off x="7955587" y="2778642"/>
              <a:ext cx="0" cy="3080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C6402CD-9188-4FBC-9689-78B795965AAD}"/>
                </a:ext>
              </a:extLst>
            </p:cNvPr>
            <p:cNvSpPr/>
            <p:nvPr/>
          </p:nvSpPr>
          <p:spPr>
            <a:xfrm>
              <a:off x="5082131" y="3086687"/>
              <a:ext cx="879077" cy="372422"/>
            </a:xfrm>
            <a:prstGeom prst="rect">
              <a:avLst/>
            </a:prstGeom>
            <a:solidFill>
              <a:srgbClr val="C2BC95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Sub-CNA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38DE2C8-DE73-4625-BDE9-42D36AA210EB}"/>
                </a:ext>
              </a:extLst>
            </p:cNvPr>
            <p:cNvSpPr/>
            <p:nvPr/>
          </p:nvSpPr>
          <p:spPr>
            <a:xfrm>
              <a:off x="5084468" y="3793976"/>
              <a:ext cx="879077" cy="372422"/>
            </a:xfrm>
            <a:prstGeom prst="rect">
              <a:avLst/>
            </a:prstGeom>
            <a:solidFill>
              <a:srgbClr val="C2BC95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Sub-CNA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4BB8082-A69C-4611-BAE6-E840C58ADFBF}"/>
                </a:ext>
              </a:extLst>
            </p:cNvPr>
            <p:cNvSpPr/>
            <p:nvPr/>
          </p:nvSpPr>
          <p:spPr>
            <a:xfrm>
              <a:off x="6183315" y="3793760"/>
              <a:ext cx="879077" cy="372422"/>
            </a:xfrm>
            <a:prstGeom prst="rect">
              <a:avLst/>
            </a:prstGeom>
            <a:solidFill>
              <a:srgbClr val="C2BC95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Sub-CNA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4B3A639-5FFD-4C30-82CC-473D6B7585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521669" y="2778642"/>
              <a:ext cx="11011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F3190E0-5A80-4266-81B5-79FDD38D78A4}"/>
                </a:ext>
              </a:extLst>
            </p:cNvPr>
            <p:cNvCxnSpPr>
              <a:cxnSpLocks/>
            </p:cNvCxnSpPr>
            <p:nvPr/>
          </p:nvCxnSpPr>
          <p:spPr>
            <a:xfrm>
              <a:off x="6069644" y="2778642"/>
              <a:ext cx="2617" cy="8291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49F1060-CCE6-4C70-95F9-05523BDA7984}"/>
                </a:ext>
              </a:extLst>
            </p:cNvPr>
            <p:cNvCxnSpPr>
              <a:cxnSpLocks/>
              <a:stCxn id="10" idx="0"/>
            </p:cNvCxnSpPr>
            <p:nvPr/>
          </p:nvCxnSpPr>
          <p:spPr>
            <a:xfrm flipH="1" flipV="1">
              <a:off x="5521669" y="2778642"/>
              <a:ext cx="1" cy="3080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4382054-7582-4ADF-ABC1-7D0B5003C2C5}"/>
                </a:ext>
              </a:extLst>
            </p:cNvPr>
            <p:cNvCxnSpPr>
              <a:stCxn id="11" idx="0"/>
              <a:endCxn id="11" idx="0"/>
            </p:cNvCxnSpPr>
            <p:nvPr/>
          </p:nvCxnSpPr>
          <p:spPr>
            <a:xfrm>
              <a:off x="5524007" y="3793976"/>
              <a:ext cx="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or: Elbow 16">
              <a:extLst>
                <a:ext uri="{FF2B5EF4-FFF2-40B4-BE49-F238E27FC236}">
                  <a16:creationId xmlns:a16="http://schemas.microsoft.com/office/drawing/2014/main" id="{A9AA535D-88EC-4124-B296-7F5E707C0AE9}"/>
                </a:ext>
              </a:extLst>
            </p:cNvPr>
            <p:cNvCxnSpPr>
              <a:endCxn id="11" idx="0"/>
            </p:cNvCxnSpPr>
            <p:nvPr/>
          </p:nvCxnSpPr>
          <p:spPr>
            <a:xfrm rot="10800000" flipV="1">
              <a:off x="5524007" y="3607764"/>
              <a:ext cx="556612" cy="186211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or: Elbow 17">
              <a:extLst>
                <a:ext uri="{FF2B5EF4-FFF2-40B4-BE49-F238E27FC236}">
                  <a16:creationId xmlns:a16="http://schemas.microsoft.com/office/drawing/2014/main" id="{A7403CCB-72DD-4B6A-BC6A-70BBE8836108}"/>
                </a:ext>
              </a:extLst>
            </p:cNvPr>
            <p:cNvCxnSpPr>
              <a:endCxn id="12" idx="0"/>
            </p:cNvCxnSpPr>
            <p:nvPr/>
          </p:nvCxnSpPr>
          <p:spPr>
            <a:xfrm>
              <a:off x="6069644" y="3607763"/>
              <a:ext cx="553210" cy="185997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or: Elbow 18">
              <a:extLst>
                <a:ext uri="{FF2B5EF4-FFF2-40B4-BE49-F238E27FC236}">
                  <a16:creationId xmlns:a16="http://schemas.microsoft.com/office/drawing/2014/main" id="{BD597FE8-BF1D-4108-9BD9-A65A4A89A667}"/>
                </a:ext>
              </a:extLst>
            </p:cNvPr>
            <p:cNvCxnSpPr>
              <a:endCxn id="29" idx="0"/>
            </p:cNvCxnSpPr>
            <p:nvPr/>
          </p:nvCxnSpPr>
          <p:spPr>
            <a:xfrm rot="10800000" flipV="1">
              <a:off x="7501932" y="3926479"/>
              <a:ext cx="452675" cy="109741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or: Elbow 19">
              <a:extLst>
                <a:ext uri="{FF2B5EF4-FFF2-40B4-BE49-F238E27FC236}">
                  <a16:creationId xmlns:a16="http://schemas.microsoft.com/office/drawing/2014/main" id="{36078F44-D664-4F56-A93C-C18365294411}"/>
                </a:ext>
              </a:extLst>
            </p:cNvPr>
            <p:cNvCxnSpPr>
              <a:endCxn id="28" idx="0"/>
            </p:cNvCxnSpPr>
            <p:nvPr/>
          </p:nvCxnSpPr>
          <p:spPr>
            <a:xfrm>
              <a:off x="7954605" y="3926480"/>
              <a:ext cx="467973" cy="112529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Slide Number Placeholder 3">
            <a:extLst>
              <a:ext uri="{FF2B5EF4-FFF2-40B4-BE49-F238E27FC236}">
                <a16:creationId xmlns:a16="http://schemas.microsoft.com/office/drawing/2014/main" id="{A543F83C-C141-4FF1-8283-F5B23A22E3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8321" y="221285"/>
            <a:ext cx="661021" cy="180918"/>
          </a:xfrm>
        </p:spPr>
        <p:txBody>
          <a:bodyPr/>
          <a:lstStyle/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8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35066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162"/>
    </mc:Choice>
    <mc:Fallback xmlns="">
      <p:transition spd="slow" advTm="19162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6DC1B-5B42-410B-94EA-543B9FC29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CNA </a:t>
            </a:r>
            <a:r>
              <a:rPr lang="en-US" dirty="0" err="1"/>
              <a:t>Raíz</a:t>
            </a:r>
            <a:r>
              <a:rPr lang="en-US" dirty="0"/>
              <a:t> del </a:t>
            </a:r>
            <a:r>
              <a:rPr lang="en-US" dirty="0" err="1"/>
              <a:t>Programa</a:t>
            </a:r>
            <a:r>
              <a:rPr lang="en-US" dirty="0"/>
              <a:t>, </a:t>
            </a:r>
            <a:r>
              <a:rPr lang="en-US" dirty="0" err="1"/>
              <a:t>Secretaria</a:t>
            </a:r>
            <a:r>
              <a:rPr lang="en-US" dirty="0"/>
              <a:t>, CNA-UR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7A67378-B269-4618-A538-17ED32583B35}"/>
              </a:ext>
            </a:extLst>
          </p:cNvPr>
          <p:cNvGrpSpPr/>
          <p:nvPr/>
        </p:nvGrpSpPr>
        <p:grpSpPr>
          <a:xfrm>
            <a:off x="1891988" y="1325153"/>
            <a:ext cx="8249540" cy="4977782"/>
            <a:chOff x="4571999" y="1769819"/>
            <a:chExt cx="4173980" cy="2463253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7BFA6D5-1605-4823-8257-CE46F50265D9}"/>
                </a:ext>
              </a:extLst>
            </p:cNvPr>
            <p:cNvGrpSpPr/>
            <p:nvPr/>
          </p:nvGrpSpPr>
          <p:grpSpPr>
            <a:xfrm>
              <a:off x="4571999" y="1769819"/>
              <a:ext cx="4173980" cy="2463253"/>
              <a:chOff x="4571999" y="1620353"/>
              <a:chExt cx="4173980" cy="2463253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5AADEA5-24F9-4221-8B55-365D1C9F303E}"/>
                  </a:ext>
                </a:extLst>
              </p:cNvPr>
              <p:cNvSpPr/>
              <p:nvPr/>
            </p:nvSpPr>
            <p:spPr>
              <a:xfrm>
                <a:off x="4571999" y="1620353"/>
                <a:ext cx="998959" cy="725194"/>
              </a:xfrm>
              <a:prstGeom prst="rect">
                <a:avLst/>
              </a:prstGeom>
              <a:solidFill>
                <a:srgbClr val="ECC900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err="1">
                    <a:solidFill>
                      <a:schemeClr val="tx1"/>
                    </a:solidFill>
                  </a:rPr>
                  <a:t>Consejo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 CVE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FBA6E96-CFE6-4D53-AD6D-B7E592D0BFBF}"/>
                  </a:ext>
                </a:extLst>
              </p:cNvPr>
              <p:cNvSpPr/>
              <p:nvPr/>
            </p:nvSpPr>
            <p:spPr>
              <a:xfrm>
                <a:off x="7621342" y="1620354"/>
                <a:ext cx="1124637" cy="734580"/>
              </a:xfrm>
              <a:prstGeom prst="rect">
                <a:avLst/>
              </a:prstGeom>
              <a:solidFill>
                <a:srgbClr val="72C7FF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chemeClr val="tx1"/>
                    </a:solidFill>
                  </a:rPr>
                  <a:t>DHS CISA VMC (</a:t>
                </a:r>
                <a:r>
                  <a:rPr lang="en-US" sz="1200" b="1" dirty="0" err="1">
                    <a:solidFill>
                      <a:schemeClr val="tx1"/>
                    </a:solidFill>
                  </a:rPr>
                  <a:t>Organización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1200" b="1" dirty="0" err="1">
                    <a:solidFill>
                      <a:schemeClr val="tx1"/>
                    </a:solidFill>
                  </a:rPr>
                  <a:t>Patrocinadora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)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C09E728-DB9D-41C5-B86B-6C50B1210A82}"/>
                  </a:ext>
                </a:extLst>
              </p:cNvPr>
              <p:cNvSpPr/>
              <p:nvPr/>
            </p:nvSpPr>
            <p:spPr>
              <a:xfrm>
                <a:off x="6091590" y="1620353"/>
                <a:ext cx="1124641" cy="725193"/>
              </a:xfrm>
              <a:prstGeom prst="rect">
                <a:avLst/>
              </a:prstGeom>
              <a:solidFill>
                <a:srgbClr val="005F9E"/>
              </a:solidFill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chemeClr val="bg1"/>
                    </a:solidFill>
                  </a:rPr>
                  <a:t>MITRE (</a:t>
                </a:r>
                <a:r>
                  <a:rPr lang="en-US" sz="2000" b="1" dirty="0" err="1">
                    <a:solidFill>
                      <a:schemeClr val="bg1"/>
                    </a:solidFill>
                  </a:rPr>
                  <a:t>Raíz</a:t>
                </a:r>
                <a:r>
                  <a:rPr lang="en-US" sz="2000" b="1" dirty="0">
                    <a:solidFill>
                      <a:schemeClr val="bg1"/>
                    </a:solidFill>
                  </a:rPr>
                  <a:t> del </a:t>
                </a:r>
                <a:r>
                  <a:rPr lang="en-US" sz="2000" b="1" dirty="0" err="1">
                    <a:solidFill>
                      <a:schemeClr val="bg1"/>
                    </a:solidFill>
                  </a:rPr>
                  <a:t>Programa</a:t>
                </a:r>
                <a:r>
                  <a:rPr lang="en-US" sz="2000" b="1" dirty="0">
                    <a:solidFill>
                      <a:schemeClr val="bg1"/>
                    </a:solidFill>
                  </a:rPr>
                  <a:t>, </a:t>
                </a:r>
                <a:r>
                  <a:rPr lang="en-US" sz="2000" b="1" dirty="0" err="1">
                    <a:solidFill>
                      <a:schemeClr val="bg1"/>
                    </a:solidFill>
                  </a:rPr>
                  <a:t>Secretaria</a:t>
                </a:r>
                <a:r>
                  <a:rPr lang="en-US" sz="2000" b="1" dirty="0">
                    <a:solidFill>
                      <a:schemeClr val="bg1"/>
                    </a:solidFill>
                  </a:rPr>
                  <a:t>, CNA-UR)</a:t>
                </a:r>
              </a:p>
            </p:txBody>
          </p: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129DB025-ACB7-4F0F-97E8-DECA525C7169}"/>
                  </a:ext>
                </a:extLst>
              </p:cNvPr>
              <p:cNvGrpSpPr/>
              <p:nvPr/>
            </p:nvGrpSpPr>
            <p:grpSpPr>
              <a:xfrm>
                <a:off x="7216231" y="2753721"/>
                <a:ext cx="1492046" cy="901830"/>
                <a:chOff x="6481758" y="2608589"/>
                <a:chExt cx="1492046" cy="901830"/>
              </a:xfrm>
            </p:grpSpPr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F07BB0FE-2B5C-45C2-A51E-C455CBF7CB9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481758" y="3316356"/>
                  <a:ext cx="571399" cy="194063"/>
                </a:xfrm>
                <a:prstGeom prst="rect">
                  <a:avLst/>
                </a:prstGeom>
                <a:solidFill>
                  <a:srgbClr val="C2BC95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1200" b="1" dirty="0">
                      <a:solidFill>
                        <a:schemeClr val="tx1"/>
                      </a:solidFill>
                    </a:rPr>
                    <a:t>Sub-CNA</a:t>
                  </a:r>
                </a:p>
              </p:txBody>
            </p:sp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9CD71D7C-8E06-4A94-8CC0-BBFF5BD0C85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402405" y="3313167"/>
                  <a:ext cx="571399" cy="194063"/>
                </a:xfrm>
                <a:prstGeom prst="rect">
                  <a:avLst/>
                </a:prstGeom>
                <a:solidFill>
                  <a:srgbClr val="C2BC95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US" sz="1200" b="1" dirty="0">
                      <a:solidFill>
                        <a:schemeClr val="tx1"/>
                      </a:solidFill>
                    </a:rPr>
                    <a:t>Sub-CNA</a:t>
                  </a:r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32C5D207-2E5A-479A-93E9-7652C149DAA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85192" y="2608589"/>
                  <a:ext cx="668490" cy="318715"/>
                </a:xfrm>
                <a:prstGeom prst="rect">
                  <a:avLst/>
                </a:prstGeom>
                <a:solidFill>
                  <a:srgbClr val="958A54"/>
                </a:solidFill>
                <a:ln w="63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b="1" dirty="0" err="1">
                      <a:solidFill>
                        <a:schemeClr val="tx1"/>
                      </a:solidFill>
                    </a:rPr>
                    <a:t>Raíz</a:t>
                  </a:r>
                  <a:endParaRPr lang="en-US" sz="1200" b="1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4" name="Connector: Elbow 33">
                  <a:extLst>
                    <a:ext uri="{FF2B5EF4-FFF2-40B4-BE49-F238E27FC236}">
                      <a16:creationId xmlns:a16="http://schemas.microsoft.com/office/drawing/2014/main" id="{F1252379-3FD2-44D4-82B5-8AB43AE43CCA}"/>
                    </a:ext>
                  </a:extLst>
                </p:cNvPr>
                <p:cNvCxnSpPr>
                  <a:cxnSpLocks noChangeAspect="1"/>
                  <a:stCxn id="31" idx="0"/>
                  <a:endCxn id="33" idx="2"/>
                </p:cNvCxnSpPr>
                <p:nvPr/>
              </p:nvCxnSpPr>
              <p:spPr>
                <a:xfrm rot="5400000" flipH="1" flipV="1">
                  <a:off x="6798921" y="2895841"/>
                  <a:ext cx="389052" cy="451979"/>
                </a:xfrm>
                <a:prstGeom prst="bentConnector3">
                  <a:avLst>
                    <a:gd name="adj1" fmla="val 50000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nector: Elbow 34">
                  <a:extLst>
                    <a:ext uri="{FF2B5EF4-FFF2-40B4-BE49-F238E27FC236}">
                      <a16:creationId xmlns:a16="http://schemas.microsoft.com/office/drawing/2014/main" id="{0358ABE4-5160-4558-9E7A-3FFAC0886BD0}"/>
                    </a:ext>
                  </a:extLst>
                </p:cNvPr>
                <p:cNvCxnSpPr>
                  <a:cxnSpLocks noChangeAspect="1"/>
                  <a:stCxn id="32" idx="0"/>
                  <a:endCxn id="33" idx="2"/>
                </p:cNvCxnSpPr>
                <p:nvPr/>
              </p:nvCxnSpPr>
              <p:spPr>
                <a:xfrm rot="16200000" flipV="1">
                  <a:off x="7260839" y="2885902"/>
                  <a:ext cx="385863" cy="468668"/>
                </a:xfrm>
                <a:prstGeom prst="bentConnector3">
                  <a:avLst>
                    <a:gd name="adj1" fmla="val 50000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8BF29413-28CD-49DB-9A15-5B906D9B16A9}"/>
                  </a:ext>
                </a:extLst>
              </p:cNvPr>
              <p:cNvCxnSpPr>
                <a:cxnSpLocks/>
                <a:stCxn id="21" idx="3"/>
                <a:endCxn id="23" idx="1"/>
              </p:cNvCxnSpPr>
              <p:nvPr/>
            </p:nvCxnSpPr>
            <p:spPr>
              <a:xfrm>
                <a:off x="5570958" y="1982950"/>
                <a:ext cx="520632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BCD0485F-FCF0-463E-9337-0737F9E5C953}"/>
                  </a:ext>
                </a:extLst>
              </p:cNvPr>
              <p:cNvCxnSpPr>
                <a:cxnSpLocks/>
                <a:stCxn id="23" idx="3"/>
                <a:endCxn id="22" idx="1"/>
              </p:cNvCxnSpPr>
              <p:nvPr/>
            </p:nvCxnSpPr>
            <p:spPr>
              <a:xfrm>
                <a:off x="7216231" y="1982950"/>
                <a:ext cx="405111" cy="46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D04D62B9-2C0C-4481-AF9F-FD8ED4DC1B5C}"/>
                  </a:ext>
                </a:extLst>
              </p:cNvPr>
              <p:cNvCxnSpPr/>
              <p:nvPr/>
            </p:nvCxnSpPr>
            <p:spPr>
              <a:xfrm flipH="1" flipV="1">
                <a:off x="6629534" y="2354934"/>
                <a:ext cx="1" cy="5822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FF1278A1-71A7-4EAA-BA2E-4514E902CE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136878" y="3889543"/>
                <a:ext cx="571399" cy="194063"/>
              </a:xfrm>
              <a:prstGeom prst="rect">
                <a:avLst/>
              </a:prstGeom>
              <a:solidFill>
                <a:srgbClr val="C2BC95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chemeClr val="tx1"/>
                    </a:solidFill>
                  </a:rPr>
                  <a:t>Sub-CNA</a:t>
                </a: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8B81A81-DAD6-4222-A07F-44C870497AA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216231" y="3886755"/>
                <a:ext cx="571399" cy="194063"/>
              </a:xfrm>
              <a:prstGeom prst="rect">
                <a:avLst/>
              </a:prstGeom>
              <a:solidFill>
                <a:srgbClr val="C2BC95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chemeClr val="tx1"/>
                    </a:solidFill>
                  </a:rPr>
                  <a:t>Sub-CNA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9D364E02-6C5A-488B-8F5D-75237B2A8DC8}"/>
                  </a:ext>
                </a:extLst>
              </p:cNvPr>
              <p:cNvSpPr/>
              <p:nvPr/>
            </p:nvSpPr>
            <p:spPr>
              <a:xfrm>
                <a:off x="6183315" y="2940466"/>
                <a:ext cx="879077" cy="372422"/>
              </a:xfrm>
              <a:prstGeom prst="rect">
                <a:avLst/>
              </a:prstGeom>
              <a:solidFill>
                <a:srgbClr val="C2BC95"/>
              </a:solidFill>
              <a:ln w="63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1200" b="1" dirty="0">
                    <a:solidFill>
                      <a:schemeClr val="tx1"/>
                    </a:solidFill>
                  </a:rPr>
                  <a:t>Sub-CNA</a:t>
                </a:r>
              </a:p>
            </p:txBody>
          </p: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4FE7B3C7-91CC-444D-8BC1-22F812E9B7B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29535" y="2778642"/>
              <a:ext cx="1326052" cy="29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651A7C1-2719-463C-B831-92687ECFD832}"/>
                </a:ext>
              </a:extLst>
            </p:cNvPr>
            <p:cNvCxnSpPr>
              <a:cxnSpLocks/>
              <a:stCxn id="33" idx="2"/>
            </p:cNvCxnSpPr>
            <p:nvPr/>
          </p:nvCxnSpPr>
          <p:spPr>
            <a:xfrm>
              <a:off x="7953910" y="3221899"/>
              <a:ext cx="696" cy="736151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7466192-0A55-4825-82F6-404D19B59184}"/>
                </a:ext>
              </a:extLst>
            </p:cNvPr>
            <p:cNvCxnSpPr>
              <a:cxnSpLocks/>
              <a:stCxn id="33" idx="0"/>
            </p:cNvCxnSpPr>
            <p:nvPr/>
          </p:nvCxnSpPr>
          <p:spPr>
            <a:xfrm flipV="1">
              <a:off x="7953910" y="2775453"/>
              <a:ext cx="0" cy="1277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C6402CD-9188-4FBC-9689-78B795965AAD}"/>
                </a:ext>
              </a:extLst>
            </p:cNvPr>
            <p:cNvSpPr/>
            <p:nvPr/>
          </p:nvSpPr>
          <p:spPr>
            <a:xfrm>
              <a:off x="5082131" y="3086687"/>
              <a:ext cx="879077" cy="372422"/>
            </a:xfrm>
            <a:prstGeom prst="rect">
              <a:avLst/>
            </a:prstGeom>
            <a:solidFill>
              <a:srgbClr val="C2BC95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Sub-CNA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38DE2C8-DE73-4625-BDE9-42D36AA210EB}"/>
                </a:ext>
              </a:extLst>
            </p:cNvPr>
            <p:cNvSpPr/>
            <p:nvPr/>
          </p:nvSpPr>
          <p:spPr>
            <a:xfrm>
              <a:off x="5084468" y="3793976"/>
              <a:ext cx="879077" cy="372422"/>
            </a:xfrm>
            <a:prstGeom prst="rect">
              <a:avLst/>
            </a:prstGeom>
            <a:solidFill>
              <a:srgbClr val="C2BC95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Sub-CNA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4BB8082-A69C-4611-BAE6-E840C58ADFBF}"/>
                </a:ext>
              </a:extLst>
            </p:cNvPr>
            <p:cNvSpPr/>
            <p:nvPr/>
          </p:nvSpPr>
          <p:spPr>
            <a:xfrm>
              <a:off x="6183315" y="3793760"/>
              <a:ext cx="879077" cy="372422"/>
            </a:xfrm>
            <a:prstGeom prst="rect">
              <a:avLst/>
            </a:prstGeom>
            <a:solidFill>
              <a:srgbClr val="C2BC95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Sub-CNA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4B3A639-5FFD-4C30-82CC-473D6B75851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521669" y="2778642"/>
              <a:ext cx="11011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F3190E0-5A80-4266-81B5-79FDD38D78A4}"/>
                </a:ext>
              </a:extLst>
            </p:cNvPr>
            <p:cNvCxnSpPr>
              <a:cxnSpLocks/>
            </p:cNvCxnSpPr>
            <p:nvPr/>
          </p:nvCxnSpPr>
          <p:spPr>
            <a:xfrm>
              <a:off x="6069644" y="2778642"/>
              <a:ext cx="2617" cy="8291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49F1060-CCE6-4C70-95F9-05523BDA7984}"/>
                </a:ext>
              </a:extLst>
            </p:cNvPr>
            <p:cNvCxnSpPr>
              <a:cxnSpLocks/>
              <a:stCxn id="10" idx="0"/>
            </p:cNvCxnSpPr>
            <p:nvPr/>
          </p:nvCxnSpPr>
          <p:spPr>
            <a:xfrm flipH="1" flipV="1">
              <a:off x="5521669" y="2778642"/>
              <a:ext cx="1" cy="3080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4382054-7582-4ADF-ABC1-7D0B5003C2C5}"/>
                </a:ext>
              </a:extLst>
            </p:cNvPr>
            <p:cNvCxnSpPr>
              <a:stCxn id="11" idx="0"/>
              <a:endCxn id="11" idx="0"/>
            </p:cNvCxnSpPr>
            <p:nvPr/>
          </p:nvCxnSpPr>
          <p:spPr>
            <a:xfrm>
              <a:off x="5524007" y="3793976"/>
              <a:ext cx="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or: Elbow 16">
              <a:extLst>
                <a:ext uri="{FF2B5EF4-FFF2-40B4-BE49-F238E27FC236}">
                  <a16:creationId xmlns:a16="http://schemas.microsoft.com/office/drawing/2014/main" id="{A9AA535D-88EC-4124-B296-7F5E707C0AE9}"/>
                </a:ext>
              </a:extLst>
            </p:cNvPr>
            <p:cNvCxnSpPr>
              <a:endCxn id="11" idx="0"/>
            </p:cNvCxnSpPr>
            <p:nvPr/>
          </p:nvCxnSpPr>
          <p:spPr>
            <a:xfrm rot="10800000" flipV="1">
              <a:off x="5524007" y="3607764"/>
              <a:ext cx="556612" cy="186211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or: Elbow 17">
              <a:extLst>
                <a:ext uri="{FF2B5EF4-FFF2-40B4-BE49-F238E27FC236}">
                  <a16:creationId xmlns:a16="http://schemas.microsoft.com/office/drawing/2014/main" id="{A7403CCB-72DD-4B6A-BC6A-70BBE8836108}"/>
                </a:ext>
              </a:extLst>
            </p:cNvPr>
            <p:cNvCxnSpPr>
              <a:endCxn id="12" idx="0"/>
            </p:cNvCxnSpPr>
            <p:nvPr/>
          </p:nvCxnSpPr>
          <p:spPr>
            <a:xfrm>
              <a:off x="6069644" y="3607763"/>
              <a:ext cx="553210" cy="185997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or: Elbow 18">
              <a:extLst>
                <a:ext uri="{FF2B5EF4-FFF2-40B4-BE49-F238E27FC236}">
                  <a16:creationId xmlns:a16="http://schemas.microsoft.com/office/drawing/2014/main" id="{BD597FE8-BF1D-4108-9BD9-A65A4A89A667}"/>
                </a:ext>
              </a:extLst>
            </p:cNvPr>
            <p:cNvCxnSpPr>
              <a:endCxn id="29" idx="0"/>
            </p:cNvCxnSpPr>
            <p:nvPr/>
          </p:nvCxnSpPr>
          <p:spPr>
            <a:xfrm rot="10800000" flipV="1">
              <a:off x="7501932" y="3926479"/>
              <a:ext cx="452675" cy="109741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or: Elbow 19">
              <a:extLst>
                <a:ext uri="{FF2B5EF4-FFF2-40B4-BE49-F238E27FC236}">
                  <a16:creationId xmlns:a16="http://schemas.microsoft.com/office/drawing/2014/main" id="{36078F44-D664-4F56-A93C-C18365294411}"/>
                </a:ext>
              </a:extLst>
            </p:cNvPr>
            <p:cNvCxnSpPr>
              <a:endCxn id="28" idx="0"/>
            </p:cNvCxnSpPr>
            <p:nvPr/>
          </p:nvCxnSpPr>
          <p:spPr>
            <a:xfrm>
              <a:off x="7954605" y="3926480"/>
              <a:ext cx="467973" cy="112529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Slide Number Placeholder 3">
            <a:extLst>
              <a:ext uri="{FF2B5EF4-FFF2-40B4-BE49-F238E27FC236}">
                <a16:creationId xmlns:a16="http://schemas.microsoft.com/office/drawing/2014/main" id="{FA1EE97F-B3E1-471E-AEE8-B9AA88141A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8321" y="221285"/>
            <a:ext cx="661021" cy="180918"/>
          </a:xfrm>
        </p:spPr>
        <p:txBody>
          <a:bodyPr/>
          <a:lstStyle/>
          <a:p>
            <a:r>
              <a:rPr lang="en-US" sz="1400" dirty="0">
                <a:solidFill>
                  <a:srgbClr val="C1CD23"/>
                </a:solidFill>
              </a:rPr>
              <a:t>|</a:t>
            </a:r>
            <a:r>
              <a:rPr lang="en-US" sz="1400" dirty="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9</a:t>
            </a:fld>
            <a:r>
              <a:rPr lang="en-US" sz="1400" dirty="0"/>
              <a:t> </a:t>
            </a:r>
            <a:r>
              <a:rPr lang="en-US" sz="1400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615283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677"/>
    </mc:Choice>
    <mc:Fallback xmlns="">
      <p:transition spd="slow" advTm="64677"/>
    </mc:Fallback>
  </mc:AlternateContent>
</p:sld>
</file>

<file path=ppt/theme/theme1.xml><?xml version="1.0" encoding="utf-8"?>
<a:theme xmlns:a="http://schemas.openxmlformats.org/drawingml/2006/main" name="mitre-2018">
  <a:themeElements>
    <a:clrScheme name="Custom 41">
      <a:dk1>
        <a:sysClr val="windowText" lastClr="000000"/>
      </a:dk1>
      <a:lt1>
        <a:sysClr val="window" lastClr="FFFFFF"/>
      </a:lt1>
      <a:dk2>
        <a:srgbClr val="161636"/>
      </a:dk2>
      <a:lt2>
        <a:srgbClr val="FBEEC9"/>
      </a:lt2>
      <a:accent1>
        <a:srgbClr val="FFB000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TRE_Breifing_Template16x9.pptx" id="{5D2CB0C6-7637-4667-A648-EBA1BD2742AF}" vid="{B8F31EA5-7C34-4FF6-949E-D1CB1F37422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D7D12093FFC84AB17C2D6CFA9D1EDE" ma:contentTypeVersion="7" ma:contentTypeDescription="Create a new document." ma:contentTypeScope="" ma:versionID="85e3c405e50bbbe8816477487156b4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34f8c0c0eabdc6c42b2f987c760c0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866544-84CD-42FD-B141-A01F66B0BD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450FCDD-08B1-48D8-BB50-7A17E590A5EE}">
  <ds:schemaRefs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416BA5C9-2D71-4B86-AE8A-8C0D9BC5FB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MITRE_Briefing_Template16x9</Template>
  <TotalTime>4525</TotalTime>
  <Words>1618</Words>
  <Application>Microsoft Macintosh PowerPoint</Application>
  <PresentationFormat>Widescreen</PresentationFormat>
  <Paragraphs>167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Helvetica LT Std</vt:lpstr>
      <vt:lpstr>Tahoma</vt:lpstr>
      <vt:lpstr>Wingdings</vt:lpstr>
      <vt:lpstr>mitre-2018</vt:lpstr>
      <vt:lpstr>Resumen del programa CVE</vt:lpstr>
      <vt:lpstr>Visión General</vt:lpstr>
      <vt:lpstr>¿Qué es CVE?</vt:lpstr>
      <vt:lpstr>Objetivos del Programa CVE</vt:lpstr>
      <vt:lpstr>¿Quién dirige el Programa CVE?</vt:lpstr>
      <vt:lpstr>Organigrama del Programa CVE</vt:lpstr>
      <vt:lpstr>Consejo CVE</vt:lpstr>
      <vt:lpstr>Patrocinador del Programa</vt:lpstr>
      <vt:lpstr>CNA Raíz del Programa, Secretaria, CNA-UR</vt:lpstr>
      <vt:lpstr>CAN Raíz</vt:lpstr>
      <vt:lpstr>Sub-CNA</vt:lpstr>
      <vt:lpstr>Conclusión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CVE Program PowerPoint Presentation Template</dc:title>
  <dc:creator>Roberge Jr., Robert J</dc:creator>
  <cp:lastModifiedBy>Enrique Gonzalez (TR-ES)</cp:lastModifiedBy>
  <cp:revision>39</cp:revision>
  <dcterms:created xsi:type="dcterms:W3CDTF">2019-02-26T16:06:40Z</dcterms:created>
  <dcterms:modified xsi:type="dcterms:W3CDTF">2021-10-13T14:32:03Z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0x01010010D7D12093FFC84AB17C2D6CFA9D1EDE</vt:lpwstr>
  </property>
</Properties>
</file>