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6" r:id="rId4"/>
  </p:sldMasterIdLst>
  <p:notesMasterIdLst>
    <p:notesMasterId r:id="rId40"/>
  </p:notesMasterIdLst>
  <p:handoutMasterIdLst>
    <p:handoutMasterId r:id="rId41"/>
  </p:handoutMasterIdLst>
  <p:sldIdLst>
    <p:sldId id="256" r:id="rId5"/>
    <p:sldId id="260" r:id="rId6"/>
    <p:sldId id="320" r:id="rId7"/>
    <p:sldId id="282" r:id="rId8"/>
    <p:sldId id="283" r:id="rId9"/>
    <p:sldId id="314" r:id="rId10"/>
    <p:sldId id="299" r:id="rId11"/>
    <p:sldId id="261" r:id="rId12"/>
    <p:sldId id="269" r:id="rId13"/>
    <p:sldId id="271" r:id="rId14"/>
    <p:sldId id="262" r:id="rId15"/>
    <p:sldId id="270" r:id="rId16"/>
    <p:sldId id="272" r:id="rId17"/>
    <p:sldId id="275" r:id="rId18"/>
    <p:sldId id="273" r:id="rId19"/>
    <p:sldId id="315" r:id="rId20"/>
    <p:sldId id="264" r:id="rId21"/>
    <p:sldId id="316" r:id="rId22"/>
    <p:sldId id="288" r:id="rId23"/>
    <p:sldId id="289" r:id="rId24"/>
    <p:sldId id="290" r:id="rId25"/>
    <p:sldId id="291" r:id="rId26"/>
    <p:sldId id="292" r:id="rId27"/>
    <p:sldId id="293" r:id="rId28"/>
    <p:sldId id="294" r:id="rId29"/>
    <p:sldId id="295" r:id="rId30"/>
    <p:sldId id="296" r:id="rId31"/>
    <p:sldId id="317" r:id="rId32"/>
    <p:sldId id="301" r:id="rId33"/>
    <p:sldId id="302" r:id="rId34"/>
    <p:sldId id="321" r:id="rId35"/>
    <p:sldId id="265" r:id="rId36"/>
    <p:sldId id="322" r:id="rId37"/>
    <p:sldId id="268" r:id="rId38"/>
    <p:sldId id="352" r:id="rId39"/>
  </p:sldIdLst>
  <p:sldSz cx="12192000" cy="6858000"/>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75810" autoAdjust="0"/>
  </p:normalViewPr>
  <p:slideViewPr>
    <p:cSldViewPr snapToGrid="0">
      <p:cViewPr varScale="1">
        <p:scale>
          <a:sx n="48" d="100"/>
          <a:sy n="48" d="100"/>
        </p:scale>
        <p:origin x="1299" y="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7524"/>
    </p:cViewPr>
  </p:sorterViewPr>
  <p:notesViewPr>
    <p:cSldViewPr snapToGrid="0" showGuides="1">
      <p:cViewPr varScale="1">
        <p:scale>
          <a:sx n="70" d="100"/>
          <a:sy n="70" d="100"/>
        </p:scale>
        <p:origin x="3354" y="6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872F47-6CE5-4D95-B8D6-9AEA9A7E5F93}"/>
              </a:ext>
            </a:extLst>
          </p:cNvPr>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a:extLst>
              <a:ext uri="{FF2B5EF4-FFF2-40B4-BE49-F238E27FC236}">
                <a16:creationId xmlns:a16="http://schemas.microsoft.com/office/drawing/2014/main" id="{36F9E59F-E5BF-4AA4-882B-F5B705DF29A6}"/>
              </a:ext>
            </a:extLst>
          </p:cNvPr>
          <p:cNvSpPr>
            <a:spLocks noGrp="1"/>
          </p:cNvSpPr>
          <p:nvPr>
            <p:ph type="dt" sz="quarter" idx="1"/>
          </p:nvPr>
        </p:nvSpPr>
        <p:spPr>
          <a:xfrm>
            <a:off x="3979930" y="0"/>
            <a:ext cx="3044719" cy="467231"/>
          </a:xfrm>
          <a:prstGeom prst="rect">
            <a:avLst/>
          </a:prstGeom>
        </p:spPr>
        <p:txBody>
          <a:bodyPr vert="horz" lIns="93360" tIns="46680" rIns="93360" bIns="46680" rtlCol="0"/>
          <a:lstStyle>
            <a:lvl1pPr algn="r">
              <a:defRPr sz="1200"/>
            </a:lvl1pPr>
          </a:lstStyle>
          <a:p>
            <a:fld id="{FD8C879B-2DAC-426D-B5B4-08F42B952A26}" type="datetimeFigureOut">
              <a:rPr lang="en-US" smtClean="0"/>
              <a:t>2/18/2020</a:t>
            </a:fld>
            <a:endParaRPr lang="en-US"/>
          </a:p>
        </p:txBody>
      </p:sp>
      <p:sp>
        <p:nvSpPr>
          <p:cNvPr id="4" name="Footer Placeholder 3">
            <a:extLst>
              <a:ext uri="{FF2B5EF4-FFF2-40B4-BE49-F238E27FC236}">
                <a16:creationId xmlns:a16="http://schemas.microsoft.com/office/drawing/2014/main" id="{772C577A-CE6A-45AF-8211-1E758E6AA8D9}"/>
              </a:ext>
            </a:extLst>
          </p:cNvPr>
          <p:cNvSpPr>
            <a:spLocks noGrp="1"/>
          </p:cNvSpPr>
          <p:nvPr>
            <p:ph type="ftr" sz="quarter" idx="2"/>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E69FD71-56EF-4DDF-81F5-C5CCA31DCE17}"/>
              </a:ext>
            </a:extLst>
          </p:cNvPr>
          <p:cNvSpPr>
            <a:spLocks noGrp="1"/>
          </p:cNvSpPr>
          <p:nvPr>
            <p:ph type="sldNum" sz="quarter" idx="3"/>
          </p:nvPr>
        </p:nvSpPr>
        <p:spPr>
          <a:xfrm>
            <a:off x="3979930" y="8845046"/>
            <a:ext cx="3044719" cy="467230"/>
          </a:xfrm>
          <a:prstGeom prst="rect">
            <a:avLst/>
          </a:prstGeom>
        </p:spPr>
        <p:txBody>
          <a:bodyPr vert="horz" lIns="93360" tIns="46680" rIns="93360" bIns="46680" rtlCol="0" anchor="b"/>
          <a:lstStyle>
            <a:lvl1pPr algn="r">
              <a:defRPr sz="1200"/>
            </a:lvl1pPr>
          </a:lstStyle>
          <a:p>
            <a:fld id="{4C856900-9607-4639-A903-F11B6E042CE6}" type="slidenum">
              <a:rPr lang="en-US" smtClean="0"/>
              <a:t>‹#›</a:t>
            </a:fld>
            <a:endParaRPr lang="en-US"/>
          </a:p>
        </p:txBody>
      </p:sp>
    </p:spTree>
    <p:extLst>
      <p:ext uri="{BB962C8B-B14F-4D97-AF65-F5344CB8AC3E}">
        <p14:creationId xmlns:p14="http://schemas.microsoft.com/office/powerpoint/2010/main" val="9404445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7231"/>
          </a:xfrm>
          <a:prstGeom prst="rect">
            <a:avLst/>
          </a:prstGeom>
        </p:spPr>
        <p:txBody>
          <a:bodyPr vert="horz" lIns="93360" tIns="46680" rIns="93360" bIns="46680" rtlCol="0"/>
          <a:lstStyle>
            <a:lvl1pPr algn="l">
              <a:defRPr sz="1200"/>
            </a:lvl1pPr>
          </a:lstStyle>
          <a:p>
            <a:endParaRPr lang="en-US"/>
          </a:p>
        </p:txBody>
      </p:sp>
      <p:sp>
        <p:nvSpPr>
          <p:cNvPr id="3" name="Date Placeholder 2"/>
          <p:cNvSpPr>
            <a:spLocks noGrp="1"/>
          </p:cNvSpPr>
          <p:nvPr>
            <p:ph type="dt" idx="1"/>
          </p:nvPr>
        </p:nvSpPr>
        <p:spPr>
          <a:xfrm>
            <a:off x="3979930" y="0"/>
            <a:ext cx="3044719" cy="467231"/>
          </a:xfrm>
          <a:prstGeom prst="rect">
            <a:avLst/>
          </a:prstGeom>
        </p:spPr>
        <p:txBody>
          <a:bodyPr vert="horz" lIns="93360" tIns="46680" rIns="93360" bIns="46680" rtlCol="0"/>
          <a:lstStyle>
            <a:lvl1pPr algn="r">
              <a:defRPr sz="1200"/>
            </a:lvl1pPr>
          </a:lstStyle>
          <a:p>
            <a:fld id="{92E54576-A3BB-48F9-891E-992E86D01A7B}" type="datetimeFigureOut">
              <a:rPr lang="en-US" smtClean="0"/>
              <a:t>2/18/2020</a:t>
            </a:fld>
            <a:endParaRPr lang="en-US"/>
          </a:p>
        </p:txBody>
      </p:sp>
      <p:sp>
        <p:nvSpPr>
          <p:cNvPr id="4" name="Slide Image Placeholder 3"/>
          <p:cNvSpPr>
            <a:spLocks noGrp="1" noRot="1" noChangeAspect="1"/>
          </p:cNvSpPr>
          <p:nvPr>
            <p:ph type="sldImg" idx="2"/>
          </p:nvPr>
        </p:nvSpPr>
        <p:spPr>
          <a:xfrm>
            <a:off x="719138" y="1163638"/>
            <a:ext cx="5588000" cy="3143250"/>
          </a:xfrm>
          <a:prstGeom prst="rect">
            <a:avLst/>
          </a:prstGeom>
          <a:noFill/>
          <a:ln w="12700">
            <a:solidFill>
              <a:prstClr val="black"/>
            </a:solidFill>
          </a:ln>
        </p:spPr>
        <p:txBody>
          <a:bodyPr vert="horz" lIns="93360" tIns="46680" rIns="93360" bIns="46680" rtlCol="0" anchor="ctr"/>
          <a:lstStyle/>
          <a:p>
            <a:endParaRPr lang="en-US"/>
          </a:p>
        </p:txBody>
      </p:sp>
      <p:sp>
        <p:nvSpPr>
          <p:cNvPr id="5" name="Notes Placeholder 4"/>
          <p:cNvSpPr>
            <a:spLocks noGrp="1"/>
          </p:cNvSpPr>
          <p:nvPr>
            <p:ph type="body" sz="quarter" idx="3"/>
          </p:nvPr>
        </p:nvSpPr>
        <p:spPr>
          <a:xfrm>
            <a:off x="702628" y="4481532"/>
            <a:ext cx="5621020" cy="3666708"/>
          </a:xfrm>
          <a:prstGeom prst="rect">
            <a:avLst/>
          </a:prstGeom>
        </p:spPr>
        <p:txBody>
          <a:bodyPr vert="horz" lIns="93360" tIns="46680" rIns="93360" bIns="4668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5046"/>
            <a:ext cx="3044719" cy="467230"/>
          </a:xfrm>
          <a:prstGeom prst="rect">
            <a:avLst/>
          </a:prstGeom>
        </p:spPr>
        <p:txBody>
          <a:bodyPr vert="horz" lIns="93360" tIns="46680" rIns="93360" bIns="46680"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7230"/>
          </a:xfrm>
          <a:prstGeom prst="rect">
            <a:avLst/>
          </a:prstGeom>
        </p:spPr>
        <p:txBody>
          <a:bodyPr vert="horz" lIns="93360" tIns="46680" rIns="93360" bIns="46680" rtlCol="0" anchor="b"/>
          <a:lstStyle>
            <a:lvl1pPr algn="r">
              <a:defRPr sz="1200"/>
            </a:lvl1pPr>
          </a:lstStyle>
          <a:p>
            <a:fld id="{D58F3C89-9E49-4851-A18A-DAECD34FD650}" type="slidenum">
              <a:rPr lang="en-US" smtClean="0"/>
              <a:t>‹#›</a:t>
            </a:fld>
            <a:endParaRPr lang="en-US"/>
          </a:p>
        </p:txBody>
      </p:sp>
    </p:spTree>
    <p:extLst>
      <p:ext uri="{BB962C8B-B14F-4D97-AF65-F5344CB8AC3E}">
        <p14:creationId xmlns:p14="http://schemas.microsoft.com/office/powerpoint/2010/main" val="7115108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cveproject.github.io/docs/cna/onboarding/index.html"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Hello and welcome to CVE Submission Process presentation, presented by the CVE team. So now that you know how to create CVE entries, how to you submit them to MITRE?</a:t>
            </a:r>
          </a:p>
        </p:txBody>
      </p:sp>
      <p:sp>
        <p:nvSpPr>
          <p:cNvPr id="4" name="Slide Number Placeholder 3"/>
          <p:cNvSpPr>
            <a:spLocks noGrp="1"/>
          </p:cNvSpPr>
          <p:nvPr>
            <p:ph type="sldNum" sz="quarter" idx="5"/>
          </p:nvPr>
        </p:nvSpPr>
        <p:spPr/>
        <p:txBody>
          <a:bodyPr/>
          <a:lstStyle/>
          <a:p>
            <a:fld id="{D58F3C89-9E49-4851-A18A-DAECD34FD650}" type="slidenum">
              <a:rPr lang="en-US" smtClean="0"/>
              <a:t>1</a:t>
            </a:fld>
            <a:endParaRPr lang="en-US"/>
          </a:p>
        </p:txBody>
      </p:sp>
    </p:spTree>
    <p:extLst>
      <p:ext uri="{BB962C8B-B14F-4D97-AF65-F5344CB8AC3E}">
        <p14:creationId xmlns:p14="http://schemas.microsoft.com/office/powerpoint/2010/main" val="914412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Here is an example of a flat file submission.</a:t>
            </a:r>
          </a:p>
        </p:txBody>
      </p:sp>
      <p:sp>
        <p:nvSpPr>
          <p:cNvPr id="4" name="Slide Number Placeholder 3"/>
          <p:cNvSpPr>
            <a:spLocks noGrp="1"/>
          </p:cNvSpPr>
          <p:nvPr>
            <p:ph type="sldNum" sz="quarter" idx="5"/>
          </p:nvPr>
        </p:nvSpPr>
        <p:spPr/>
        <p:txBody>
          <a:bodyPr/>
          <a:lstStyle/>
          <a:p>
            <a:fld id="{D58F3C89-9E49-4851-A18A-DAECD34FD650}" type="slidenum">
              <a:rPr lang="en-US" smtClean="0"/>
              <a:t>10</a:t>
            </a:fld>
            <a:endParaRPr lang="en-US"/>
          </a:p>
        </p:txBody>
      </p:sp>
    </p:spTree>
    <p:extLst>
      <p:ext uri="{BB962C8B-B14F-4D97-AF65-F5344CB8AC3E}">
        <p14:creationId xmlns:p14="http://schemas.microsoft.com/office/powerpoint/2010/main" val="38140514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 comma-separated values format is very similar to flat file format, except the field headers are no longer needed and everything is on a single line separated by a comma.  If there is a comma or quote character in the field value, then enclose the field in double quotes.  If there is a double quote character in the field value, use two double-quote characters and please do not use embedded line-breaks.</a:t>
            </a:r>
          </a:p>
        </p:txBody>
      </p:sp>
      <p:sp>
        <p:nvSpPr>
          <p:cNvPr id="4" name="Slide Number Placeholder 3"/>
          <p:cNvSpPr>
            <a:spLocks noGrp="1"/>
          </p:cNvSpPr>
          <p:nvPr>
            <p:ph type="sldNum" sz="quarter" idx="5"/>
          </p:nvPr>
        </p:nvSpPr>
        <p:spPr/>
        <p:txBody>
          <a:bodyPr/>
          <a:lstStyle/>
          <a:p>
            <a:fld id="{D58F3C89-9E49-4851-A18A-DAECD34FD650}" type="slidenum">
              <a:rPr lang="en-US" smtClean="0"/>
              <a:t>11</a:t>
            </a:fld>
            <a:endParaRPr lang="en-US"/>
          </a:p>
        </p:txBody>
      </p:sp>
    </p:spTree>
    <p:extLst>
      <p:ext uri="{BB962C8B-B14F-4D97-AF65-F5344CB8AC3E}">
        <p14:creationId xmlns:p14="http://schemas.microsoft.com/office/powerpoint/2010/main" val="22898120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To submit </a:t>
            </a:r>
            <a:r>
              <a:rPr lang="en-US" dirty="0"/>
              <a:t>multiple entries, put them in the same file, each on their own line.  Again, if there are multiple product and versions, separate them by a semicolon, and if there are multiple references, separate them by a space.</a:t>
            </a:r>
          </a:p>
        </p:txBody>
      </p:sp>
      <p:sp>
        <p:nvSpPr>
          <p:cNvPr id="4" name="Slide Number Placeholder 3"/>
          <p:cNvSpPr>
            <a:spLocks noGrp="1"/>
          </p:cNvSpPr>
          <p:nvPr>
            <p:ph type="sldNum" sz="quarter" idx="5"/>
          </p:nvPr>
        </p:nvSpPr>
        <p:spPr/>
        <p:txBody>
          <a:bodyPr/>
          <a:lstStyle/>
          <a:p>
            <a:fld id="{D58F3C89-9E49-4851-A18A-DAECD34FD650}" type="slidenum">
              <a:rPr lang="en-US" smtClean="0"/>
              <a:t>12</a:t>
            </a:fld>
            <a:endParaRPr lang="en-US"/>
          </a:p>
        </p:txBody>
      </p:sp>
    </p:spTree>
    <p:extLst>
      <p:ext uri="{BB962C8B-B14F-4D97-AF65-F5344CB8AC3E}">
        <p14:creationId xmlns:p14="http://schemas.microsoft.com/office/powerpoint/2010/main" val="4037144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Here is an example of the CSV submission.</a:t>
            </a:r>
          </a:p>
        </p:txBody>
      </p:sp>
      <p:sp>
        <p:nvSpPr>
          <p:cNvPr id="4" name="Slide Number Placeholder 3"/>
          <p:cNvSpPr>
            <a:spLocks noGrp="1"/>
          </p:cNvSpPr>
          <p:nvPr>
            <p:ph type="sldNum" sz="quarter" idx="5"/>
          </p:nvPr>
        </p:nvSpPr>
        <p:spPr/>
        <p:txBody>
          <a:bodyPr/>
          <a:lstStyle/>
          <a:p>
            <a:fld id="{D58F3C89-9E49-4851-A18A-DAECD34FD650}" type="slidenum">
              <a:rPr lang="en-US" smtClean="0"/>
              <a:t>13</a:t>
            </a:fld>
            <a:endParaRPr lang="en-US"/>
          </a:p>
        </p:txBody>
      </p:sp>
    </p:spTree>
    <p:extLst>
      <p:ext uri="{BB962C8B-B14F-4D97-AF65-F5344CB8AC3E}">
        <p14:creationId xmlns:p14="http://schemas.microsoft.com/office/powerpoint/2010/main" val="162655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 JSON is a little different.  It handles product and version information in a more structured way.  It also supports more fields than just the minimum, such as CVSS vectors, impact, and credits.  The full list of the supported fields in the format specification are on the automation working group’s GitHub repo.</a:t>
            </a:r>
          </a:p>
        </p:txBody>
      </p:sp>
      <p:sp>
        <p:nvSpPr>
          <p:cNvPr id="4" name="Slide Number Placeholder 3"/>
          <p:cNvSpPr>
            <a:spLocks noGrp="1"/>
          </p:cNvSpPr>
          <p:nvPr>
            <p:ph type="sldNum" sz="quarter" idx="5"/>
          </p:nvPr>
        </p:nvSpPr>
        <p:spPr/>
        <p:txBody>
          <a:bodyPr/>
          <a:lstStyle/>
          <a:p>
            <a:fld id="{D58F3C89-9E49-4851-A18A-DAECD34FD650}" type="slidenum">
              <a:rPr lang="en-US" smtClean="0"/>
              <a:t>14</a:t>
            </a:fld>
            <a:endParaRPr lang="en-US"/>
          </a:p>
        </p:txBody>
      </p:sp>
    </p:spTree>
    <p:extLst>
      <p:ext uri="{BB962C8B-B14F-4D97-AF65-F5344CB8AC3E}">
        <p14:creationId xmlns:p14="http://schemas.microsoft.com/office/powerpoint/2010/main" val="12204038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Here is an example of a JSON submission.  As you can see, there can be multiple vendors, which can have multiple products, which can have multiple versions.  Another thing to note is you can provide multiple descriptions in other languages; but one description must be in English.</a:t>
            </a:r>
          </a:p>
        </p:txBody>
      </p:sp>
      <p:sp>
        <p:nvSpPr>
          <p:cNvPr id="4" name="Slide Number Placeholder 3"/>
          <p:cNvSpPr>
            <a:spLocks noGrp="1"/>
          </p:cNvSpPr>
          <p:nvPr>
            <p:ph type="sldNum" sz="quarter" idx="5"/>
          </p:nvPr>
        </p:nvSpPr>
        <p:spPr/>
        <p:txBody>
          <a:bodyPr/>
          <a:lstStyle/>
          <a:p>
            <a:fld id="{D58F3C89-9E49-4851-A18A-DAECD34FD650}" type="slidenum">
              <a:rPr lang="en-US" smtClean="0"/>
              <a:t>15</a:t>
            </a:fld>
            <a:endParaRPr lang="en-US"/>
          </a:p>
        </p:txBody>
      </p:sp>
    </p:spTree>
    <p:extLst>
      <p:ext uri="{BB962C8B-B14F-4D97-AF65-F5344CB8AC3E}">
        <p14:creationId xmlns:p14="http://schemas.microsoft.com/office/powerpoint/2010/main" val="15776373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So once you have formatted the entries, you are ready send them to MITRE.  How do you do that?</a:t>
            </a:r>
          </a:p>
        </p:txBody>
      </p:sp>
      <p:sp>
        <p:nvSpPr>
          <p:cNvPr id="4" name="Slide Number Placeholder 3"/>
          <p:cNvSpPr>
            <a:spLocks noGrp="1"/>
          </p:cNvSpPr>
          <p:nvPr>
            <p:ph type="sldNum" sz="quarter" idx="5"/>
          </p:nvPr>
        </p:nvSpPr>
        <p:spPr/>
        <p:txBody>
          <a:bodyPr/>
          <a:lstStyle/>
          <a:p>
            <a:fld id="{D58F3C89-9E49-4851-A18A-DAECD34FD650}" type="slidenum">
              <a:rPr lang="en-US" smtClean="0"/>
              <a:t>16</a:t>
            </a:fld>
            <a:endParaRPr lang="en-US"/>
          </a:p>
        </p:txBody>
      </p:sp>
    </p:spTree>
    <p:extLst>
      <p:ext uri="{BB962C8B-B14F-4D97-AF65-F5344CB8AC3E}">
        <p14:creationId xmlns:p14="http://schemas.microsoft.com/office/powerpoint/2010/main" val="42533958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There are two submission options;  1) submit through the web form or 2) through a pull request to our GitHub repository.  You can use any of the formats when submitting through the web form, but you must use the JSON format when submitting through GitHub.</a:t>
            </a:r>
          </a:p>
        </p:txBody>
      </p:sp>
      <p:sp>
        <p:nvSpPr>
          <p:cNvPr id="4" name="Slide Number Placeholder 3"/>
          <p:cNvSpPr>
            <a:spLocks noGrp="1"/>
          </p:cNvSpPr>
          <p:nvPr>
            <p:ph type="sldNum" sz="quarter" idx="5"/>
          </p:nvPr>
        </p:nvSpPr>
        <p:spPr/>
        <p:txBody>
          <a:bodyPr/>
          <a:lstStyle/>
          <a:p>
            <a:fld id="{D58F3C89-9E49-4851-A18A-DAECD34FD650}" type="slidenum">
              <a:rPr lang="en-US" smtClean="0"/>
              <a:t>17</a:t>
            </a:fld>
            <a:endParaRPr lang="en-US"/>
          </a:p>
        </p:txBody>
      </p:sp>
    </p:spTree>
    <p:extLst>
      <p:ext uri="{BB962C8B-B14F-4D97-AF65-F5344CB8AC3E}">
        <p14:creationId xmlns:p14="http://schemas.microsoft.com/office/powerpoint/2010/main" val="21239255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Submitting through the web form.</a:t>
            </a:r>
          </a:p>
        </p:txBody>
      </p:sp>
      <p:sp>
        <p:nvSpPr>
          <p:cNvPr id="4" name="Slide Number Placeholder 3"/>
          <p:cNvSpPr>
            <a:spLocks noGrp="1"/>
          </p:cNvSpPr>
          <p:nvPr>
            <p:ph type="sldNum" sz="quarter" idx="5"/>
          </p:nvPr>
        </p:nvSpPr>
        <p:spPr/>
        <p:txBody>
          <a:bodyPr/>
          <a:lstStyle/>
          <a:p>
            <a:fld id="{D58F3C89-9E49-4851-A18A-DAECD34FD650}" type="slidenum">
              <a:rPr lang="en-US" smtClean="0"/>
              <a:t>18</a:t>
            </a:fld>
            <a:endParaRPr lang="en-US"/>
          </a:p>
        </p:txBody>
      </p:sp>
    </p:spTree>
    <p:extLst>
      <p:ext uri="{BB962C8B-B14F-4D97-AF65-F5344CB8AC3E}">
        <p14:creationId xmlns:p14="http://schemas.microsoft.com/office/powerpoint/2010/main" val="19098552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Go to cveform.mitre.org</a:t>
            </a:r>
          </a:p>
        </p:txBody>
      </p:sp>
      <p:sp>
        <p:nvSpPr>
          <p:cNvPr id="4" name="Slide Number Placeholder 3"/>
          <p:cNvSpPr>
            <a:spLocks noGrp="1"/>
          </p:cNvSpPr>
          <p:nvPr>
            <p:ph type="sldNum" sz="quarter" idx="5"/>
          </p:nvPr>
        </p:nvSpPr>
        <p:spPr/>
        <p:txBody>
          <a:bodyPr/>
          <a:lstStyle/>
          <a:p>
            <a:fld id="{D58F3C89-9E49-4851-A18A-DAECD34FD650}" type="slidenum">
              <a:rPr lang="en-US" smtClean="0"/>
              <a:t>19</a:t>
            </a:fld>
            <a:endParaRPr lang="en-US"/>
          </a:p>
        </p:txBody>
      </p:sp>
    </p:spTree>
    <p:extLst>
      <p:ext uri="{BB962C8B-B14F-4D97-AF65-F5344CB8AC3E}">
        <p14:creationId xmlns:p14="http://schemas.microsoft.com/office/powerpoint/2010/main" val="1474454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The information presented assumes the information needed for the CVE entry has already been generated. The processes presented are specific to the CVE Program Root CNA (currently MITRE).  Other Root CNAs may have other processes that CNAs need to follow.</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5"/>
          </p:nvPr>
        </p:nvSpPr>
        <p:spPr/>
        <p:txBody>
          <a:bodyPr/>
          <a:lstStyle/>
          <a:p>
            <a:fld id="{D58F3C89-9E49-4851-A18A-DAECD34FD650}" type="slidenum">
              <a:rPr lang="en-US" smtClean="0"/>
              <a:t>2</a:t>
            </a:fld>
            <a:endParaRPr lang="en-US"/>
          </a:p>
        </p:txBody>
      </p:sp>
    </p:spTree>
    <p:extLst>
      <p:ext uri="{BB962C8B-B14F-4D97-AF65-F5344CB8AC3E}">
        <p14:creationId xmlns:p14="http://schemas.microsoft.com/office/powerpoint/2010/main" val="1295367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Select “Notify CVE about a publication”</a:t>
            </a:r>
          </a:p>
        </p:txBody>
      </p:sp>
      <p:sp>
        <p:nvSpPr>
          <p:cNvPr id="4" name="Slide Number Placeholder 3"/>
          <p:cNvSpPr>
            <a:spLocks noGrp="1"/>
          </p:cNvSpPr>
          <p:nvPr>
            <p:ph type="sldNum" sz="quarter" idx="5"/>
          </p:nvPr>
        </p:nvSpPr>
        <p:spPr/>
        <p:txBody>
          <a:bodyPr/>
          <a:lstStyle/>
          <a:p>
            <a:fld id="{D58F3C89-9E49-4851-A18A-DAECD34FD650}" type="slidenum">
              <a:rPr lang="en-US" smtClean="0"/>
              <a:t>20</a:t>
            </a:fld>
            <a:endParaRPr lang="en-US"/>
          </a:p>
        </p:txBody>
      </p:sp>
    </p:spTree>
    <p:extLst>
      <p:ext uri="{BB962C8B-B14F-4D97-AF65-F5344CB8AC3E}">
        <p14:creationId xmlns:p14="http://schemas.microsoft.com/office/powerpoint/2010/main" val="18593291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Fill in your email address.</a:t>
            </a:r>
          </a:p>
        </p:txBody>
      </p:sp>
      <p:sp>
        <p:nvSpPr>
          <p:cNvPr id="4" name="Slide Number Placeholder 3"/>
          <p:cNvSpPr>
            <a:spLocks noGrp="1"/>
          </p:cNvSpPr>
          <p:nvPr>
            <p:ph type="sldNum" sz="quarter" idx="5"/>
          </p:nvPr>
        </p:nvSpPr>
        <p:spPr/>
        <p:txBody>
          <a:bodyPr/>
          <a:lstStyle/>
          <a:p>
            <a:fld id="{D58F3C89-9E49-4851-A18A-DAECD34FD650}" type="slidenum">
              <a:rPr lang="en-US" smtClean="0"/>
              <a:t>21</a:t>
            </a:fld>
            <a:endParaRPr lang="en-US"/>
          </a:p>
        </p:txBody>
      </p:sp>
    </p:spTree>
    <p:extLst>
      <p:ext uri="{BB962C8B-B14F-4D97-AF65-F5344CB8AC3E}">
        <p14:creationId xmlns:p14="http://schemas.microsoft.com/office/powerpoint/2010/main" val="2494977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Fill in the three required fields in the submission form; 1) provide the link to the advisory 2) provide the CVE IDs of vulnerabilities to be published and 3) enter the formatted information in the “Additional information and CVE ID description updates” field.</a:t>
            </a:r>
          </a:p>
        </p:txBody>
      </p:sp>
      <p:sp>
        <p:nvSpPr>
          <p:cNvPr id="4" name="Slide Number Placeholder 3"/>
          <p:cNvSpPr>
            <a:spLocks noGrp="1"/>
          </p:cNvSpPr>
          <p:nvPr>
            <p:ph type="sldNum" sz="quarter" idx="5"/>
          </p:nvPr>
        </p:nvSpPr>
        <p:spPr/>
        <p:txBody>
          <a:bodyPr/>
          <a:lstStyle/>
          <a:p>
            <a:fld id="{D58F3C89-9E49-4851-A18A-DAECD34FD650}" type="slidenum">
              <a:rPr lang="en-US" smtClean="0"/>
              <a:t>22</a:t>
            </a:fld>
            <a:endParaRPr lang="en-US"/>
          </a:p>
        </p:txBody>
      </p:sp>
    </p:spTree>
    <p:extLst>
      <p:ext uri="{BB962C8B-B14F-4D97-AF65-F5344CB8AC3E}">
        <p14:creationId xmlns:p14="http://schemas.microsoft.com/office/powerpoint/2010/main" val="1079387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Fill in the security code and press submit.</a:t>
            </a:r>
          </a:p>
        </p:txBody>
      </p:sp>
      <p:sp>
        <p:nvSpPr>
          <p:cNvPr id="4" name="Slide Number Placeholder 3"/>
          <p:cNvSpPr>
            <a:spLocks noGrp="1"/>
          </p:cNvSpPr>
          <p:nvPr>
            <p:ph type="sldNum" sz="quarter" idx="5"/>
          </p:nvPr>
        </p:nvSpPr>
        <p:spPr/>
        <p:txBody>
          <a:bodyPr/>
          <a:lstStyle/>
          <a:p>
            <a:fld id="{D58F3C89-9E49-4851-A18A-DAECD34FD650}" type="slidenum">
              <a:rPr lang="en-US" smtClean="0"/>
              <a:t>23</a:t>
            </a:fld>
            <a:endParaRPr lang="en-US"/>
          </a:p>
        </p:txBody>
      </p:sp>
    </p:spTree>
    <p:extLst>
      <p:ext uri="{BB962C8B-B14F-4D97-AF65-F5344CB8AC3E}">
        <p14:creationId xmlns:p14="http://schemas.microsoft.com/office/powerpoint/2010/main" val="3379448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Your request </a:t>
            </a:r>
            <a:r>
              <a:rPr lang="en-US" dirty="0"/>
              <a:t>will go into our ticketing system and you will receive an automated email saying that we received the request. Here is an example of the acknowledgement email.</a:t>
            </a:r>
          </a:p>
        </p:txBody>
      </p:sp>
      <p:sp>
        <p:nvSpPr>
          <p:cNvPr id="4" name="Slide Number Placeholder 3"/>
          <p:cNvSpPr>
            <a:spLocks noGrp="1"/>
          </p:cNvSpPr>
          <p:nvPr>
            <p:ph type="sldNum" sz="quarter" idx="5"/>
          </p:nvPr>
        </p:nvSpPr>
        <p:spPr/>
        <p:txBody>
          <a:bodyPr/>
          <a:lstStyle/>
          <a:p>
            <a:fld id="{D58F3C89-9E49-4851-A18A-DAECD34FD650}" type="slidenum">
              <a:rPr lang="en-US" smtClean="0"/>
              <a:t>24</a:t>
            </a:fld>
            <a:endParaRPr lang="en-US"/>
          </a:p>
        </p:txBody>
      </p:sp>
    </p:spTree>
    <p:extLst>
      <p:ext uri="{BB962C8B-B14F-4D97-AF65-F5344CB8AC3E}">
        <p14:creationId xmlns:p14="http://schemas.microsoft.com/office/powerpoint/2010/main" val="3596497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It is important to note that the “Additional information” is limited to 2,000 characters.  CNAs have run into this limit.</a:t>
            </a:r>
          </a:p>
        </p:txBody>
      </p:sp>
      <p:sp>
        <p:nvSpPr>
          <p:cNvPr id="4" name="Slide Number Placeholder 3"/>
          <p:cNvSpPr>
            <a:spLocks noGrp="1"/>
          </p:cNvSpPr>
          <p:nvPr>
            <p:ph type="sldNum" sz="quarter" idx="5"/>
          </p:nvPr>
        </p:nvSpPr>
        <p:spPr/>
        <p:txBody>
          <a:bodyPr/>
          <a:lstStyle/>
          <a:p>
            <a:fld id="{D58F3C89-9E49-4851-A18A-DAECD34FD650}" type="slidenum">
              <a:rPr lang="en-US" smtClean="0"/>
              <a:t>25</a:t>
            </a:fld>
            <a:endParaRPr lang="en-US"/>
          </a:p>
        </p:txBody>
      </p:sp>
    </p:spTree>
    <p:extLst>
      <p:ext uri="{BB962C8B-B14F-4D97-AF65-F5344CB8AC3E}">
        <p14:creationId xmlns:p14="http://schemas.microsoft.com/office/powerpoint/2010/main" val="3906579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For now, the work around is to fill in the form like normal, except in the “Additional information” field, state that a separate email providing the information is forthcoming. </a:t>
            </a:r>
          </a:p>
        </p:txBody>
      </p:sp>
      <p:sp>
        <p:nvSpPr>
          <p:cNvPr id="4" name="Slide Number Placeholder 3"/>
          <p:cNvSpPr>
            <a:spLocks noGrp="1"/>
          </p:cNvSpPr>
          <p:nvPr>
            <p:ph type="sldNum" sz="quarter" idx="5"/>
          </p:nvPr>
        </p:nvSpPr>
        <p:spPr/>
        <p:txBody>
          <a:bodyPr/>
          <a:lstStyle/>
          <a:p>
            <a:fld id="{D58F3C89-9E49-4851-A18A-DAECD34FD650}" type="slidenum">
              <a:rPr lang="en-US" smtClean="0"/>
              <a:t>26</a:t>
            </a:fld>
            <a:endParaRPr lang="en-US"/>
          </a:p>
        </p:txBody>
      </p:sp>
    </p:spTree>
    <p:extLst>
      <p:ext uri="{BB962C8B-B14F-4D97-AF65-F5344CB8AC3E}">
        <p14:creationId xmlns:p14="http://schemas.microsoft.com/office/powerpoint/2010/main" val="3410196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Next, reply to the automated email with the formatted information either in the body of the email or as an attachment.</a:t>
            </a:r>
          </a:p>
        </p:txBody>
      </p:sp>
      <p:sp>
        <p:nvSpPr>
          <p:cNvPr id="4" name="Slide Number Placeholder 3"/>
          <p:cNvSpPr>
            <a:spLocks noGrp="1"/>
          </p:cNvSpPr>
          <p:nvPr>
            <p:ph type="sldNum" sz="quarter" idx="5"/>
          </p:nvPr>
        </p:nvSpPr>
        <p:spPr/>
        <p:txBody>
          <a:bodyPr/>
          <a:lstStyle/>
          <a:p>
            <a:fld id="{D58F3C89-9E49-4851-A18A-DAECD34FD650}" type="slidenum">
              <a:rPr lang="en-US" smtClean="0"/>
              <a:t>27</a:t>
            </a:fld>
            <a:endParaRPr lang="en-US"/>
          </a:p>
        </p:txBody>
      </p:sp>
    </p:spTree>
    <p:extLst>
      <p:ext uri="{BB962C8B-B14F-4D97-AF65-F5344CB8AC3E}">
        <p14:creationId xmlns:p14="http://schemas.microsoft.com/office/powerpoint/2010/main" val="18058700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Submitting through GitHub.</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28</a:t>
            </a:fld>
            <a:endParaRPr lang="en-US"/>
          </a:p>
        </p:txBody>
      </p:sp>
    </p:spTree>
    <p:extLst>
      <p:ext uri="{BB962C8B-B14F-4D97-AF65-F5344CB8AC3E}">
        <p14:creationId xmlns:p14="http://schemas.microsoft.com/office/powerpoint/2010/main" val="37449277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For the GitHub submissions, go to our </a:t>
            </a:r>
            <a:r>
              <a:rPr lang="en-US" dirty="0" err="1"/>
              <a:t>CVEProject</a:t>
            </a:r>
            <a:r>
              <a:rPr lang="en-US" dirty="0"/>
              <a:t>/</a:t>
            </a:r>
            <a:r>
              <a:rPr lang="en-US" dirty="0" err="1"/>
              <a:t>cvelist</a:t>
            </a:r>
            <a:r>
              <a:rPr lang="en-US" dirty="0"/>
              <a:t> repo on GitHub and create a fork of it.  The </a:t>
            </a:r>
            <a:r>
              <a:rPr lang="en-US" dirty="0" err="1"/>
              <a:t>cvelist</a:t>
            </a:r>
            <a:r>
              <a:rPr lang="en-US" dirty="0"/>
              <a:t> repo is broken down into folders for each year and further broken down into folder per thousand vulnerabilities.  In these folders, each CVE ID has its own JSON file.  To submit CVE entries, you will change the appropriate JSON files on your own branch and create a pull request to the </a:t>
            </a:r>
            <a:r>
              <a:rPr lang="en-US" dirty="0" err="1"/>
              <a:t>CVEProject</a:t>
            </a:r>
            <a:r>
              <a:rPr lang="en-US" dirty="0"/>
              <a:t> repo.  Further in guidance developed by the CNAs through the CNA Collaboration Working Group can be found on our GitHub.io site (http://cveproject.github.io/docs/cna/processes_documentation/index.html).</a:t>
            </a:r>
          </a:p>
          <a:p>
            <a:endParaRPr lang="en-US" dirty="0"/>
          </a:p>
          <a:p>
            <a:r>
              <a:rPr lang="en-US" dirty="0"/>
              <a:t>You will need to register your GitHub username before you create the pull request.  You can do this by making an “Other” request through the CVE web form.</a:t>
            </a:r>
          </a:p>
          <a:p>
            <a:endParaRPr lang="en-US" dirty="0"/>
          </a:p>
          <a:p>
            <a:r>
              <a:rPr lang="en-US" dirty="0"/>
              <a:t>It is also important to note that once the submission is on GitHub, it will immediately become public.</a:t>
            </a:r>
          </a:p>
        </p:txBody>
      </p:sp>
      <p:sp>
        <p:nvSpPr>
          <p:cNvPr id="4" name="Slide Number Placeholder 3"/>
          <p:cNvSpPr>
            <a:spLocks noGrp="1"/>
          </p:cNvSpPr>
          <p:nvPr>
            <p:ph type="sldNum" sz="quarter" idx="5"/>
          </p:nvPr>
        </p:nvSpPr>
        <p:spPr/>
        <p:txBody>
          <a:bodyPr/>
          <a:lstStyle/>
          <a:p>
            <a:fld id="{D58F3C89-9E49-4851-A18A-DAECD34FD650}" type="slidenum">
              <a:rPr lang="en-US" smtClean="0"/>
              <a:t>29</a:t>
            </a:fld>
            <a:endParaRPr lang="en-US"/>
          </a:p>
        </p:txBody>
      </p:sp>
    </p:spTree>
    <p:extLst>
      <p:ext uri="{BB962C8B-B14F-4D97-AF65-F5344CB8AC3E}">
        <p14:creationId xmlns:p14="http://schemas.microsoft.com/office/powerpoint/2010/main" val="4244660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b="0" dirty="0"/>
              <a:t>In this presentation, we will go over the required </a:t>
            </a:r>
            <a:r>
              <a:rPr lang="en-US" dirty="0"/>
              <a:t>information for a CVE Entry, what formats to use for submitting CVE entries, how to send the CVE entry information to MITRE, what MITRE does on their end when a request is received, and some resources and tools for your use.</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a:t>
            </a:fld>
            <a:endParaRPr lang="en-US"/>
          </a:p>
        </p:txBody>
      </p:sp>
    </p:spTree>
    <p:extLst>
      <p:ext uri="{BB962C8B-B14F-4D97-AF65-F5344CB8AC3E}">
        <p14:creationId xmlns:p14="http://schemas.microsoft.com/office/powerpoint/2010/main" val="1762485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 GitHub slides goes through each command line instruction needed to perform and create a pull request.  That is a bit too much for this presentation, so we are going to refer you to the softcopy to review on your own time. A softcopy of this GitHub presentation is available at </a:t>
            </a:r>
            <a:r>
              <a:rPr lang="en-US" dirty="0">
                <a:hlinkClick r:id="rId3"/>
              </a:rPr>
              <a:t>https://cveproject.github.io/docs/cna/onboarding/index.html</a:t>
            </a:r>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30</a:t>
            </a:fld>
            <a:endParaRPr lang="en-US"/>
          </a:p>
        </p:txBody>
      </p:sp>
    </p:spTree>
    <p:extLst>
      <p:ext uri="{BB962C8B-B14F-4D97-AF65-F5344CB8AC3E}">
        <p14:creationId xmlns:p14="http://schemas.microsoft.com/office/powerpoint/2010/main" val="3889242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So what does MITRE do when we receive a submission? </a:t>
            </a:r>
          </a:p>
        </p:txBody>
      </p:sp>
      <p:sp>
        <p:nvSpPr>
          <p:cNvPr id="4" name="Slide Number Placeholder 3"/>
          <p:cNvSpPr>
            <a:spLocks noGrp="1"/>
          </p:cNvSpPr>
          <p:nvPr>
            <p:ph type="sldNum" sz="quarter" idx="5"/>
          </p:nvPr>
        </p:nvSpPr>
        <p:spPr/>
        <p:txBody>
          <a:bodyPr/>
          <a:lstStyle/>
          <a:p>
            <a:fld id="{D58F3C89-9E49-4851-A18A-DAECD34FD650}" type="slidenum">
              <a:rPr lang="en-US" smtClean="0"/>
              <a:t>31</a:t>
            </a:fld>
            <a:endParaRPr lang="en-US"/>
          </a:p>
        </p:txBody>
      </p:sp>
    </p:spTree>
    <p:extLst>
      <p:ext uri="{BB962C8B-B14F-4D97-AF65-F5344CB8AC3E}">
        <p14:creationId xmlns:p14="http://schemas.microsoft.com/office/powerpoint/2010/main" val="20907926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We confirm </a:t>
            </a:r>
            <a:r>
              <a:rPr lang="en-US" dirty="0"/>
              <a:t>the CVE ID is assigned to you; the ID is in the reserved state; the reference(s) are public; and that the information in the entry matches what is in the references.</a:t>
            </a:r>
          </a:p>
          <a:p>
            <a:endParaRPr lang="en-US" dirty="0"/>
          </a:p>
          <a:p>
            <a:r>
              <a:rPr lang="en-US" dirty="0"/>
              <a:t>If the CVE entry submission looks good, we populate the Official CVE list, updates are pushed to the CVE website, updates are made on GitHub, and sent out through our announcement channels, like our Twitter feed.</a:t>
            </a:r>
          </a:p>
        </p:txBody>
      </p:sp>
      <p:sp>
        <p:nvSpPr>
          <p:cNvPr id="4" name="Slide Number Placeholder 3"/>
          <p:cNvSpPr>
            <a:spLocks noGrp="1"/>
          </p:cNvSpPr>
          <p:nvPr>
            <p:ph type="sldNum" sz="quarter" idx="5"/>
          </p:nvPr>
        </p:nvSpPr>
        <p:spPr/>
        <p:txBody>
          <a:bodyPr/>
          <a:lstStyle/>
          <a:p>
            <a:fld id="{D58F3C89-9E49-4851-A18A-DAECD34FD650}" type="slidenum">
              <a:rPr lang="en-US" smtClean="0"/>
              <a:t>32</a:t>
            </a:fld>
            <a:endParaRPr lang="en-US"/>
          </a:p>
        </p:txBody>
      </p:sp>
    </p:spTree>
    <p:extLst>
      <p:ext uri="{BB962C8B-B14F-4D97-AF65-F5344CB8AC3E}">
        <p14:creationId xmlns:p14="http://schemas.microsoft.com/office/powerpoint/2010/main" val="40987230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Voice Track: </a:t>
            </a:r>
            <a:r>
              <a:rPr lang="en-US" dirty="0"/>
              <a:t>Resources available to assist you with CVE submissions.</a:t>
            </a:r>
          </a:p>
          <a:p>
            <a:endParaRPr lang="en-US" dirty="0"/>
          </a:p>
        </p:txBody>
      </p:sp>
      <p:sp>
        <p:nvSpPr>
          <p:cNvPr id="4" name="Slide Number Placeholder 3"/>
          <p:cNvSpPr>
            <a:spLocks noGrp="1"/>
          </p:cNvSpPr>
          <p:nvPr>
            <p:ph type="sldNum" sz="quarter" idx="5"/>
          </p:nvPr>
        </p:nvSpPr>
        <p:spPr/>
        <p:txBody>
          <a:bodyPr/>
          <a:lstStyle/>
          <a:p>
            <a:fld id="{D58F3C89-9E49-4851-A18A-DAECD34FD650}" type="slidenum">
              <a:rPr lang="en-US" smtClean="0"/>
              <a:t>33</a:t>
            </a:fld>
            <a:endParaRPr lang="en-US"/>
          </a:p>
        </p:txBody>
      </p:sp>
    </p:spTree>
    <p:extLst>
      <p:ext uri="{BB962C8B-B14F-4D97-AF65-F5344CB8AC3E}">
        <p14:creationId xmlns:p14="http://schemas.microsoft.com/office/powerpoint/2010/main" val="4451715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There are some tools available to help you with your submissions.  We have a JSON validator on the automation working group GitHub repository, along with the JSON schema. Also, Chandan from </a:t>
            </a:r>
            <a:r>
              <a:rPr lang="en-US" dirty="0" err="1"/>
              <a:t>PaloAltoNetworks</a:t>
            </a:r>
            <a:r>
              <a:rPr lang="en-US" dirty="0"/>
              <a:t> was kind enough to open source the </a:t>
            </a:r>
            <a:r>
              <a:rPr lang="en-US" dirty="0" err="1"/>
              <a:t>Vulnogram</a:t>
            </a:r>
            <a:r>
              <a:rPr lang="en-US" dirty="0"/>
              <a:t> tool he created.  </a:t>
            </a:r>
            <a:r>
              <a:rPr lang="en-US" dirty="0" err="1"/>
              <a:t>Vulnogram</a:t>
            </a:r>
            <a:r>
              <a:rPr lang="en-US" dirty="0"/>
              <a:t> provides a form that you can fill out and it will generate the JSON for you.  </a:t>
            </a:r>
          </a:p>
        </p:txBody>
      </p:sp>
      <p:sp>
        <p:nvSpPr>
          <p:cNvPr id="4" name="Slide Number Placeholder 3"/>
          <p:cNvSpPr>
            <a:spLocks noGrp="1"/>
          </p:cNvSpPr>
          <p:nvPr>
            <p:ph type="sldNum" sz="quarter" idx="5"/>
          </p:nvPr>
        </p:nvSpPr>
        <p:spPr/>
        <p:txBody>
          <a:bodyPr/>
          <a:lstStyle/>
          <a:p>
            <a:fld id="{D58F3C89-9E49-4851-A18A-DAECD34FD650}" type="slidenum">
              <a:rPr lang="en-US" smtClean="0"/>
              <a:t>34</a:t>
            </a:fld>
            <a:endParaRPr lang="en-US"/>
          </a:p>
        </p:txBody>
      </p:sp>
    </p:spTree>
    <p:extLst>
      <p:ext uri="{BB962C8B-B14F-4D97-AF65-F5344CB8AC3E}">
        <p14:creationId xmlns:p14="http://schemas.microsoft.com/office/powerpoint/2010/main" val="36897540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Voice Track: </a:t>
            </a:r>
            <a:r>
              <a:rPr lang="en-US" b="0" dirty="0"/>
              <a:t>This concluded this presentation. </a:t>
            </a:r>
          </a:p>
        </p:txBody>
      </p:sp>
      <p:sp>
        <p:nvSpPr>
          <p:cNvPr id="4" name="Slide Number Placeholder 3"/>
          <p:cNvSpPr>
            <a:spLocks noGrp="1"/>
          </p:cNvSpPr>
          <p:nvPr>
            <p:ph type="sldNum" sz="quarter" idx="5"/>
          </p:nvPr>
        </p:nvSpPr>
        <p:spPr/>
        <p:txBody>
          <a:bodyPr/>
          <a:lstStyle/>
          <a:p>
            <a:fld id="{D58F3C89-9E49-4851-A18A-DAECD34FD650}" type="slidenum">
              <a:rPr lang="en-US" smtClean="0"/>
              <a:t>35</a:t>
            </a:fld>
            <a:endParaRPr lang="en-US"/>
          </a:p>
        </p:txBody>
      </p:sp>
    </p:spTree>
    <p:extLst>
      <p:ext uri="{BB962C8B-B14F-4D97-AF65-F5344CB8AC3E}">
        <p14:creationId xmlns:p14="http://schemas.microsoft.com/office/powerpoint/2010/main" val="41803623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Where do you send the CVE entry information, you send the information to MITRE.</a:t>
            </a:r>
          </a:p>
        </p:txBody>
      </p:sp>
      <p:sp>
        <p:nvSpPr>
          <p:cNvPr id="4" name="Slide Number Placeholder 3"/>
          <p:cNvSpPr>
            <a:spLocks noGrp="1"/>
          </p:cNvSpPr>
          <p:nvPr>
            <p:ph type="sldNum" sz="quarter" idx="5"/>
          </p:nvPr>
        </p:nvSpPr>
        <p:spPr/>
        <p:txBody>
          <a:bodyPr/>
          <a:lstStyle/>
          <a:p>
            <a:fld id="{D58F3C89-9E49-4851-A18A-DAECD34FD650}" type="slidenum">
              <a:rPr lang="en-US" smtClean="0"/>
              <a:t>4</a:t>
            </a:fld>
            <a:endParaRPr lang="en-US"/>
          </a:p>
        </p:txBody>
      </p:sp>
    </p:spTree>
    <p:extLst>
      <p:ext uri="{BB962C8B-B14F-4D97-AF65-F5344CB8AC3E}">
        <p14:creationId xmlns:p14="http://schemas.microsoft.com/office/powerpoint/2010/main" val="199458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 required information for a CVE entry is a CVE ID, products, versions, problem type, references, a descriptions, and the assigning CNA.</a:t>
            </a:r>
          </a:p>
        </p:txBody>
      </p:sp>
      <p:sp>
        <p:nvSpPr>
          <p:cNvPr id="4" name="Slide Number Placeholder 3"/>
          <p:cNvSpPr>
            <a:spLocks noGrp="1"/>
          </p:cNvSpPr>
          <p:nvPr>
            <p:ph type="sldNum" sz="quarter" idx="5"/>
          </p:nvPr>
        </p:nvSpPr>
        <p:spPr/>
        <p:txBody>
          <a:bodyPr/>
          <a:lstStyle/>
          <a:p>
            <a:fld id="{D58F3C89-9E49-4851-A18A-DAECD34FD650}" type="slidenum">
              <a:rPr lang="en-US" smtClean="0"/>
              <a:t>5</a:t>
            </a:fld>
            <a:endParaRPr lang="en-US"/>
          </a:p>
        </p:txBody>
      </p:sp>
    </p:spTree>
    <p:extLst>
      <p:ext uri="{BB962C8B-B14F-4D97-AF65-F5344CB8AC3E}">
        <p14:creationId xmlns:p14="http://schemas.microsoft.com/office/powerpoint/2010/main" val="9964654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Each CVE ID submission needs to be in one of the approved formats.</a:t>
            </a:r>
          </a:p>
        </p:txBody>
      </p:sp>
      <p:sp>
        <p:nvSpPr>
          <p:cNvPr id="4" name="Slide Number Placeholder 3"/>
          <p:cNvSpPr>
            <a:spLocks noGrp="1"/>
          </p:cNvSpPr>
          <p:nvPr>
            <p:ph type="sldNum" sz="quarter" idx="5"/>
          </p:nvPr>
        </p:nvSpPr>
        <p:spPr/>
        <p:txBody>
          <a:bodyPr/>
          <a:lstStyle/>
          <a:p>
            <a:fld id="{D58F3C89-9E49-4851-A18A-DAECD34FD650}" type="slidenum">
              <a:rPr lang="en-US" smtClean="0"/>
              <a:t>6</a:t>
            </a:fld>
            <a:endParaRPr lang="en-US"/>
          </a:p>
        </p:txBody>
      </p:sp>
    </p:spTree>
    <p:extLst>
      <p:ext uri="{BB962C8B-B14F-4D97-AF65-F5344CB8AC3E}">
        <p14:creationId xmlns:p14="http://schemas.microsoft.com/office/powerpoint/2010/main" val="4275044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b="0" dirty="0"/>
              <a:t>The approved formats are the flat file format</a:t>
            </a:r>
            <a:r>
              <a:rPr lang="en-US" dirty="0"/>
              <a:t>, comma-separated values, and JSON.  The JSON format is the preferred format because it has a lot more flexibility than the other formats.</a:t>
            </a:r>
          </a:p>
        </p:txBody>
      </p:sp>
      <p:sp>
        <p:nvSpPr>
          <p:cNvPr id="4" name="Slide Number Placeholder 3"/>
          <p:cNvSpPr>
            <a:spLocks noGrp="1"/>
          </p:cNvSpPr>
          <p:nvPr>
            <p:ph type="sldNum" sz="quarter" idx="5"/>
          </p:nvPr>
        </p:nvSpPr>
        <p:spPr/>
        <p:txBody>
          <a:bodyPr/>
          <a:lstStyle/>
          <a:p>
            <a:fld id="{D58F3C89-9E49-4851-A18A-DAECD34FD650}" type="slidenum">
              <a:rPr lang="en-US" smtClean="0"/>
              <a:t>7</a:t>
            </a:fld>
            <a:endParaRPr lang="en-US"/>
          </a:p>
        </p:txBody>
      </p:sp>
    </p:spTree>
    <p:extLst>
      <p:ext uri="{BB962C8B-B14F-4D97-AF65-F5344CB8AC3E}">
        <p14:creationId xmlns:p14="http://schemas.microsoft.com/office/powerpoint/2010/main" val="23620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The flat file format looks like this.  Each field name is enclosed in brackets and the field name is separated from the value by a colon.  Note that only one CVE ID per set of fields is required, the field order needs to be maintained and the fields cannot span multiple lines.</a:t>
            </a:r>
          </a:p>
        </p:txBody>
      </p:sp>
      <p:sp>
        <p:nvSpPr>
          <p:cNvPr id="4" name="Slide Number Placeholder 3"/>
          <p:cNvSpPr>
            <a:spLocks noGrp="1"/>
          </p:cNvSpPr>
          <p:nvPr>
            <p:ph type="sldNum" sz="quarter" idx="5"/>
          </p:nvPr>
        </p:nvSpPr>
        <p:spPr/>
        <p:txBody>
          <a:bodyPr/>
          <a:lstStyle/>
          <a:p>
            <a:fld id="{D58F3C89-9E49-4851-A18A-DAECD34FD650}" type="slidenum">
              <a:rPr lang="en-US" smtClean="0"/>
              <a:t>8</a:t>
            </a:fld>
            <a:endParaRPr lang="en-US"/>
          </a:p>
        </p:txBody>
      </p:sp>
    </p:spTree>
    <p:extLst>
      <p:ext uri="{BB962C8B-B14F-4D97-AF65-F5344CB8AC3E}">
        <p14:creationId xmlns:p14="http://schemas.microsoft.com/office/powerpoint/2010/main" val="1795352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Voice Track: </a:t>
            </a:r>
            <a:r>
              <a:rPr lang="en-US" dirty="0"/>
              <a:t>To submit multiple vulnerabilities at the same time, put them in the same file and separate them with a blank line.  If there are multiple affected products and versions of those products, then separate them with a semicolon.  In the example here, versions 12.2 and 15.0 through 15.6 of IOS are affected and versions 3.2 through 3.18 of IOS XE are affected.  To provide multiple references, separate them via a space.</a:t>
            </a:r>
          </a:p>
        </p:txBody>
      </p:sp>
      <p:sp>
        <p:nvSpPr>
          <p:cNvPr id="4" name="Slide Number Placeholder 3"/>
          <p:cNvSpPr>
            <a:spLocks noGrp="1"/>
          </p:cNvSpPr>
          <p:nvPr>
            <p:ph type="sldNum" sz="quarter" idx="5"/>
          </p:nvPr>
        </p:nvSpPr>
        <p:spPr/>
        <p:txBody>
          <a:bodyPr/>
          <a:lstStyle/>
          <a:p>
            <a:fld id="{D58F3C89-9E49-4851-A18A-DAECD34FD650}" type="slidenum">
              <a:rPr lang="en-US" smtClean="0"/>
              <a:t>9</a:t>
            </a:fld>
            <a:endParaRPr lang="en-US"/>
          </a:p>
        </p:txBody>
      </p:sp>
    </p:spTree>
    <p:extLst>
      <p:ext uri="{BB962C8B-B14F-4D97-AF65-F5344CB8AC3E}">
        <p14:creationId xmlns:p14="http://schemas.microsoft.com/office/powerpoint/2010/main" val="350833708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hyperlink" Target="http://www.mitre.org/" TargetMode="External"/><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hyperlink" Target="http://www.facebook.com/MITREcorp"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www.dhs.gov/" TargetMode="External"/><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hyperlink" Target="https://www.mitre.org/" TargetMode="External"/><Relationship Id="rId4" Type="http://schemas.openxmlformats.org/officeDocument/2006/relationships/hyperlink" Target="https://www.dhs.gov/cisa/cybersecurity-division/"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_Title Slide">
    <p:spTree>
      <p:nvGrpSpPr>
        <p:cNvPr id="1" name=""/>
        <p:cNvGrpSpPr/>
        <p:nvPr/>
      </p:nvGrpSpPr>
      <p:grpSpPr>
        <a:xfrm>
          <a:off x="0" y="0"/>
          <a:ext cx="0" cy="0"/>
          <a:chOff x="0" y="0"/>
          <a:chExt cx="0" cy="0"/>
        </a:xfrm>
      </p:grpSpPr>
      <p:grpSp>
        <p:nvGrpSpPr>
          <p:cNvPr id="3" name="Group 2"/>
          <p:cNvGrpSpPr/>
          <p:nvPr/>
        </p:nvGrpSpPr>
        <p:grpSpPr>
          <a:xfrm>
            <a:off x="81480" y="0"/>
            <a:ext cx="99589" cy="6858000"/>
            <a:chOff x="0" y="0"/>
            <a:chExt cx="407324" cy="6858000"/>
          </a:xfrm>
        </p:grpSpPr>
        <p:sp>
          <p:nvSpPr>
            <p:cNvPr id="18" name="Rectangle 17"/>
            <p:cNvSpPr/>
            <p:nvPr/>
          </p:nvSpPr>
          <p:spPr bwMode="auto">
            <a:xfrm>
              <a:off x="0" y="0"/>
              <a:ext cx="407324" cy="2398143"/>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1"/>
                </a:solidFill>
                <a:effectLst/>
                <a:latin typeface="Arial" charset="0"/>
              </a:endParaRPr>
            </a:p>
          </p:txBody>
        </p:sp>
        <p:sp>
          <p:nvSpPr>
            <p:cNvPr id="19" name="Rectangle 18"/>
            <p:cNvSpPr/>
            <p:nvPr/>
          </p:nvSpPr>
          <p:spPr bwMode="auto">
            <a:xfrm>
              <a:off x="0" y="2510287"/>
              <a:ext cx="407324" cy="4347713"/>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dirty="0">
                <a:ln>
                  <a:noFill/>
                </a:ln>
                <a:solidFill>
                  <a:schemeClr val="tx2"/>
                </a:solidFill>
                <a:effectLst/>
                <a:latin typeface="Arial" charset="0"/>
              </a:endParaRPr>
            </a:p>
          </p:txBody>
        </p:sp>
      </p:grpSp>
      <p:sp>
        <p:nvSpPr>
          <p:cNvPr id="9" name="Rectangle 9"/>
          <p:cNvSpPr>
            <a:spLocks noGrp="1" noChangeArrowheads="1"/>
          </p:cNvSpPr>
          <p:nvPr>
            <p:ph type="ctrTitle" sz="quarter" hasCustomPrompt="1"/>
          </p:nvPr>
        </p:nvSpPr>
        <p:spPr>
          <a:xfrm>
            <a:off x="1009528" y="368932"/>
            <a:ext cx="9662160" cy="1981200"/>
          </a:xfrm>
        </p:spPr>
        <p:txBody>
          <a:bodyPr anchor="b" anchorCtr="0">
            <a:normAutofit/>
          </a:bodyPr>
          <a:lstStyle>
            <a:lvl1pPr algn="l">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Title here</a:t>
            </a:r>
          </a:p>
        </p:txBody>
      </p:sp>
      <p:cxnSp>
        <p:nvCxnSpPr>
          <p:cNvPr id="21" name="Straight Connector 20"/>
          <p:cNvCxnSpPr/>
          <p:nvPr/>
        </p:nvCxnSpPr>
        <p:spPr bwMode="auto">
          <a:xfrm>
            <a:off x="1098208" y="2448468"/>
            <a:ext cx="10593057"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
        <p:nvSpPr>
          <p:cNvPr id="26" name="Subtitle 1"/>
          <p:cNvSpPr>
            <a:spLocks noGrp="1"/>
          </p:cNvSpPr>
          <p:nvPr>
            <p:ph type="subTitle" idx="1" hasCustomPrompt="1"/>
          </p:nvPr>
        </p:nvSpPr>
        <p:spPr>
          <a:xfrm>
            <a:off x="1044164" y="2568943"/>
            <a:ext cx="7655345" cy="389923"/>
          </a:xfrm>
        </p:spPr>
        <p:txBody>
          <a:bodyPr/>
          <a:lstStyle>
            <a:lvl1pPr marL="0" indent="0">
              <a:buNone/>
              <a:defRPr>
                <a:solidFill>
                  <a:schemeClr val="tx2"/>
                </a:solidFill>
              </a:defRPr>
            </a:lvl1pPr>
          </a:lstStyle>
          <a:p>
            <a:r>
              <a:rPr lang="en-US" dirty="0"/>
              <a:t>Author</a:t>
            </a:r>
          </a:p>
        </p:txBody>
      </p:sp>
      <p:sp>
        <p:nvSpPr>
          <p:cNvPr id="14" name="Slide Number Placeholder 5">
            <a:extLst>
              <a:ext uri="{FF2B5EF4-FFF2-40B4-BE49-F238E27FC236}">
                <a16:creationId xmlns:a16="http://schemas.microsoft.com/office/drawing/2014/main" id="{495288DB-2197-4AA1-9E62-6093715D88CA}"/>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pic>
        <p:nvPicPr>
          <p:cNvPr id="15" name="Picture 14">
            <a:extLst>
              <a:ext uri="{FF2B5EF4-FFF2-40B4-BE49-F238E27FC236}">
                <a16:creationId xmlns:a16="http://schemas.microsoft.com/office/drawing/2014/main" id="{77C638E1-417D-42D6-BE35-6B0C68E0CD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20" name="Text Box 34">
            <a:extLst>
              <a:ext uri="{FF2B5EF4-FFF2-40B4-BE49-F238E27FC236}">
                <a16:creationId xmlns:a16="http://schemas.microsoft.com/office/drawing/2014/main" id="{64B792E7-8D76-4EA8-9A42-E8F018734208}"/>
              </a:ext>
            </a:extLst>
          </p:cNvPr>
          <p:cNvSpPr txBox="1">
            <a:spLocks noChangeArrowheads="1"/>
          </p:cNvSpPr>
          <p:nvPr userDrawn="1"/>
        </p:nvSpPr>
        <p:spPr bwMode="auto">
          <a:xfrm>
            <a:off x="3953883" y="6327030"/>
            <a:ext cx="7655346"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4126487817"/>
      </p:ext>
    </p:extLst>
  </p:cSld>
  <p:clrMapOvr>
    <a:masterClrMapping/>
  </p:clrMapOvr>
  <mc:AlternateContent xmlns:mc="http://schemas.openxmlformats.org/markup-compatibility/2006" xmlns:p14="http://schemas.microsoft.com/office/powerpoint/2010/main">
    <mc:Choice Requires="p14">
      <p:transition p14:dur="10" advTm="13771"/>
    </mc:Choice>
    <mc:Fallback xmlns="">
      <p:transition advTm="13771"/>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9E1AE-2D0B-4241-8DAC-76DB425687E6}"/>
              </a:ext>
            </a:extLst>
          </p:cNvPr>
          <p:cNvSpPr>
            <a:spLocks noGrp="1"/>
          </p:cNvSpPr>
          <p:nvPr>
            <p:ph type="title"/>
          </p:nvPr>
        </p:nvSpPr>
        <p:spPr>
          <a:xfrm>
            <a:off x="616448" y="365760"/>
            <a:ext cx="11236721" cy="750253"/>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A7DC7E0-961C-4A00-8B0B-83ECF8E3C463}"/>
              </a:ext>
            </a:extLst>
          </p:cNvPr>
          <p:cNvSpPr>
            <a:spLocks noGrp="1"/>
          </p:cNvSpPr>
          <p:nvPr>
            <p:ph idx="1"/>
          </p:nvPr>
        </p:nvSpPr>
        <p:spPr/>
        <p:txBody>
          <a:bodyPr/>
          <a:lstStyle>
            <a:lvl1pPr marL="308269" indent="-308269" algn="l" defTabSz="1216185" rtl="0" eaLnBrk="1" latinLnBrk="0" hangingPunct="1">
              <a:spcBef>
                <a:spcPts val="0"/>
              </a:spcBef>
              <a:spcAft>
                <a:spcPts val="798"/>
              </a:spcAft>
              <a:buClr>
                <a:schemeClr val="tx2"/>
              </a:buClr>
              <a:buSzPct val="120000"/>
              <a:buFont typeface="Wingdings" pitchFamily="2" charset="2"/>
              <a:buChar char="§"/>
              <a:defRPr lang="en-US" sz="2400" b="1" kern="1200" dirty="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6216" marR="0" indent="-304046" algn="l" defTabSz="1216185" rtl="0" eaLnBrk="1" fontAlgn="auto" latinLnBrk="0" hangingPunct="1">
              <a:lnSpc>
                <a:spcPct val="90000"/>
              </a:lnSpc>
              <a:spcBef>
                <a:spcPts val="0"/>
              </a:spcBef>
              <a:spcAft>
                <a:spcPts val="798"/>
              </a:spcAft>
              <a:buClr>
                <a:schemeClr val="tx2"/>
              </a:buClr>
              <a:buSzTx/>
              <a:buFont typeface="Arial" pitchFamily="34" charset="0"/>
              <a:buChar char="–"/>
              <a:tabLst/>
              <a:defRPr lang="en-US" sz="2400" kern="120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994485" indent="-308269" algn="l" defTabSz="1216185" rtl="0" eaLnBrk="1" latinLnBrk="0" hangingPunct="1">
              <a:spcBef>
                <a:spcPts val="0"/>
              </a:spcBef>
              <a:spcAft>
                <a:spcPts val="798"/>
              </a:spcAft>
              <a:buClr>
                <a:schemeClr val="tx2"/>
              </a:buClr>
              <a:buSzPct val="110000"/>
              <a:buFont typeface="Wingdings" pitchFamily="2" charset="2"/>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algn="l" defTabSz="1216185" rtl="0" eaLnBrk="1" latinLnBrk="0" hangingPunct="1">
              <a:spcBef>
                <a:spcPts val="0"/>
              </a:spcBef>
              <a:spcAft>
                <a:spcPts val="798"/>
              </a:spcAft>
              <a:buClr>
                <a:schemeClr val="tx2"/>
              </a:buClr>
              <a:defRPr lang="en-US" sz="2400" b="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4pPr>
            <a:lvl5pPr algn="l" defTabSz="1216185" rtl="0" eaLnBrk="1" latinLnBrk="0" hangingPunct="1">
              <a:spcBef>
                <a:spcPts val="0"/>
              </a:spcBef>
              <a:spcAft>
                <a:spcPts val="798"/>
              </a:spcAft>
              <a:buClr>
                <a:schemeClr val="tx2"/>
              </a:buClr>
              <a:defRPr lang="en-US" sz="2660" b="1" kern="1200">
                <a:solidFill>
                  <a:schemeClr val="tx1"/>
                </a:solidFill>
                <a:latin typeface="Arial" pitchFamily="34" charset="0"/>
                <a:ea typeface="Verdana" pitchFamily="34" charset="0"/>
                <a:cs typeface="Arial" pitchFamily="34" charset="0"/>
              </a:defRPr>
            </a:lvl5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7" name="Slide Number Placeholder 5">
            <a:extLst>
              <a:ext uri="{FF2B5EF4-FFF2-40B4-BE49-F238E27FC236}">
                <a16:creationId xmlns:a16="http://schemas.microsoft.com/office/drawing/2014/main" id="{B53F2848-DF32-4C59-B04B-EBFD963B2F8D}"/>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6" name="Picture 5">
            <a:extLst>
              <a:ext uri="{FF2B5EF4-FFF2-40B4-BE49-F238E27FC236}">
                <a16:creationId xmlns:a16="http://schemas.microsoft.com/office/drawing/2014/main" id="{31D7181D-716A-4D91-A867-E15F7B0D94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8" name="Text Box 34">
            <a:extLst>
              <a:ext uri="{FF2B5EF4-FFF2-40B4-BE49-F238E27FC236}">
                <a16:creationId xmlns:a16="http://schemas.microsoft.com/office/drawing/2014/main" id="{5B17FFB1-3C4C-4A5B-BF53-392C4B55DE8D}"/>
              </a:ext>
            </a:extLst>
          </p:cNvPr>
          <p:cNvSpPr txBox="1">
            <a:spLocks noChangeArrowheads="1"/>
          </p:cNvSpPr>
          <p:nvPr userDrawn="1"/>
        </p:nvSpPr>
        <p:spPr bwMode="auto">
          <a:xfrm>
            <a:off x="3871451" y="6327030"/>
            <a:ext cx="7737777"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431849749"/>
      </p:ext>
    </p:extLst>
  </p:cSld>
  <p:clrMapOvr>
    <a:masterClrMapping/>
  </p:clrMapOvr>
  <mc:AlternateContent xmlns:mc="http://schemas.openxmlformats.org/markup-compatibility/2006" xmlns:p14="http://schemas.microsoft.com/office/powerpoint/2010/main">
    <mc:Choice Requires="p14">
      <p:transition p14:dur="10" advTm="13771"/>
    </mc:Choice>
    <mc:Fallback xmlns="">
      <p:transition advTm="13771"/>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Section Header Layout">
    <p:spTree>
      <p:nvGrpSpPr>
        <p:cNvPr id="1" name=""/>
        <p:cNvGrpSpPr/>
        <p:nvPr/>
      </p:nvGrpSpPr>
      <p:grpSpPr>
        <a:xfrm>
          <a:off x="0" y="0"/>
          <a:ext cx="0" cy="0"/>
          <a:chOff x="0" y="0"/>
          <a:chExt cx="0" cy="0"/>
        </a:xfrm>
      </p:grpSpPr>
      <p:grpSp>
        <p:nvGrpSpPr>
          <p:cNvPr id="6" name="Group 5"/>
          <p:cNvGrpSpPr/>
          <p:nvPr/>
        </p:nvGrpSpPr>
        <p:grpSpPr>
          <a:xfrm>
            <a:off x="81480" y="0"/>
            <a:ext cx="99589" cy="6858000"/>
            <a:chOff x="1" y="0"/>
            <a:chExt cx="380999" cy="6858000"/>
          </a:xfrm>
        </p:grpSpPr>
        <p:sp>
          <p:nvSpPr>
            <p:cNvPr id="17" name="Rectangle 16"/>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18" name="Rectangle 17"/>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21" name="Rectangle 9"/>
          <p:cNvSpPr>
            <a:spLocks noGrp="1" noChangeArrowheads="1"/>
          </p:cNvSpPr>
          <p:nvPr>
            <p:ph type="ctrTitle" sz="quarter" hasCustomPrompt="1"/>
          </p:nvPr>
        </p:nvSpPr>
        <p:spPr>
          <a:xfrm>
            <a:off x="685800" y="2523067"/>
            <a:ext cx="10820400" cy="1803399"/>
          </a:xfrm>
        </p:spPr>
        <p:txBody>
          <a:bodyPr anchor="ctr" anchorCtr="0">
            <a:noAutofit/>
          </a:bodyPr>
          <a:lstStyle>
            <a:lvl1pPr algn="ctr">
              <a:lnSpc>
                <a:spcPts val="4400"/>
              </a:lnSpc>
              <a:defRPr sz="40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a:t>Divider Slide – Section Title here</a:t>
            </a:r>
          </a:p>
        </p:txBody>
      </p:sp>
      <p:cxnSp>
        <p:nvCxnSpPr>
          <p:cNvPr id="5" name="Straight Connector 4"/>
          <p:cNvCxnSpPr/>
          <p:nvPr/>
        </p:nvCxnSpPr>
        <p:spPr>
          <a:xfrm>
            <a:off x="685800" y="20574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685800" y="4800600"/>
            <a:ext cx="10744200" cy="0"/>
          </a:xfrm>
          <a:prstGeom prst="line">
            <a:avLst/>
          </a:prstGeom>
          <a:ln>
            <a:gradFill flip="none" rotWithShape="1">
              <a:gsLst>
                <a:gs pos="0">
                  <a:schemeClr val="accent1">
                    <a:lumMod val="5000"/>
                    <a:lumOff val="95000"/>
                  </a:schemeClr>
                </a:gs>
                <a:gs pos="26000">
                  <a:schemeClr val="tx2"/>
                </a:gs>
                <a:gs pos="77000">
                  <a:schemeClr val="tx2"/>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19" name="Group 18"/>
          <p:cNvGrpSpPr/>
          <p:nvPr/>
        </p:nvGrpSpPr>
        <p:grpSpPr>
          <a:xfrm>
            <a:off x="12030547" y="0"/>
            <a:ext cx="99589" cy="6858000"/>
            <a:chOff x="1" y="0"/>
            <a:chExt cx="380999" cy="6858000"/>
          </a:xfrm>
        </p:grpSpPr>
        <p:sp>
          <p:nvSpPr>
            <p:cNvPr id="20" name="Rectangle 19"/>
            <p:cNvSpPr/>
            <p:nvPr/>
          </p:nvSpPr>
          <p:spPr bwMode="auto">
            <a:xfrm>
              <a:off x="1" y="0"/>
              <a:ext cx="380999" cy="3276600"/>
            </a:xfrm>
            <a:prstGeom prst="rect">
              <a:avLst/>
            </a:prstGeom>
            <a:solidFill>
              <a:schemeClr val="accent1"/>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1"/>
                </a:solidFill>
                <a:effectLst/>
                <a:latin typeface="Arial" charset="0"/>
              </a:endParaRPr>
            </a:p>
          </p:txBody>
        </p:sp>
        <p:sp>
          <p:nvSpPr>
            <p:cNvPr id="23" name="Rectangle 22"/>
            <p:cNvSpPr/>
            <p:nvPr/>
          </p:nvSpPr>
          <p:spPr bwMode="auto">
            <a:xfrm>
              <a:off x="1" y="3505200"/>
              <a:ext cx="380999" cy="3352800"/>
            </a:xfrm>
            <a:prstGeom prst="rect">
              <a:avLst/>
            </a:prstGeom>
            <a:solidFill>
              <a:schemeClr val="tx2"/>
            </a:solidFill>
            <a:ln w="1270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377" rtl="0" eaLnBrk="0" fontAlgn="base" latinLnBrk="0" hangingPunct="0">
                <a:lnSpc>
                  <a:spcPts val="2500"/>
                </a:lnSpc>
                <a:spcBef>
                  <a:spcPct val="0"/>
                </a:spcBef>
                <a:spcAft>
                  <a:spcPts val="1000"/>
                </a:spcAft>
                <a:buClr>
                  <a:srgbClr val="FDAA03"/>
                </a:buClr>
                <a:buSzTx/>
                <a:buFontTx/>
                <a:buNone/>
                <a:tabLst/>
              </a:pPr>
              <a:endParaRPr kumimoji="0" lang="en-US" sz="1800" b="1" i="0" u="none" strike="noStrike" cap="none" normalizeH="0" baseline="0">
                <a:ln>
                  <a:noFill/>
                </a:ln>
                <a:solidFill>
                  <a:schemeClr val="tx2"/>
                </a:solidFill>
                <a:effectLst/>
                <a:latin typeface="Arial" charset="0"/>
              </a:endParaRPr>
            </a:p>
          </p:txBody>
        </p:sp>
      </p:grpSp>
      <p:sp>
        <p:nvSpPr>
          <p:cNvPr id="16" name="Slide Number Placeholder 5">
            <a:extLst>
              <a:ext uri="{FF2B5EF4-FFF2-40B4-BE49-F238E27FC236}">
                <a16:creationId xmlns:a16="http://schemas.microsoft.com/office/drawing/2014/main" id="{B0B872EE-CF6B-48C6-B994-9F72BDEE74E7}"/>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13" name="Picture 12">
            <a:extLst>
              <a:ext uri="{FF2B5EF4-FFF2-40B4-BE49-F238E27FC236}">
                <a16:creationId xmlns:a16="http://schemas.microsoft.com/office/drawing/2014/main" id="{3D6E3400-6335-4224-A22B-E2EBEAD337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14" name="Text Box 34">
            <a:extLst>
              <a:ext uri="{FF2B5EF4-FFF2-40B4-BE49-F238E27FC236}">
                <a16:creationId xmlns:a16="http://schemas.microsoft.com/office/drawing/2014/main" id="{518CCD41-A9F7-4B00-93BD-F7845169ECDF}"/>
              </a:ext>
            </a:extLst>
          </p:cNvPr>
          <p:cNvSpPr txBox="1">
            <a:spLocks noChangeArrowheads="1"/>
          </p:cNvSpPr>
          <p:nvPr userDrawn="1"/>
        </p:nvSpPr>
        <p:spPr bwMode="auto">
          <a:xfrm>
            <a:off x="3930445" y="6327030"/>
            <a:ext cx="7678784"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115249480"/>
      </p:ext>
    </p:extLst>
  </p:cSld>
  <p:clrMapOvr>
    <a:masterClrMapping/>
  </p:clrMapOvr>
  <mc:AlternateContent xmlns:mc="http://schemas.openxmlformats.org/markup-compatibility/2006" xmlns:p14="http://schemas.microsoft.com/office/powerpoint/2010/main">
    <mc:Choice Requires="p14">
      <p:transition p14:dur="10" advTm="13771"/>
    </mc:Choice>
    <mc:Fallback xmlns="">
      <p:transition advTm="13771"/>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8367E-171D-4F02-854A-8698206907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2E0C53-8592-4185-BA98-B6863E30C1C9}"/>
              </a:ext>
            </a:extLst>
          </p:cNvPr>
          <p:cNvSpPr>
            <a:spLocks noGrp="1"/>
          </p:cNvSpPr>
          <p:nvPr>
            <p:ph sz="half" idx="1"/>
          </p:nvPr>
        </p:nvSpPr>
        <p:spPr>
          <a:xfrm>
            <a:off x="838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4" name="Content Placeholder 3">
            <a:extLst>
              <a:ext uri="{FF2B5EF4-FFF2-40B4-BE49-F238E27FC236}">
                <a16:creationId xmlns:a16="http://schemas.microsoft.com/office/drawing/2014/main" id="{C4FAA94F-F00A-4D54-B986-1C6CE3499C6F}"/>
              </a:ext>
            </a:extLst>
          </p:cNvPr>
          <p:cNvSpPr>
            <a:spLocks noGrp="1"/>
          </p:cNvSpPr>
          <p:nvPr>
            <p:ph sz="half" idx="2"/>
          </p:nvPr>
        </p:nvSpPr>
        <p:spPr>
          <a:xfrm>
            <a:off x="6172200" y="1517281"/>
            <a:ext cx="5181600" cy="4351338"/>
          </a:xfrm>
        </p:spPr>
        <p:txBody>
          <a:bodyPr/>
          <a:lstStyle>
            <a:lvl1pPr>
              <a:defRPr/>
            </a:lvl1pPr>
            <a:lvl2pPr>
              <a:defRPr/>
            </a:lvl2pPr>
            <a:lvl3pPr>
              <a:defRPr/>
            </a:lvl3pPr>
          </a:lstStyle>
          <a:p>
            <a:pPr marL="308269" lvl="0" indent="-308269" defTabSz="1216185">
              <a:spcBef>
                <a:spcPts val="0"/>
              </a:spcBef>
              <a:spcAft>
                <a:spcPts val="798"/>
              </a:spcAft>
              <a:buClr>
                <a:schemeClr val="tx2"/>
              </a:buClr>
              <a:buSzPct val="120000"/>
              <a:buFont typeface="Wingdings" pitchFamily="2" charset="2"/>
              <a:buChar char="§"/>
            </a:pPr>
            <a:r>
              <a:rPr lang="en-US"/>
              <a:t>Edit Master text styles</a:t>
            </a:r>
          </a:p>
          <a:p>
            <a:pPr marL="308269" lvl="1" indent="-308269" defTabSz="1216185">
              <a:spcBef>
                <a:spcPts val="0"/>
              </a:spcBef>
              <a:spcAft>
                <a:spcPts val="798"/>
              </a:spcAft>
              <a:buClr>
                <a:schemeClr val="tx2"/>
              </a:buClr>
              <a:buSzPct val="120000"/>
              <a:buFont typeface="Wingdings" pitchFamily="2" charset="2"/>
              <a:buChar char="§"/>
            </a:pPr>
            <a:r>
              <a:rPr lang="en-US"/>
              <a:t>Second level</a:t>
            </a:r>
          </a:p>
          <a:p>
            <a:pPr marL="308269" lvl="2" indent="-308269" defTabSz="1216185">
              <a:spcBef>
                <a:spcPts val="0"/>
              </a:spcBef>
              <a:spcAft>
                <a:spcPts val="798"/>
              </a:spcAft>
              <a:buClr>
                <a:schemeClr val="tx2"/>
              </a:buClr>
              <a:buSzPct val="120000"/>
              <a:buFont typeface="Wingdings" pitchFamily="2" charset="2"/>
              <a:buChar char="§"/>
            </a:pPr>
            <a:r>
              <a:rPr lang="en-US"/>
              <a:t>Third level</a:t>
            </a:r>
          </a:p>
        </p:txBody>
      </p:sp>
      <p:sp>
        <p:nvSpPr>
          <p:cNvPr id="10" name="Slide Number Placeholder 5">
            <a:extLst>
              <a:ext uri="{FF2B5EF4-FFF2-40B4-BE49-F238E27FC236}">
                <a16:creationId xmlns:a16="http://schemas.microsoft.com/office/drawing/2014/main" id="{CEB45D1C-3664-40B8-A5D0-E8CCF94E9716}"/>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7" name="Picture 6">
            <a:extLst>
              <a:ext uri="{FF2B5EF4-FFF2-40B4-BE49-F238E27FC236}">
                <a16:creationId xmlns:a16="http://schemas.microsoft.com/office/drawing/2014/main" id="{DB9AF125-20EA-456C-BE4C-67ED3015B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9" name="Text Box 34">
            <a:extLst>
              <a:ext uri="{FF2B5EF4-FFF2-40B4-BE49-F238E27FC236}">
                <a16:creationId xmlns:a16="http://schemas.microsoft.com/office/drawing/2014/main" id="{7E4E5044-6C8A-430E-8E5C-FC7D4AE93854}"/>
              </a:ext>
            </a:extLst>
          </p:cNvPr>
          <p:cNvSpPr txBox="1">
            <a:spLocks noChangeArrowheads="1"/>
          </p:cNvSpPr>
          <p:nvPr userDrawn="1"/>
        </p:nvSpPr>
        <p:spPr bwMode="auto">
          <a:xfrm>
            <a:off x="3945193" y="6327030"/>
            <a:ext cx="7664035"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827350116"/>
      </p:ext>
    </p:extLst>
  </p:cSld>
  <p:clrMapOvr>
    <a:masterClrMapping/>
  </p:clrMapOvr>
  <mc:AlternateContent xmlns:mc="http://schemas.openxmlformats.org/markup-compatibility/2006" xmlns:p14="http://schemas.microsoft.com/office/powerpoint/2010/main">
    <mc:Choice Requires="p14">
      <p:transition p14:dur="10" advTm="13771"/>
    </mc:Choice>
    <mc:Fallback xmlns="">
      <p:transition advTm="13771"/>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9983BB99-7878-4217-A951-411299834543}"/>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Picture 3">
            <a:extLst>
              <a:ext uri="{FF2B5EF4-FFF2-40B4-BE49-F238E27FC236}">
                <a16:creationId xmlns:a16="http://schemas.microsoft.com/office/drawing/2014/main" id="{A5DE3558-F699-4E78-9BF6-8194A12D1F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6" name="Text Box 34">
            <a:extLst>
              <a:ext uri="{FF2B5EF4-FFF2-40B4-BE49-F238E27FC236}">
                <a16:creationId xmlns:a16="http://schemas.microsoft.com/office/drawing/2014/main" id="{40A091E8-174E-44E2-AC98-8321EE8CF618}"/>
              </a:ext>
            </a:extLst>
          </p:cNvPr>
          <p:cNvSpPr txBox="1">
            <a:spLocks noChangeArrowheads="1"/>
          </p:cNvSpPr>
          <p:nvPr userDrawn="1"/>
        </p:nvSpPr>
        <p:spPr bwMode="auto">
          <a:xfrm>
            <a:off x="3959941" y="6327030"/>
            <a:ext cx="7649287"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4160288765"/>
      </p:ext>
    </p:extLst>
  </p:cSld>
  <p:clrMapOvr>
    <a:masterClrMapping/>
  </p:clrMapOvr>
  <mc:AlternateContent xmlns:mc="http://schemas.openxmlformats.org/markup-compatibility/2006" xmlns:p14="http://schemas.microsoft.com/office/powerpoint/2010/main">
    <mc:Choice Requires="p14">
      <p:transition p14:dur="10" advTm="13771"/>
    </mc:Choice>
    <mc:Fallback xmlns="">
      <p:transition advTm="13771"/>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No Title and Rul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480646" y="1162059"/>
            <a:ext cx="11368454" cy="209542"/>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6" name="Slide Number Placeholder 5">
            <a:extLst>
              <a:ext uri="{FF2B5EF4-FFF2-40B4-BE49-F238E27FC236}">
                <a16:creationId xmlns:a16="http://schemas.microsoft.com/office/drawing/2014/main" id="{6E540930-2B08-4727-B9A2-078A4D8C527A}"/>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7" name="Picture 6">
            <a:extLst>
              <a:ext uri="{FF2B5EF4-FFF2-40B4-BE49-F238E27FC236}">
                <a16:creationId xmlns:a16="http://schemas.microsoft.com/office/drawing/2014/main" id="{38945711-76E2-4AFD-BB3B-3DCAB0B0BE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8" name="Text Box 34">
            <a:extLst>
              <a:ext uri="{FF2B5EF4-FFF2-40B4-BE49-F238E27FC236}">
                <a16:creationId xmlns:a16="http://schemas.microsoft.com/office/drawing/2014/main" id="{EA17A43F-8195-477C-878E-E21183EB1140}"/>
              </a:ext>
            </a:extLst>
          </p:cNvPr>
          <p:cNvSpPr txBox="1">
            <a:spLocks noChangeArrowheads="1"/>
          </p:cNvSpPr>
          <p:nvPr userDrawn="1"/>
        </p:nvSpPr>
        <p:spPr bwMode="auto">
          <a:xfrm>
            <a:off x="3923071" y="6327030"/>
            <a:ext cx="7686158"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838690321"/>
      </p:ext>
    </p:extLst>
  </p:cSld>
  <p:clrMapOvr>
    <a:masterClrMapping/>
  </p:clrMapOvr>
  <mc:AlternateContent xmlns:mc="http://schemas.openxmlformats.org/markup-compatibility/2006" xmlns:p14="http://schemas.microsoft.com/office/powerpoint/2010/main">
    <mc:Choice Requires="p14">
      <p:transition p14:dur="10" advTm="13771"/>
    </mc:Choice>
    <mc:Fallback xmlns="">
      <p:transition advTm="13771"/>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lank Slide - Large Imag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23D89D2D-9F9A-4436-ACCC-12C4EEB682D9}"/>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5" name="Picture 4">
            <a:extLst>
              <a:ext uri="{FF2B5EF4-FFF2-40B4-BE49-F238E27FC236}">
                <a16:creationId xmlns:a16="http://schemas.microsoft.com/office/drawing/2014/main" id="{F0749DC2-D4E0-4003-BCD2-293586479D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8" name="Text Box 34">
            <a:extLst>
              <a:ext uri="{FF2B5EF4-FFF2-40B4-BE49-F238E27FC236}">
                <a16:creationId xmlns:a16="http://schemas.microsoft.com/office/drawing/2014/main" id="{6694A54E-A2FD-4930-87E3-F1AE89EA025B}"/>
              </a:ext>
            </a:extLst>
          </p:cNvPr>
          <p:cNvSpPr txBox="1">
            <a:spLocks noChangeArrowheads="1"/>
          </p:cNvSpPr>
          <p:nvPr userDrawn="1"/>
        </p:nvSpPr>
        <p:spPr bwMode="auto">
          <a:xfrm>
            <a:off x="3967315" y="6327030"/>
            <a:ext cx="7641913"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Tree>
    <p:extLst>
      <p:ext uri="{BB962C8B-B14F-4D97-AF65-F5344CB8AC3E}">
        <p14:creationId xmlns:p14="http://schemas.microsoft.com/office/powerpoint/2010/main" val="4234124309"/>
      </p:ext>
    </p:extLst>
  </p:cSld>
  <p:clrMapOvr>
    <a:masterClrMapping/>
  </p:clrMapOvr>
  <mc:AlternateContent xmlns:mc="http://schemas.openxmlformats.org/markup-compatibility/2006" xmlns:p14="http://schemas.microsoft.com/office/powerpoint/2010/main">
    <mc:Choice Requires="p14">
      <p:transition p14:dur="10" advTm="13771"/>
    </mc:Choice>
    <mc:Fallback xmlns="">
      <p:transition advTm="13771"/>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Final Slide">
    <p:spTree>
      <p:nvGrpSpPr>
        <p:cNvPr id="1" name=""/>
        <p:cNvGrpSpPr/>
        <p:nvPr/>
      </p:nvGrpSpPr>
      <p:grpSpPr>
        <a:xfrm>
          <a:off x="0" y="0"/>
          <a:ext cx="0" cy="0"/>
          <a:chOff x="0" y="0"/>
          <a:chExt cx="0" cy="0"/>
        </a:xfrm>
      </p:grpSpPr>
      <p:sp>
        <p:nvSpPr>
          <p:cNvPr id="2" name="Rectangle 1"/>
          <p:cNvSpPr/>
          <p:nvPr/>
        </p:nvSpPr>
        <p:spPr>
          <a:xfrm>
            <a:off x="800100" y="1162058"/>
            <a:ext cx="11049000" cy="257175"/>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3" name="Rectangle 2"/>
          <p:cNvSpPr/>
          <p:nvPr/>
        </p:nvSpPr>
        <p:spPr>
          <a:xfrm>
            <a:off x="527538" y="1162059"/>
            <a:ext cx="11321562" cy="186096"/>
          </a:xfrm>
          <a:prstGeom prst="rect">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47818" y="1295400"/>
            <a:ext cx="1729468" cy="791415"/>
          </a:xfrm>
          <a:prstGeom prst="rect">
            <a:avLst/>
          </a:prstGeom>
        </p:spPr>
      </p:pic>
      <p:sp>
        <p:nvSpPr>
          <p:cNvPr id="13" name="Slide Number Placeholder 5">
            <a:extLst>
              <a:ext uri="{FF2B5EF4-FFF2-40B4-BE49-F238E27FC236}">
                <a16:creationId xmlns:a16="http://schemas.microsoft.com/office/drawing/2014/main" id="{B7782C9A-11A1-4178-A238-6B25283AF52F}"/>
              </a:ext>
            </a:extLst>
          </p:cNvPr>
          <p:cNvSpPr>
            <a:spLocks noGrp="1"/>
          </p:cNvSpPr>
          <p:nvPr>
            <p:ph type="sldNum" sz="quarter" idx="12"/>
          </p:nvPr>
        </p:nvSpPr>
        <p:spPr>
          <a:xfrm>
            <a:off x="10275063" y="55601"/>
            <a:ext cx="1765676" cy="252626"/>
          </a:xfrm>
          <a:prstGeom prst="rect">
            <a:avLst/>
          </a:prstGeom>
          <a:ln>
            <a:noFill/>
          </a:ln>
        </p:spPr>
        <p:txBody>
          <a:bodyPr/>
          <a:lstStyle>
            <a:lvl1pPr algn="r">
              <a:defRPr sz="1200">
                <a:solidFill>
                  <a:schemeClr val="bg1">
                    <a:lumMod val="50000"/>
                  </a:schemeClr>
                </a:solidFill>
              </a:defRPr>
            </a:lvl1pPr>
          </a:lstStyle>
          <a:p>
            <a:r>
              <a:rPr lang="en-US">
                <a:latin typeface="Arial" pitchFamily="34" charset="0"/>
              </a:rPr>
              <a:t>| </a:t>
            </a:r>
            <a:fld id="{295008BC-DA31-4D19-837B-EFA4386B05F5}" type="slidenum">
              <a:rPr lang="en-US" smtClean="0">
                <a:latin typeface="Arial" pitchFamily="34" charset="0"/>
              </a:rPr>
              <a:pPr/>
              <a:t>‹#›</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sp>
        <p:nvSpPr>
          <p:cNvPr id="14" name="TextBox 13">
            <a:extLst>
              <a:ext uri="{FF2B5EF4-FFF2-40B4-BE49-F238E27FC236}">
                <a16:creationId xmlns:a16="http://schemas.microsoft.com/office/drawing/2014/main" id="{17109A21-2439-4CFB-9479-D8A7F30FB2A1}"/>
              </a:ext>
            </a:extLst>
          </p:cNvPr>
          <p:cNvSpPr txBox="1"/>
          <p:nvPr/>
        </p:nvSpPr>
        <p:spPr>
          <a:xfrm>
            <a:off x="3070716" y="2220156"/>
            <a:ext cx="6083673" cy="1846659"/>
          </a:xfrm>
          <a:prstGeom prst="rect">
            <a:avLst/>
          </a:prstGeom>
          <a:noFill/>
        </p:spPr>
        <p:txBody>
          <a:bodyPr wrap="square" rtlCol="0">
            <a:spAutoFit/>
          </a:bodyPr>
          <a:lstStyle/>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MITRE’s mission-driven teams are dedicated to solving problems for a safer world. Through our federally funded R&amp;D centers and public-private partnerships, we work across government to tackle challenges to the safety, stability, and well-being of our nation.</a:t>
            </a:r>
            <a:b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br>
            <a:endPar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pPr algn="ctr">
              <a:spcAft>
                <a:spcPts val="600"/>
              </a:spcAft>
            </a:pPr>
            <a:r>
              <a:rPr lang="en-US" sz="14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Learn more </a:t>
            </a:r>
            <a:r>
              <a:rPr lang="en-US" sz="1600" u="sng"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hlinkClick r:id="rId3"/>
              </a:rPr>
              <a:t>www.mitre.org</a:t>
            </a:r>
            <a:r>
              <a:rPr lang="en-US" sz="1600" dirty="0">
                <a:solidFill>
                  <a:schemeClr val="tx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p>
          <a:p>
            <a:pPr algn="ctr">
              <a:spcAft>
                <a:spcPts val="600"/>
              </a:spcAft>
            </a:pPr>
            <a:r>
              <a:rPr lang="en-US" sz="1600" dirty="0">
                <a:solidFill>
                  <a:schemeClr val="tx1">
                    <a:lumMod val="50000"/>
                    <a:lumOff val="50000"/>
                  </a:schemeClr>
                </a:solidFill>
              </a:rPr>
              <a:t> </a:t>
            </a:r>
            <a:endParaRPr lang="en-US" sz="1400" dirty="0">
              <a:solidFill>
                <a:schemeClr val="tx1">
                  <a:lumMod val="50000"/>
                  <a:lumOff val="50000"/>
                </a:schemeClr>
              </a:solidFill>
              <a:ea typeface="Verdana" pitchFamily="34" charset="0"/>
              <a:cs typeface="Verdana" pitchFamily="34" charset="0"/>
            </a:endParaRPr>
          </a:p>
        </p:txBody>
      </p:sp>
      <p:pic>
        <p:nvPicPr>
          <p:cNvPr id="6" name="Picture 5" descr="Facebook Logo">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4545" y="4419742"/>
            <a:ext cx="498578" cy="498578"/>
          </a:xfrm>
          <a:prstGeom prst="rect">
            <a:avLst/>
          </a:prstGeom>
        </p:spPr>
      </p:pic>
      <p:pic>
        <p:nvPicPr>
          <p:cNvPr id="15" name="Picture 14" descr="LinkedIn Logo">
            <a:extLst>
              <a:ext uri="{FF2B5EF4-FFF2-40B4-BE49-F238E27FC236}">
                <a16:creationId xmlns:a16="http://schemas.microsoft.com/office/drawing/2014/main" id="{02C622B8-4947-4CAB-8194-8CD6F1245B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7963" y="4421381"/>
            <a:ext cx="498578" cy="498578"/>
          </a:xfrm>
          <a:prstGeom prst="rect">
            <a:avLst/>
          </a:prstGeom>
        </p:spPr>
      </p:pic>
      <p:pic>
        <p:nvPicPr>
          <p:cNvPr id="17" name="Picture 16" descr="YouTube Logo">
            <a:extLst>
              <a:ext uri="{FF2B5EF4-FFF2-40B4-BE49-F238E27FC236}">
                <a16:creationId xmlns:a16="http://schemas.microsoft.com/office/drawing/2014/main" id="{74F8B3DA-1668-47E0-836F-3E3BFF70CF24}"/>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481381" y="4427165"/>
            <a:ext cx="1186209" cy="498578"/>
          </a:xfrm>
          <a:prstGeom prst="rect">
            <a:avLst/>
          </a:prstGeom>
        </p:spPr>
      </p:pic>
      <p:pic>
        <p:nvPicPr>
          <p:cNvPr id="19" name="Picture 18" descr="Twitter Logo">
            <a:extLst>
              <a:ext uri="{FF2B5EF4-FFF2-40B4-BE49-F238E27FC236}">
                <a16:creationId xmlns:a16="http://schemas.microsoft.com/office/drawing/2014/main" id="{72F06D0D-7B3F-44C8-895A-1F35137BDE6F}"/>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4557514" y="4419742"/>
            <a:ext cx="498578" cy="498578"/>
          </a:xfrm>
          <a:prstGeom prst="rect">
            <a:avLst/>
          </a:prstGeom>
        </p:spPr>
      </p:pic>
    </p:spTree>
    <p:extLst>
      <p:ext uri="{BB962C8B-B14F-4D97-AF65-F5344CB8AC3E}">
        <p14:creationId xmlns:p14="http://schemas.microsoft.com/office/powerpoint/2010/main" val="1217307357"/>
      </p:ext>
    </p:extLst>
  </p:cSld>
  <p:clrMapOvr>
    <a:masterClrMapping/>
  </p:clrMapOvr>
  <mc:AlternateContent xmlns:mc="http://schemas.openxmlformats.org/markup-compatibility/2006" xmlns:p14="http://schemas.microsoft.com/office/powerpoint/2010/main">
    <mc:Choice Requires="p14">
      <p:transition p14:dur="10" advTm="13771"/>
    </mc:Choice>
    <mc:Fallback xmlns="">
      <p:transition advTm="13771"/>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812801" y="274638"/>
            <a:ext cx="9328727" cy="868362"/>
          </a:xfrm>
          <a:prstGeom prst="rect">
            <a:avLst/>
          </a:prstGeom>
        </p:spPr>
        <p:txBody>
          <a:bodyPr vert="horz" lIns="91440" tIns="45720" rIns="91440" bIns="45720" rtlCol="0" anchor="ctr" anchorCtr="0">
            <a:normAutofit/>
          </a:bodyPr>
          <a:lstStyle>
            <a:lvl1pPr>
              <a:lnSpc>
                <a:spcPts val="3200"/>
              </a:lnSpc>
              <a:defRPr>
                <a:solidFill>
                  <a:schemeClr val="tx2"/>
                </a:solidFill>
                <a:latin typeface="Helvetica LT Std" pitchFamily="34" charset="0"/>
                <a:ea typeface="Verdana" pitchFamily="34" charset="0"/>
                <a:cs typeface="Verdana" pitchFamily="34" charset="0"/>
              </a:defRPr>
            </a:lvl1pPr>
          </a:lstStyle>
          <a:p>
            <a:r>
              <a:rPr lang="en-US" dirty="0"/>
              <a:t>Click to edit Master title style</a:t>
            </a:r>
          </a:p>
        </p:txBody>
      </p:sp>
      <p:sp>
        <p:nvSpPr>
          <p:cNvPr id="8" name="Text Placeholder 2"/>
          <p:cNvSpPr>
            <a:spLocks noGrp="1"/>
          </p:cNvSpPr>
          <p:nvPr>
            <p:ph idx="1"/>
          </p:nvPr>
        </p:nvSpPr>
        <p:spPr>
          <a:xfrm>
            <a:off x="812800" y="1447801"/>
            <a:ext cx="10972800" cy="4589745"/>
          </a:xfrm>
          <a:prstGeom prst="rect">
            <a:avLst/>
          </a:prstGeom>
        </p:spPr>
        <p:txBody>
          <a:bodyPr vert="horz" lIns="91440" tIns="45720" rIns="91440" bIns="45720" rtlCol="0">
            <a:normAutofit/>
          </a:bodyPr>
          <a:lstStyle>
            <a:lvl1pPr>
              <a:spcAft>
                <a:spcPts val="600"/>
              </a:spcAft>
              <a:defRPr sz="2000">
                <a:solidFill>
                  <a:schemeClr val="tx1"/>
                </a:solidFill>
                <a:latin typeface="Helvetica LT Std" pitchFamily="34" charset="0"/>
                <a:ea typeface="Verdana" pitchFamily="34" charset="0"/>
                <a:cs typeface="Verdana" pitchFamily="34" charset="0"/>
              </a:defRPr>
            </a:lvl1pPr>
            <a:lvl2pPr>
              <a:spcAft>
                <a:spcPts val="600"/>
              </a:spcAft>
              <a:defRPr sz="2000">
                <a:solidFill>
                  <a:schemeClr val="tx1"/>
                </a:solidFill>
                <a:latin typeface="Helvetica LT Std" pitchFamily="34" charset="0"/>
                <a:ea typeface="Verdana" pitchFamily="34" charset="0"/>
                <a:cs typeface="Verdana" pitchFamily="34" charset="0"/>
              </a:defRPr>
            </a:lvl2pPr>
            <a:lvl3pPr>
              <a:spcAft>
                <a:spcPts val="600"/>
              </a:spcAft>
              <a:defRPr sz="1800">
                <a:solidFill>
                  <a:schemeClr val="tx1"/>
                </a:solidFill>
                <a:latin typeface="Helvetica LT Std" pitchFamily="34" charset="0"/>
                <a:ea typeface="Verdana" pitchFamily="34" charset="0"/>
                <a:cs typeface="Verdana" pitchFamily="34" charset="0"/>
              </a:defRPr>
            </a:lvl3pPr>
          </a:lstStyle>
          <a:p>
            <a:pPr lvl="0"/>
            <a:r>
              <a:rPr lang="en-US"/>
              <a:t>Edit Master text styles</a:t>
            </a:r>
          </a:p>
          <a:p>
            <a:pPr lvl="1"/>
            <a:r>
              <a:rPr lang="en-US"/>
              <a:t>Second level</a:t>
            </a:r>
          </a:p>
          <a:p>
            <a:pPr lvl="2"/>
            <a:r>
              <a:rPr lang="en-US"/>
              <a:t>Third level</a:t>
            </a:r>
          </a:p>
        </p:txBody>
      </p:sp>
      <p:pic>
        <p:nvPicPr>
          <p:cNvPr id="5" name="Picture 4">
            <a:extLst>
              <a:ext uri="{FF2B5EF4-FFF2-40B4-BE49-F238E27FC236}">
                <a16:creationId xmlns:a16="http://schemas.microsoft.com/office/drawing/2014/main" id="{FAE96631-AC9A-4136-AD4E-1031F234CFD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82771" y="6063116"/>
            <a:ext cx="1260777" cy="679412"/>
          </a:xfrm>
          <a:prstGeom prst="rect">
            <a:avLst/>
          </a:prstGeom>
        </p:spPr>
      </p:pic>
      <p:sp>
        <p:nvSpPr>
          <p:cNvPr id="6" name="Text Box 34">
            <a:extLst>
              <a:ext uri="{FF2B5EF4-FFF2-40B4-BE49-F238E27FC236}">
                <a16:creationId xmlns:a16="http://schemas.microsoft.com/office/drawing/2014/main" id="{E3ABD851-716C-4BCD-AE29-6EB30713EBF9}"/>
              </a:ext>
            </a:extLst>
          </p:cNvPr>
          <p:cNvSpPr txBox="1">
            <a:spLocks noChangeArrowheads="1"/>
          </p:cNvSpPr>
          <p:nvPr userDrawn="1"/>
        </p:nvSpPr>
        <p:spPr bwMode="auto">
          <a:xfrm>
            <a:off x="3915697" y="6327030"/>
            <a:ext cx="7693532" cy="415498"/>
          </a:xfrm>
          <a:prstGeom prst="rect">
            <a:avLst/>
          </a:prstGeom>
          <a:noFill/>
          <a:ln w="9525">
            <a:noFill/>
            <a:miter lim="800000"/>
            <a:headEnd/>
            <a:tailEnd/>
          </a:ln>
          <a:effectLst/>
        </p:spPr>
        <p:txBody>
          <a:bodyPr wrap="square" lIns="45720" rIns="45720">
            <a:spAutoFit/>
          </a:bodyPr>
          <a:lstStyle/>
          <a:p>
            <a:pPr algn="l" eaLnBrk="0" hangingPunct="0">
              <a:defRPr/>
            </a:pPr>
            <a:r>
              <a:rPr lang="en-US" sz="1050" dirty="0">
                <a:latin typeface="Helvetica LT Std"/>
              </a:rPr>
              <a:t>CVE is sponsored by </a:t>
            </a:r>
            <a:r>
              <a:rPr lang="en-US" sz="1050" dirty="0">
                <a:latin typeface="Helvetica LT Std"/>
                <a:hlinkClick r:id="rId3"/>
              </a:rPr>
              <a:t>U.S. Department of Homeland Security</a:t>
            </a:r>
            <a:r>
              <a:rPr lang="en-US" sz="1050" dirty="0">
                <a:latin typeface="Helvetica LT Std"/>
              </a:rPr>
              <a:t> (DHS) </a:t>
            </a:r>
            <a:r>
              <a:rPr lang="en-US" sz="1050" dirty="0">
                <a:latin typeface="Helvetica LT Std"/>
                <a:hlinkClick r:id="rId4"/>
              </a:rPr>
              <a:t>Cybersecurity and Infrastructure Security Agency</a:t>
            </a:r>
            <a:r>
              <a:rPr lang="en-US" sz="1050" dirty="0">
                <a:latin typeface="Helvetica LT Std"/>
              </a:rPr>
              <a:t> (CISA). Copyright © 1999–2020, </a:t>
            </a:r>
            <a:r>
              <a:rPr lang="en-US" sz="1050" dirty="0">
                <a:latin typeface="Helvetica LT Std"/>
                <a:hlinkClick r:id="rId5"/>
              </a:rPr>
              <a:t>The MITRE Corporation</a:t>
            </a:r>
            <a:r>
              <a:rPr lang="en-US" sz="1050" dirty="0">
                <a:latin typeface="Helvetica LT Std"/>
              </a:rPr>
              <a:t>. CVE and the CVE logo are registered trademarks of The MITRE Corporation.</a:t>
            </a:r>
            <a:endParaRPr lang="en-US" altLang="en-US" sz="1050" b="0" u="none" baseline="0" dirty="0">
              <a:solidFill>
                <a:schemeClr val="tx1"/>
              </a:solidFill>
              <a:latin typeface="Helvetica LT Std"/>
              <a:cs typeface="+mn-cs"/>
            </a:endParaRPr>
          </a:p>
        </p:txBody>
      </p:sp>
      <p:sp>
        <p:nvSpPr>
          <p:cNvPr id="9" name="Slide Number Placeholder 5">
            <a:extLst>
              <a:ext uri="{FF2B5EF4-FFF2-40B4-BE49-F238E27FC236}">
                <a16:creationId xmlns:a16="http://schemas.microsoft.com/office/drawing/2014/main" id="{BDBF269F-35F2-49BC-BA49-DF8367D954D6}"/>
              </a:ext>
            </a:extLst>
          </p:cNvPr>
          <p:cNvSpPr txBox="1">
            <a:spLocks/>
          </p:cNvSpPr>
          <p:nvPr userDrawn="1"/>
        </p:nvSpPr>
        <p:spPr>
          <a:xfrm>
            <a:off x="10275063" y="55601"/>
            <a:ext cx="1765676" cy="252626"/>
          </a:xfrm>
          <a:prstGeom prst="rect">
            <a:avLst/>
          </a:prstGeom>
          <a:ln>
            <a:noFill/>
          </a:ln>
        </p:spPr>
        <p:txBody>
          <a:bodyP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spTree>
    <p:extLst>
      <p:ext uri="{BB962C8B-B14F-4D97-AF65-F5344CB8AC3E}">
        <p14:creationId xmlns:p14="http://schemas.microsoft.com/office/powerpoint/2010/main" val="595071921"/>
      </p:ext>
    </p:extLst>
  </p:cSld>
  <p:clrMapOvr>
    <a:masterClrMapping/>
  </p:clrMapOvr>
  <mc:AlternateContent xmlns:mc="http://schemas.openxmlformats.org/markup-compatibility/2006" xmlns:p14="http://schemas.microsoft.com/office/powerpoint/2010/main">
    <mc:Choice Requires="p14">
      <p:transition p14:dur="10" advTm="13771"/>
    </mc:Choice>
    <mc:Fallback xmlns="">
      <p:transition advTm="13771"/>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82BF51-56C6-45DE-975B-E54B78AB85B6}"/>
              </a:ext>
            </a:extLst>
          </p:cNvPr>
          <p:cNvSpPr>
            <a:spLocks noGrp="1"/>
          </p:cNvSpPr>
          <p:nvPr>
            <p:ph type="title"/>
          </p:nvPr>
        </p:nvSpPr>
        <p:spPr>
          <a:xfrm>
            <a:off x="616448" y="365760"/>
            <a:ext cx="11236721" cy="750253"/>
          </a:xfrm>
          <a:prstGeom prst="rect">
            <a:avLst/>
          </a:prstGeom>
        </p:spPr>
        <p:txBody>
          <a:bodyPr vert="horz" lIns="91440" tIns="45720" rIns="91440" bIns="45720" rtlCol="0" anchor="ctr" anchorCtr="0">
            <a:noAutofit/>
          </a:bodyPr>
          <a:lstStyle/>
          <a:p>
            <a:pPr lvl="0">
              <a:lnSpc>
                <a:spcPts val="3200"/>
              </a:lnSpc>
            </a:pPr>
            <a:r>
              <a:rPr lang="en-US"/>
              <a:t>Click to edit Master title style</a:t>
            </a:r>
            <a:endParaRPr lang="en-US" dirty="0"/>
          </a:p>
        </p:txBody>
      </p:sp>
      <p:sp>
        <p:nvSpPr>
          <p:cNvPr id="3" name="Text Placeholder 2">
            <a:extLst>
              <a:ext uri="{FF2B5EF4-FFF2-40B4-BE49-F238E27FC236}">
                <a16:creationId xmlns:a16="http://schemas.microsoft.com/office/drawing/2014/main" id="{D15798B9-CA6E-4EEF-AFEA-D99321F30B5B}"/>
              </a:ext>
            </a:extLst>
          </p:cNvPr>
          <p:cNvSpPr>
            <a:spLocks noGrp="1"/>
          </p:cNvSpPr>
          <p:nvPr>
            <p:ph type="body" idx="1"/>
          </p:nvPr>
        </p:nvSpPr>
        <p:spPr>
          <a:xfrm>
            <a:off x="616449" y="1371601"/>
            <a:ext cx="11236720" cy="4794737"/>
          </a:xfrm>
          <a:prstGeom prst="rect">
            <a:avLst/>
          </a:prstGeom>
        </p:spPr>
        <p:txBody>
          <a:bodyPr vert="horz" lIns="91440" tIns="45720" rIns="91440" bIns="45720" rtlCol="0">
            <a:noAutofit/>
          </a:bodyPr>
          <a:lstStyle/>
          <a:p>
            <a:pPr marL="308269" lvl="0" indent="-308269" defTabSz="1216185">
              <a:spcBef>
                <a:spcPts val="0"/>
              </a:spcBef>
              <a:spcAft>
                <a:spcPts val="798"/>
              </a:spcAft>
              <a:buClr>
                <a:schemeClr val="tx2"/>
              </a:buClr>
              <a:buSzPct val="120000"/>
              <a:buFont typeface="Wingdings" pitchFamily="2" charset="2"/>
              <a:buChar char="§"/>
            </a:pPr>
            <a:r>
              <a:rPr lang="en-US" dirty="0"/>
              <a:t>Edit Master text styles</a:t>
            </a:r>
          </a:p>
          <a:p>
            <a:pPr marL="686216" lvl="1" indent="-304046" defTabSz="1216185">
              <a:spcBef>
                <a:spcPts val="0"/>
              </a:spcBef>
              <a:spcAft>
                <a:spcPts val="798"/>
              </a:spcAft>
              <a:buClr>
                <a:schemeClr val="tx2"/>
              </a:buClr>
              <a:buChar char="–"/>
            </a:pPr>
            <a:r>
              <a:rPr lang="en-US" dirty="0"/>
              <a:t>Second level</a:t>
            </a:r>
          </a:p>
          <a:p>
            <a:pPr marL="994485" lvl="2" indent="-308269" defTabSz="1216185">
              <a:spcBef>
                <a:spcPts val="0"/>
              </a:spcBef>
              <a:spcAft>
                <a:spcPts val="798"/>
              </a:spcAft>
              <a:buClr>
                <a:schemeClr val="tx2"/>
              </a:buClr>
              <a:buSzPct val="110000"/>
              <a:buFont typeface="Wingdings" pitchFamily="2" charset="2"/>
              <a:buChar char="§"/>
            </a:pPr>
            <a:r>
              <a:rPr lang="en-US" dirty="0"/>
              <a:t>Third level</a:t>
            </a:r>
          </a:p>
        </p:txBody>
      </p:sp>
      <p:sp>
        <p:nvSpPr>
          <p:cNvPr id="10" name="Rectangle 9" descr="Artifact">
            <a:extLst>
              <a:ext uri="{FF2B5EF4-FFF2-40B4-BE49-F238E27FC236}">
                <a16:creationId xmlns:a16="http://schemas.microsoft.com/office/drawing/2014/main" id="{76AE87BA-EAF2-4F85-A4C6-431AB731984B}"/>
              </a:ext>
            </a:extLst>
          </p:cNvPr>
          <p:cNvSpPr/>
          <p:nvPr/>
        </p:nvSpPr>
        <p:spPr bwMode="auto">
          <a:xfrm>
            <a:off x="81483" y="1"/>
            <a:ext cx="99586" cy="1219200"/>
          </a:xfrm>
          <a:prstGeom prst="rect">
            <a:avLst/>
          </a:prstGeom>
          <a:solidFill>
            <a:srgbClr val="C1CD23"/>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1" name="Rectangle 10" descr="Artifact">
            <a:extLst>
              <a:ext uri="{FF2B5EF4-FFF2-40B4-BE49-F238E27FC236}">
                <a16:creationId xmlns:a16="http://schemas.microsoft.com/office/drawing/2014/main" id="{B6C3F526-F252-41AB-A61C-F10A1CF2B122}"/>
              </a:ext>
            </a:extLst>
          </p:cNvPr>
          <p:cNvSpPr/>
          <p:nvPr/>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sp>
        <p:nvSpPr>
          <p:cNvPr id="13" name="Rectangle 12" descr="Artifact">
            <a:extLst>
              <a:ext uri="{FF2B5EF4-FFF2-40B4-BE49-F238E27FC236}">
                <a16:creationId xmlns:a16="http://schemas.microsoft.com/office/drawing/2014/main" id="{0FC1AD13-1188-4710-AA4D-CAD582AF814C}"/>
              </a:ext>
            </a:extLst>
          </p:cNvPr>
          <p:cNvSpPr/>
          <p:nvPr userDrawn="1"/>
        </p:nvSpPr>
        <p:spPr bwMode="auto">
          <a:xfrm>
            <a:off x="81483" y="1"/>
            <a:ext cx="99586" cy="1219200"/>
          </a:xfrm>
          <a:prstGeom prst="rect">
            <a:avLst/>
          </a:prstGeom>
          <a:solidFill>
            <a:schemeClr val="accent1"/>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1"/>
              </a:solidFill>
              <a:effectLst/>
              <a:latin typeface="Arial" charset="0"/>
            </a:endParaRPr>
          </a:p>
        </p:txBody>
      </p:sp>
      <p:sp>
        <p:nvSpPr>
          <p:cNvPr id="14" name="Rectangle 13" descr="Artifact">
            <a:extLst>
              <a:ext uri="{FF2B5EF4-FFF2-40B4-BE49-F238E27FC236}">
                <a16:creationId xmlns:a16="http://schemas.microsoft.com/office/drawing/2014/main" id="{33566D52-4B10-4869-BC77-6B0630C04620}"/>
              </a:ext>
            </a:extLst>
          </p:cNvPr>
          <p:cNvSpPr/>
          <p:nvPr userDrawn="1"/>
        </p:nvSpPr>
        <p:spPr bwMode="auto">
          <a:xfrm>
            <a:off x="81483" y="1371601"/>
            <a:ext cx="99586" cy="5486400"/>
          </a:xfrm>
          <a:prstGeom prst="rect">
            <a:avLst/>
          </a:prstGeom>
          <a:solidFill>
            <a:schemeClr val="tx2"/>
          </a:solidFill>
          <a:ln w="12700" cap="flat" cmpd="sng" algn="ctr">
            <a:noFill/>
            <a:prstDash val="solid"/>
            <a:round/>
            <a:headEnd type="none" w="med" len="med"/>
            <a:tailEnd type="none" w="med" len="med"/>
          </a:ln>
          <a:effectLst/>
        </p:spPr>
        <p:txBody>
          <a:bodyPr vert="horz" wrap="none" lIns="121618" tIns="60809" rIns="121618" bIns="60809" numCol="1" rtlCol="0" anchor="ctr" anchorCtr="0" compatLnSpc="1">
            <a:prstTxWarp prst="textNoShape">
              <a:avLst/>
            </a:prstTxWarp>
          </a:bodyPr>
          <a:lstStyle/>
          <a:p>
            <a:pPr marL="0" marR="0" indent="0" algn="ctr" defTabSz="1216185" rtl="0" eaLnBrk="0" fontAlgn="base" latinLnBrk="0" hangingPunct="0">
              <a:lnSpc>
                <a:spcPts val="3325"/>
              </a:lnSpc>
              <a:spcBef>
                <a:spcPct val="0"/>
              </a:spcBef>
              <a:spcAft>
                <a:spcPts val="1330"/>
              </a:spcAft>
              <a:buClr>
                <a:srgbClr val="FDAA03"/>
              </a:buClr>
              <a:buSzTx/>
              <a:buFontTx/>
              <a:buNone/>
              <a:tabLst/>
            </a:pPr>
            <a:endParaRPr kumimoji="0" lang="en-US" sz="2394" b="1" i="0" u="none" strike="noStrike" cap="none" normalizeH="0" baseline="0">
              <a:ln>
                <a:noFill/>
              </a:ln>
              <a:solidFill>
                <a:schemeClr val="tx2"/>
              </a:solidFill>
              <a:effectLst/>
              <a:latin typeface="Arial" charset="0"/>
            </a:endParaRPr>
          </a:p>
        </p:txBody>
      </p:sp>
      <p:cxnSp>
        <p:nvCxnSpPr>
          <p:cNvPr id="16" name="Straight Connector 15" descr="Artifact">
            <a:extLst>
              <a:ext uri="{FF2B5EF4-FFF2-40B4-BE49-F238E27FC236}">
                <a16:creationId xmlns:a16="http://schemas.microsoft.com/office/drawing/2014/main" id="{8E84DD11-8C76-4BBF-8684-CF89C69047E7}"/>
              </a:ext>
            </a:extLst>
          </p:cNvPr>
          <p:cNvCxnSpPr>
            <a:cxnSpLocks/>
          </p:cNvCxnSpPr>
          <p:nvPr userDrawn="1"/>
        </p:nvCxnSpPr>
        <p:spPr bwMode="auto">
          <a:xfrm>
            <a:off x="616449" y="1242752"/>
            <a:ext cx="11236720" cy="0"/>
          </a:xfrm>
          <a:prstGeom prst="line">
            <a:avLst/>
          </a:prstGeom>
          <a:solidFill>
            <a:srgbClr val="FFCC99"/>
          </a:solidFill>
          <a:ln w="12700" cap="flat" cmpd="sng" algn="ctr">
            <a:solidFill>
              <a:schemeClr val="bg1">
                <a:lumMod val="50000"/>
              </a:schemeClr>
            </a:solidFill>
            <a:prstDash val="solid"/>
            <a:round/>
            <a:headEnd type="none" w="med" len="med"/>
            <a:tailEnd type="none" w="med" len="med"/>
          </a:ln>
          <a:effectLst/>
        </p:spPr>
      </p:cxnSp>
    </p:spTree>
    <p:extLst>
      <p:ext uri="{BB962C8B-B14F-4D97-AF65-F5344CB8AC3E}">
        <p14:creationId xmlns:p14="http://schemas.microsoft.com/office/powerpoint/2010/main" val="57132481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5" r:id="rId3"/>
    <p:sldLayoutId id="2147483660" r:id="rId4"/>
    <p:sldLayoutId id="2147483661" r:id="rId5"/>
    <p:sldLayoutId id="2147483662" r:id="rId6"/>
    <p:sldLayoutId id="2147483663" r:id="rId7"/>
    <p:sldLayoutId id="2147483664" r:id="rId8"/>
    <p:sldLayoutId id="2147483669" r:id="rId9"/>
  </p:sldLayoutIdLst>
  <mc:AlternateContent xmlns:mc="http://schemas.openxmlformats.org/markup-compatibility/2006" xmlns:p14="http://schemas.microsoft.com/office/powerpoint/2010/main">
    <mc:Choice Requires="p14">
      <p:transition p14:dur="10" advTm="13771"/>
    </mc:Choice>
    <mc:Fallback xmlns="">
      <p:transition advTm="13771"/>
    </mc:Fallback>
  </mc:AlternateContent>
  <p:hf hdr="0" dt="0"/>
  <p:txStyles>
    <p:titleStyle>
      <a:lvl1pPr algn="l" defTabSz="914400" rtl="0" eaLnBrk="1" latinLnBrk="0" hangingPunct="1">
        <a:lnSpc>
          <a:spcPct val="90000"/>
        </a:lnSpc>
        <a:spcBef>
          <a:spcPct val="0"/>
        </a:spcBef>
        <a:buNone/>
        <a:defRPr lang="en-US" sz="3200" b="1" kern="1200">
          <a:solidFill>
            <a:schemeClr val="tx2"/>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lang="en-US" sz="2400" b="1"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Tahoma" panose="020B0604030504040204" pitchFamily="34" charset="0"/>
          <a:ea typeface="Tahoma" panose="020B0604030504040204" pitchFamily="34" charset="0"/>
          <a:cs typeface="Tahoma" panose="020B060403050404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7.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7.png"/><Relationship Id="rId5" Type="http://schemas.openxmlformats.org/officeDocument/2006/relationships/hyperlink" Target="https://github.com/CVEProject/automation-working-group/blob/master/cve_json_schema/DRAFT-JSON-file-format-v4.md" TargetMode="Externa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7.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7.png"/><Relationship Id="rId5" Type="http://schemas.openxmlformats.org/officeDocument/2006/relationships/image" Target="../media/image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png"/><Relationship Id="rId5" Type="http://schemas.openxmlformats.org/officeDocument/2006/relationships/image" Target="../media/image1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7.png"/><Relationship Id="rId5" Type="http://schemas.openxmlformats.org/officeDocument/2006/relationships/image" Target="../media/image1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7.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7.png"/><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hyperlink" Target="https://github.com/distributedweaknessfiling/cvelist" TargetMode="External"/><Relationship Id="rId5" Type="http://schemas.openxmlformats.org/officeDocument/2006/relationships/hyperlink" Target="https://github.com/CVEProject/cvelist/" TargetMode="External"/><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7.png"/><Relationship Id="rId5" Type="http://schemas.openxmlformats.org/officeDocument/2006/relationships/hyperlink" Target="https://cveproject.github.io/docs/cna/onboarding/index.html" TargetMode="External"/><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7.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7.png"/><Relationship Id="rId5" Type="http://schemas.openxmlformats.org/officeDocument/2006/relationships/hyperlink" Target="https://cve.mitre.org/data/downloads/index.html" TargetMode="External"/><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7.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hyperlink" Target="https://github.com/CVEProject/automation-working-group/blob/master/cve_json_schema/DRAFT-JSON-file-format-v4.md" TargetMode="External"/><Relationship Id="rId3" Type="http://schemas.openxmlformats.org/officeDocument/2006/relationships/slideLayout" Target="../slideLayouts/slideLayout9.xml"/><Relationship Id="rId7" Type="http://schemas.openxmlformats.org/officeDocument/2006/relationships/hyperlink" Target="https://github.com/CVEProject/automation-working-group/blob/master/cve_json_schema/CVE_JSON_4.0_min.schema" TargetMode="External"/><Relationship Id="rId12" Type="http://schemas.openxmlformats.org/officeDocument/2006/relationships/image" Target="../media/image7.png"/><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hyperlink" Target="https://github.com/CVEProject/automation-working-group/blob/master/tools/cmdlinejsonvalidator.py" TargetMode="External"/><Relationship Id="rId11" Type="http://schemas.openxmlformats.org/officeDocument/2006/relationships/hyperlink" Target="https://cveform.mitre.org/" TargetMode="External"/><Relationship Id="rId5" Type="http://schemas.openxmlformats.org/officeDocument/2006/relationships/hyperlink" Target="https://github.com/CVEProject" TargetMode="External"/><Relationship Id="rId10" Type="http://schemas.openxmlformats.org/officeDocument/2006/relationships/hyperlink" Target="https://vulnogram.github.io/" TargetMode="External"/><Relationship Id="rId4" Type="http://schemas.openxmlformats.org/officeDocument/2006/relationships/notesSlide" Target="../notesSlides/notesSlide34.xml"/><Relationship Id="rId9" Type="http://schemas.openxmlformats.org/officeDocument/2006/relationships/hyperlink" Target="https://github.com/Vulnogram/Vulnogram" TargetMode="Externa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7.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7.png"/><Relationship Id="rId5" Type="http://schemas.openxmlformats.org/officeDocument/2006/relationships/hyperlink" Target="https://cve.mitre.org/cve/list_rules_and_guidance/cve_assignment_information_format.html#format"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495207-35DE-46E2-B7DB-F31265C44A28}"/>
              </a:ext>
            </a:extLst>
          </p:cNvPr>
          <p:cNvSpPr>
            <a:spLocks noGrp="1"/>
          </p:cNvSpPr>
          <p:nvPr>
            <p:ph type="ctrTitle" sz="quarter"/>
          </p:nvPr>
        </p:nvSpPr>
        <p:spPr/>
        <p:txBody>
          <a:bodyPr/>
          <a:lstStyle/>
          <a:p>
            <a:r>
              <a:rPr lang="en-US" dirty="0"/>
              <a:t>CVE Submission Process</a:t>
            </a:r>
            <a:br>
              <a:rPr lang="en-US" dirty="0"/>
            </a:br>
            <a:r>
              <a:rPr lang="en-US" sz="2800" dirty="0"/>
              <a:t>for Submissions to CVE Program Root CNA Only</a:t>
            </a:r>
          </a:p>
        </p:txBody>
      </p:sp>
      <p:sp>
        <p:nvSpPr>
          <p:cNvPr id="7" name="Subtitle 6">
            <a:extLst>
              <a:ext uri="{FF2B5EF4-FFF2-40B4-BE49-F238E27FC236}">
                <a16:creationId xmlns:a16="http://schemas.microsoft.com/office/drawing/2014/main" id="{EC64448E-58F0-47AA-B058-D0CEF188B231}"/>
              </a:ext>
            </a:extLst>
          </p:cNvPr>
          <p:cNvSpPr>
            <a:spLocks noGrp="1"/>
          </p:cNvSpPr>
          <p:nvPr>
            <p:ph type="subTitle" idx="1"/>
          </p:nvPr>
        </p:nvSpPr>
        <p:spPr>
          <a:xfrm>
            <a:off x="1044164" y="2568943"/>
            <a:ext cx="9627524" cy="389923"/>
          </a:xfrm>
        </p:spPr>
        <p:txBody>
          <a:bodyPr/>
          <a:lstStyle/>
          <a:p>
            <a:r>
              <a:rPr lang="en-US" dirty="0"/>
              <a:t>CVE Team</a:t>
            </a:r>
          </a:p>
        </p:txBody>
      </p:sp>
      <p:sp>
        <p:nvSpPr>
          <p:cNvPr id="2" name="Slide Number Placeholder 1">
            <a:extLst>
              <a:ext uri="{FF2B5EF4-FFF2-40B4-BE49-F238E27FC236}">
                <a16:creationId xmlns:a16="http://schemas.microsoft.com/office/drawing/2014/main" id="{DF0E2809-7AAC-4377-881A-13E670C8C710}"/>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1</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12" name="Audio 11">
            <a:hlinkClick r:id="" action="ppaction://media"/>
            <a:extLst>
              <a:ext uri="{FF2B5EF4-FFF2-40B4-BE49-F238E27FC236}">
                <a16:creationId xmlns:a16="http://schemas.microsoft.com/office/drawing/2014/main" id="{7FD5A008-45CB-4EBF-A05B-560616A23F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62469342"/>
      </p:ext>
    </p:extLst>
  </p:cSld>
  <p:clrMapOvr>
    <a:masterClrMapping/>
  </p:clrMapOvr>
  <mc:AlternateContent xmlns:mc="http://schemas.openxmlformats.org/markup-compatibility/2006" xmlns:p14="http://schemas.microsoft.com/office/powerpoint/2010/main">
    <mc:Choice Requires="p14">
      <p:transition spd="slow" p14:dur="14000" advTm="13771"/>
    </mc:Choice>
    <mc:Fallback xmlns="">
      <p:transition spd="slow" advTm="1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Flat File Example</a:t>
            </a:r>
          </a:p>
        </p:txBody>
      </p:sp>
      <p:sp>
        <p:nvSpPr>
          <p:cNvPr id="3" name="Content Placeholder 2"/>
          <p:cNvSpPr>
            <a:spLocks noGrp="1"/>
          </p:cNvSpPr>
          <p:nvPr>
            <p:ph idx="1"/>
          </p:nvPr>
        </p:nvSpPr>
        <p:spPr>
          <a:xfrm>
            <a:off x="708025" y="1362076"/>
            <a:ext cx="10972800" cy="4962524"/>
          </a:xfrm>
        </p:spPr>
        <p:txBody>
          <a:bodyPr>
            <a:normAutofit/>
          </a:bodyPr>
          <a:lstStyle/>
          <a:p>
            <a:pPr marL="0" indent="0">
              <a:buNone/>
            </a:pPr>
            <a:r>
              <a:rPr lang="en-US" dirty="0"/>
              <a:t>[CVEID]:</a:t>
            </a:r>
            <a:r>
              <a:rPr lang="en-US" b="0" dirty="0"/>
              <a:t>CVE-2017-1194</a:t>
            </a:r>
          </a:p>
          <a:p>
            <a:pPr marL="0" indent="0">
              <a:buNone/>
            </a:pPr>
            <a:r>
              <a:rPr lang="en-US" dirty="0"/>
              <a:t>[PRODUCT]:</a:t>
            </a:r>
            <a:r>
              <a:rPr lang="en-US" b="0" dirty="0"/>
              <a:t>IBM WebSphere Application Server</a:t>
            </a:r>
          </a:p>
          <a:p>
            <a:pPr marL="0" indent="0">
              <a:buNone/>
            </a:pPr>
            <a:r>
              <a:rPr lang="en-US" dirty="0"/>
              <a:t>[VERSION]:</a:t>
            </a:r>
            <a:r>
              <a:rPr lang="en-US" b="0" dirty="0"/>
              <a:t>7.0, 8.0, 8.5, 9.0</a:t>
            </a:r>
          </a:p>
          <a:p>
            <a:pPr marL="0" indent="0">
              <a:buNone/>
            </a:pPr>
            <a:r>
              <a:rPr lang="en-US" dirty="0"/>
              <a:t>[PROBLEMTYPE]:</a:t>
            </a:r>
            <a:r>
              <a:rPr lang="en-US" b="0" dirty="0"/>
              <a:t>Cross-site request forgery</a:t>
            </a:r>
          </a:p>
          <a:p>
            <a:pPr marL="0" indent="0">
              <a:buNone/>
            </a:pPr>
            <a:r>
              <a:rPr lang="en-US" dirty="0"/>
              <a:t>[REFERENCES]:</a:t>
            </a:r>
            <a:r>
              <a:rPr lang="en-US" b="0" dirty="0"/>
              <a:t>http://www.ibm.com/support/docview.wss?uid=swg22001226</a:t>
            </a:r>
          </a:p>
          <a:p>
            <a:pPr marL="0" indent="0">
              <a:buNone/>
            </a:pPr>
            <a:r>
              <a:rPr lang="en-US" dirty="0"/>
              <a:t>[DESCRIPTION]:</a:t>
            </a:r>
            <a:r>
              <a:rPr lang="en-US" b="0" dirty="0"/>
              <a:t>IBM WebSphere Application Server 7.0, 8.0, 8.5, and 9.0 is vulnerable to cross-site request forgery which could allow an attacker to execute malicious and unauthorized actions transmitted from a user that the website trusts.  IBM X-Force ID:  123669.</a:t>
            </a:r>
          </a:p>
          <a:p>
            <a:pPr marL="0" indent="0">
              <a:buNone/>
            </a:pPr>
            <a:r>
              <a:rPr lang="en-US" dirty="0"/>
              <a:t>[ASSIGNINGCNA]:</a:t>
            </a:r>
            <a:r>
              <a:rPr lang="en-US" b="0" dirty="0"/>
              <a:t>IBM</a:t>
            </a:r>
          </a:p>
        </p:txBody>
      </p:sp>
      <p:pic>
        <p:nvPicPr>
          <p:cNvPr id="5" name="Audio 4">
            <a:hlinkClick r:id="" action="ppaction://media"/>
            <a:extLst>
              <a:ext uri="{FF2B5EF4-FFF2-40B4-BE49-F238E27FC236}">
                <a16:creationId xmlns:a16="http://schemas.microsoft.com/office/drawing/2014/main" id="{1170C20E-BAE6-4997-BDD9-2F6F08F550E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020412449"/>
      </p:ext>
    </p:extLst>
  </p:cSld>
  <p:clrMapOvr>
    <a:masterClrMapping/>
  </p:clrMapOvr>
  <mc:AlternateContent xmlns:mc="http://schemas.openxmlformats.org/markup-compatibility/2006">
    <mc:Choice xmlns:p14="http://schemas.microsoft.com/office/powerpoint/2010/main" Requires="p14">
      <p:transition p14:dur="10" advTm="9000"/>
    </mc:Choice>
    <mc:Fallback>
      <p:transition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Comma-Separated Values (CSV)</a:t>
            </a:r>
          </a:p>
        </p:txBody>
      </p:sp>
      <p:sp>
        <p:nvSpPr>
          <p:cNvPr id="3" name="Content Placeholder 2"/>
          <p:cNvSpPr>
            <a:spLocks noGrp="1"/>
          </p:cNvSpPr>
          <p:nvPr>
            <p:ph idx="1"/>
          </p:nvPr>
        </p:nvSpPr>
        <p:spPr>
          <a:xfrm>
            <a:off x="812800" y="1447801"/>
            <a:ext cx="10972800" cy="4876799"/>
          </a:xfrm>
        </p:spPr>
        <p:txBody>
          <a:bodyPr>
            <a:normAutofit/>
          </a:bodyPr>
          <a:lstStyle/>
          <a:p>
            <a:pPr>
              <a:buFont typeface="Wingdings" panose="05000000000000000000" pitchFamily="2" charset="2"/>
              <a:buChar char="§"/>
            </a:pPr>
            <a:r>
              <a:rPr lang="en-US" sz="2800" dirty="0"/>
              <a:t>Fields:</a:t>
            </a:r>
          </a:p>
          <a:p>
            <a:pPr lvl="1">
              <a:buFont typeface="Arial" panose="020B0604020202020204" pitchFamily="34" charset="0"/>
              <a:buChar char="–"/>
            </a:pPr>
            <a:r>
              <a:rPr lang="en-US" sz="2800" dirty="0"/>
              <a:t>CVE ID</a:t>
            </a:r>
          </a:p>
          <a:p>
            <a:pPr lvl="1">
              <a:buFont typeface="Arial" panose="020B0604020202020204" pitchFamily="34" charset="0"/>
              <a:buChar char="–"/>
            </a:pPr>
            <a:r>
              <a:rPr lang="en-US" sz="2800" dirty="0"/>
              <a:t>Product</a:t>
            </a:r>
          </a:p>
          <a:p>
            <a:pPr lvl="1">
              <a:buFont typeface="Arial" panose="020B0604020202020204" pitchFamily="34" charset="0"/>
              <a:buChar char="–"/>
            </a:pPr>
            <a:r>
              <a:rPr lang="en-US" sz="2800" dirty="0"/>
              <a:t>Version</a:t>
            </a:r>
          </a:p>
          <a:p>
            <a:pPr lvl="1">
              <a:buFont typeface="Arial" panose="020B0604020202020204" pitchFamily="34" charset="0"/>
              <a:buChar char="–"/>
            </a:pPr>
            <a:r>
              <a:rPr lang="en-US" sz="2800" dirty="0"/>
              <a:t>Problem type</a:t>
            </a:r>
          </a:p>
          <a:p>
            <a:pPr lvl="1">
              <a:buFont typeface="Arial" panose="020B0604020202020204" pitchFamily="34" charset="0"/>
              <a:buChar char="–"/>
            </a:pPr>
            <a:r>
              <a:rPr lang="en-US" sz="2800" dirty="0"/>
              <a:t>References</a:t>
            </a:r>
          </a:p>
          <a:p>
            <a:pPr lvl="1">
              <a:buFont typeface="Arial" panose="020B0604020202020204" pitchFamily="34" charset="0"/>
              <a:buChar char="–"/>
            </a:pPr>
            <a:r>
              <a:rPr lang="en-US" sz="2800" dirty="0"/>
              <a:t>Description</a:t>
            </a:r>
          </a:p>
          <a:p>
            <a:pPr lvl="1">
              <a:buFont typeface="Arial" panose="020B0604020202020204" pitchFamily="34" charset="0"/>
              <a:buChar char="–"/>
            </a:pPr>
            <a:r>
              <a:rPr lang="en-US" sz="2800" dirty="0"/>
              <a:t>Assigning CNA</a:t>
            </a:r>
          </a:p>
          <a:p>
            <a:pPr marL="3175" indent="0">
              <a:buNone/>
            </a:pPr>
            <a:r>
              <a:rPr lang="en-US" sz="2400" dirty="0"/>
              <a:t> </a:t>
            </a:r>
            <a:endParaRPr lang="en-US" sz="2400" b="0" dirty="0"/>
          </a:p>
        </p:txBody>
      </p:sp>
      <p:pic>
        <p:nvPicPr>
          <p:cNvPr id="4" name="Audio 3">
            <a:hlinkClick r:id="" action="ppaction://media"/>
            <a:extLst>
              <a:ext uri="{FF2B5EF4-FFF2-40B4-BE49-F238E27FC236}">
                <a16:creationId xmlns:a16="http://schemas.microsoft.com/office/drawing/2014/main" id="{1A966766-77EE-4FF2-AFBD-9E1272E82A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
        <p:nvSpPr>
          <p:cNvPr id="5" name="TextBox 4">
            <a:extLst>
              <a:ext uri="{FF2B5EF4-FFF2-40B4-BE49-F238E27FC236}">
                <a16:creationId xmlns:a16="http://schemas.microsoft.com/office/drawing/2014/main" id="{ECD7BB64-B109-470E-AA47-17EF01FA76FA}"/>
              </a:ext>
            </a:extLst>
          </p:cNvPr>
          <p:cNvSpPr txBox="1"/>
          <p:nvPr/>
        </p:nvSpPr>
        <p:spPr>
          <a:xfrm>
            <a:off x="6410369" y="2286557"/>
            <a:ext cx="4769134" cy="2062103"/>
          </a:xfrm>
          <a:prstGeom prst="rect">
            <a:avLst/>
          </a:prstGeom>
          <a:noFill/>
          <a:ln w="38100">
            <a:solidFill>
              <a:schemeClr val="accent1"/>
            </a:solidFill>
          </a:ln>
        </p:spPr>
        <p:txBody>
          <a:bodyPr wrap="square" rtlCol="0">
            <a:spAutoFit/>
          </a:bodyPr>
          <a:lstStyle/>
          <a:p>
            <a:r>
              <a:rPr lang="en-US" sz="1600" b="1" dirty="0">
                <a:latin typeface="Helvetica LT Std"/>
              </a:rPr>
              <a:t>Notes: </a:t>
            </a:r>
          </a:p>
          <a:p>
            <a:pPr marL="285750" indent="-285750">
              <a:buFont typeface="Wingdings" panose="05000000000000000000" pitchFamily="2" charset="2"/>
              <a:buChar char="§"/>
            </a:pPr>
            <a:r>
              <a:rPr lang="en-US" sz="1600" dirty="0">
                <a:latin typeface="Helvetica LT Std"/>
              </a:rPr>
              <a:t>Omit field headers</a:t>
            </a:r>
          </a:p>
          <a:p>
            <a:pPr marL="285750" indent="-285750">
              <a:buFont typeface="Wingdings" panose="05000000000000000000" pitchFamily="2" charset="2"/>
              <a:buChar char="§"/>
            </a:pPr>
            <a:r>
              <a:rPr lang="en-US" sz="1600" dirty="0">
                <a:latin typeface="Helvetica LT Std"/>
              </a:rPr>
              <a:t>Use double-quotes if fields contain commas or quote characters</a:t>
            </a:r>
          </a:p>
          <a:p>
            <a:pPr marL="285750" indent="-285750">
              <a:buFont typeface="Wingdings" panose="05000000000000000000" pitchFamily="2" charset="2"/>
              <a:buChar char="§"/>
            </a:pPr>
            <a:r>
              <a:rPr lang="en-US" sz="1600" dirty="0">
                <a:latin typeface="Helvetica LT Std"/>
              </a:rPr>
              <a:t>Do not use embedded line-breaks</a:t>
            </a:r>
          </a:p>
          <a:p>
            <a:pPr marL="285750" indent="-285750">
              <a:buFont typeface="Wingdings" panose="05000000000000000000" pitchFamily="2" charset="2"/>
              <a:buChar char="§"/>
            </a:pPr>
            <a:r>
              <a:rPr lang="en-US" sz="1600" dirty="0">
                <a:latin typeface="Helvetica LT Std"/>
              </a:rPr>
              <a:t>Write any double-quote characters in a field as two double-quote characters and one CVE ID per line.</a:t>
            </a:r>
          </a:p>
        </p:txBody>
      </p:sp>
    </p:spTree>
    <p:extLst>
      <p:ext uri="{BB962C8B-B14F-4D97-AF65-F5344CB8AC3E}">
        <p14:creationId xmlns:p14="http://schemas.microsoft.com/office/powerpoint/2010/main" val="934229102"/>
      </p:ext>
    </p:extLst>
  </p:cSld>
  <p:clrMapOvr>
    <a:masterClrMapping/>
  </p:clrMapOvr>
  <mc:AlternateContent xmlns:mc="http://schemas.openxmlformats.org/markup-compatibility/2006">
    <mc:Choice xmlns:p14="http://schemas.microsoft.com/office/powerpoint/2010/main" Requires="p14">
      <p:transition p14:dur="10" advTm="30000"/>
    </mc:Choice>
    <mc:Fallback>
      <p:transition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CSV – Handling Multiples</a:t>
            </a:r>
          </a:p>
        </p:txBody>
      </p:sp>
      <p:sp>
        <p:nvSpPr>
          <p:cNvPr id="3" name="Content Placeholder 2"/>
          <p:cNvSpPr>
            <a:spLocks noGrp="1"/>
          </p:cNvSpPr>
          <p:nvPr>
            <p:ph idx="1"/>
          </p:nvPr>
        </p:nvSpPr>
        <p:spPr/>
        <p:txBody>
          <a:bodyPr>
            <a:normAutofit fontScale="77500" lnSpcReduction="20000"/>
          </a:bodyPr>
          <a:lstStyle/>
          <a:p>
            <a:pPr>
              <a:buFont typeface="Wingdings" panose="05000000000000000000" pitchFamily="2" charset="2"/>
              <a:buChar char="§"/>
            </a:pPr>
            <a:r>
              <a:rPr lang="en-US" sz="2500" dirty="0"/>
              <a:t>Multiple CVE Entries</a:t>
            </a:r>
          </a:p>
          <a:p>
            <a:pPr lvl="1">
              <a:buFont typeface="Arial" panose="020B0604020202020204" pitchFamily="34" charset="0"/>
              <a:buChar char="–"/>
            </a:pPr>
            <a:r>
              <a:rPr lang="en-US" sz="2500" dirty="0"/>
              <a:t>Multiple lines, one per entry</a:t>
            </a:r>
          </a:p>
          <a:p>
            <a:endParaRPr lang="en-US" sz="2500" dirty="0"/>
          </a:p>
          <a:p>
            <a:pPr>
              <a:buFont typeface="Wingdings" panose="05000000000000000000" pitchFamily="2" charset="2"/>
              <a:buChar char="§"/>
            </a:pPr>
            <a:r>
              <a:rPr lang="en-US" sz="2500" dirty="0"/>
              <a:t>Multiple Products/Versions</a:t>
            </a:r>
          </a:p>
          <a:p>
            <a:pPr lvl="1">
              <a:buFont typeface="Arial" panose="020B0604020202020204" pitchFamily="34" charset="0"/>
              <a:buChar char="–"/>
            </a:pPr>
            <a:r>
              <a:rPr lang="en-US" sz="2500" dirty="0"/>
              <a:t>Separate products, and correspondingly versions, by a semicolon followed by a space and, to separate multiple versions for a given product by a comma followed by a space; e.g., </a:t>
            </a:r>
          </a:p>
          <a:p>
            <a:pPr marL="1084263" lvl="3" indent="-285750">
              <a:buFont typeface="Wingdings" panose="05000000000000000000" pitchFamily="2" charset="2"/>
              <a:buChar char="§"/>
            </a:pPr>
            <a:r>
              <a:rPr lang="en-US" sz="1500" dirty="0">
                <a:latin typeface="Courier New" panose="02070309020205020404" pitchFamily="49" charset="0"/>
                <a:cs typeface="Courier New" panose="02070309020205020404" pitchFamily="49" charset="0"/>
              </a:rPr>
              <a:t>CVE-2017-3862,”</a:t>
            </a:r>
            <a:r>
              <a:rPr lang="en-US" sz="1500" b="1" dirty="0">
                <a:solidFill>
                  <a:srgbClr val="FF0000"/>
                </a:solidFill>
                <a:latin typeface="Courier New" panose="02070309020205020404" pitchFamily="49" charset="0"/>
                <a:cs typeface="Courier New" panose="02070309020205020404" pitchFamily="49" charset="0"/>
              </a:rPr>
              <a:t>IOS</a:t>
            </a:r>
            <a:r>
              <a:rPr lang="en-US" sz="1500" dirty="0">
                <a:latin typeface="Courier New" panose="02070309020205020404" pitchFamily="49" charset="0"/>
                <a:cs typeface="Courier New" panose="02070309020205020404" pitchFamily="49" charset="0"/>
              </a:rPr>
              <a:t>; </a:t>
            </a:r>
            <a:r>
              <a:rPr lang="en-US" sz="1500" b="1" dirty="0">
                <a:solidFill>
                  <a:srgbClr val="0070C0"/>
                </a:solidFill>
                <a:latin typeface="Courier New" panose="02070309020205020404" pitchFamily="49" charset="0"/>
                <a:cs typeface="Courier New" panose="02070309020205020404" pitchFamily="49" charset="0"/>
              </a:rPr>
              <a:t>IOS XE</a:t>
            </a:r>
            <a:r>
              <a:rPr lang="en-US" sz="1500" dirty="0">
                <a:latin typeface="Courier New" panose="02070309020205020404" pitchFamily="49" charset="0"/>
                <a:cs typeface="Courier New" panose="02070309020205020404" pitchFamily="49" charset="0"/>
              </a:rPr>
              <a:t>”,</a:t>
            </a:r>
            <a:r>
              <a:rPr lang="en-US" sz="1500" b="1" dirty="0">
                <a:latin typeface="Courier New" panose="02070309020205020404" pitchFamily="49" charset="0"/>
                <a:cs typeface="Courier New" panose="02070309020205020404" pitchFamily="49" charset="0"/>
              </a:rPr>
              <a:t>”</a:t>
            </a:r>
            <a:r>
              <a:rPr lang="en-US" sz="1500" b="1" dirty="0">
                <a:solidFill>
                  <a:srgbClr val="FF0000"/>
                </a:solidFill>
                <a:latin typeface="Courier New" panose="02070309020205020404" pitchFamily="49" charset="0"/>
                <a:cs typeface="Courier New" panose="02070309020205020404" pitchFamily="49" charset="0"/>
              </a:rPr>
              <a:t>12.2, 15.0 through 15.6</a:t>
            </a:r>
            <a:r>
              <a:rPr lang="en-US" sz="1500" dirty="0">
                <a:latin typeface="Courier New" panose="02070309020205020404" pitchFamily="49" charset="0"/>
                <a:cs typeface="Courier New" panose="02070309020205020404" pitchFamily="49" charset="0"/>
              </a:rPr>
              <a:t>; </a:t>
            </a:r>
            <a:r>
              <a:rPr lang="en-US" sz="1500" b="1" dirty="0">
                <a:solidFill>
                  <a:srgbClr val="0070C0"/>
                </a:solidFill>
                <a:latin typeface="Courier New" panose="02070309020205020404" pitchFamily="49" charset="0"/>
                <a:cs typeface="Courier New" panose="02070309020205020404" pitchFamily="49" charset="0"/>
              </a:rPr>
              <a:t>3.2 through 3.18</a:t>
            </a:r>
            <a:r>
              <a:rPr lang="en-US" sz="1500" b="1" dirty="0">
                <a:latin typeface="Courier New" panose="02070309020205020404" pitchFamily="49" charset="0"/>
                <a:cs typeface="Courier New" panose="02070309020205020404" pitchFamily="49" charset="0"/>
              </a:rPr>
              <a:t>”</a:t>
            </a:r>
            <a:r>
              <a:rPr lang="en-US" sz="1500" dirty="0">
                <a:latin typeface="Courier New" panose="02070309020205020404" pitchFamily="49" charset="0"/>
                <a:cs typeface="Courier New" panose="02070309020205020404" pitchFamily="49" charset="0"/>
              </a:rPr>
              <a:t>,…</a:t>
            </a:r>
          </a:p>
          <a:p>
            <a:pPr>
              <a:buFont typeface="Wingdings" panose="05000000000000000000" pitchFamily="2" charset="2"/>
              <a:buChar char="§"/>
            </a:pPr>
            <a:endParaRPr lang="en-US" dirty="0"/>
          </a:p>
          <a:p>
            <a:pPr>
              <a:buFont typeface="Wingdings" panose="05000000000000000000" pitchFamily="2" charset="2"/>
              <a:buChar char="§"/>
            </a:pPr>
            <a:r>
              <a:rPr lang="en-US" sz="2500" dirty="0"/>
              <a:t>Multiple References</a:t>
            </a:r>
          </a:p>
          <a:p>
            <a:pPr lvl="1">
              <a:buFont typeface="Arial" panose="020B0604020202020204" pitchFamily="34" charset="0"/>
              <a:buChar char="–"/>
            </a:pPr>
            <a:r>
              <a:rPr lang="en-US" sz="2500" dirty="0"/>
              <a:t>Separate references by a space; e.g.,</a:t>
            </a:r>
            <a:endParaRPr lang="en-US" sz="2500" dirty="0">
              <a:latin typeface="Courier New" panose="02070309020205020404" pitchFamily="49" charset="0"/>
              <a:cs typeface="Courier New" panose="02070309020205020404" pitchFamily="49" charset="0"/>
            </a:endParaRPr>
          </a:p>
          <a:p>
            <a:pPr marL="1084263" lvl="3" indent="-285750">
              <a:buFont typeface="Wingdings" panose="05000000000000000000" pitchFamily="2" charset="2"/>
              <a:buChar char="§"/>
            </a:pPr>
            <a:r>
              <a:rPr lang="en-US" sz="1600" dirty="0">
                <a:latin typeface="Courier New" panose="02070309020205020404" pitchFamily="49" charset="0"/>
                <a:cs typeface="Courier New" panose="02070309020205020404" pitchFamily="49" charset="0"/>
              </a:rPr>
              <a:t>CVE-2016-6816,…,”https://tomcat.apache.org/security-9.html#Fixed_in_Apache_Tomcat_9.0.0.M13 https://tomcat.apache.org/security-8.html#Fixed_in_Apache_Tomcat_8.5.8 https://tomcat.apache.org/security-8.html#Fixed_in_Apache_Tomcat_8.0.39 https://tomcat.apache.org/security-7.html#Fixed_in_Apache_Tomcat_7.0.73 https://tomcat.apache.org/security-6.html#Fixed_in_Apache_Tomcat_6.0.48”,…</a:t>
            </a:r>
          </a:p>
          <a:p>
            <a:pPr marL="0" indent="0">
              <a:buNone/>
            </a:pPr>
            <a:endParaRPr lang="en-US" dirty="0"/>
          </a:p>
        </p:txBody>
      </p:sp>
      <p:pic>
        <p:nvPicPr>
          <p:cNvPr id="5" name="Audio 4">
            <a:hlinkClick r:id="" action="ppaction://media"/>
            <a:extLst>
              <a:ext uri="{FF2B5EF4-FFF2-40B4-BE49-F238E27FC236}">
                <a16:creationId xmlns:a16="http://schemas.microsoft.com/office/drawing/2014/main" id="{5277F356-44AD-42A8-9A0C-B3FCBCDDD6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27168862"/>
      </p:ext>
    </p:extLst>
  </p:cSld>
  <p:clrMapOvr>
    <a:masterClrMapping/>
  </p:clrMapOvr>
  <mc:AlternateContent xmlns:mc="http://schemas.openxmlformats.org/markup-compatibility/2006">
    <mc:Choice xmlns:p14="http://schemas.microsoft.com/office/powerpoint/2010/main" Requires="p14">
      <p:transition p14:dur="10" advTm="16000"/>
    </mc:Choice>
    <mc:Fallback>
      <p:transition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CSV Example</a:t>
            </a:r>
          </a:p>
        </p:txBody>
      </p:sp>
      <p:sp>
        <p:nvSpPr>
          <p:cNvPr id="3" name="Content Placeholder 2"/>
          <p:cNvSpPr>
            <a:spLocks noGrp="1"/>
          </p:cNvSpPr>
          <p:nvPr>
            <p:ph idx="1"/>
          </p:nvPr>
        </p:nvSpPr>
        <p:spPr/>
        <p:txBody>
          <a:bodyPr>
            <a:normAutofit/>
          </a:bodyPr>
          <a:lstStyle/>
          <a:p>
            <a:pPr marL="0" indent="0">
              <a:buNone/>
            </a:pPr>
            <a:r>
              <a:rPr lang="en-US" dirty="0"/>
              <a:t>"CVE-2017-1194","IBM WebSphere Application Server"," 7.0, 8.0, 8.5, 9.0",“Cross-site request </a:t>
            </a:r>
            <a:r>
              <a:rPr lang="en-US" dirty="0" err="1"/>
              <a:t>forgery","http</a:t>
            </a:r>
            <a:r>
              <a:rPr lang="en-US" dirty="0"/>
              <a:t>://www.ibm.com/support/docview.wss?uid=swg22001226","IBM WebSphere Application Server 7.0, 8.0, 8.5, and 9.0 is vulnerable to cross-site request forgery which could allow an attacker to execute malicious and unauthorized actions transmitted from a user that the website trusts.  IBM X-Force ID:  123669.","IBM"</a:t>
            </a:r>
          </a:p>
          <a:p>
            <a:endParaRPr lang="en-US" dirty="0"/>
          </a:p>
        </p:txBody>
      </p:sp>
      <p:pic>
        <p:nvPicPr>
          <p:cNvPr id="5" name="Audio 4">
            <a:hlinkClick r:id="" action="ppaction://media"/>
            <a:extLst>
              <a:ext uri="{FF2B5EF4-FFF2-40B4-BE49-F238E27FC236}">
                <a16:creationId xmlns:a16="http://schemas.microsoft.com/office/drawing/2014/main" id="{1A6C4D64-BB53-44A9-BB13-DAB7DCEDAD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288949105"/>
      </p:ext>
    </p:extLst>
  </p:cSld>
  <p:clrMapOvr>
    <a:masterClrMapping/>
  </p:clrMapOvr>
  <mc:AlternateContent xmlns:mc="http://schemas.openxmlformats.org/markup-compatibility/2006">
    <mc:Choice xmlns:p14="http://schemas.microsoft.com/office/powerpoint/2010/main" Requires="p14">
      <p:transition p14:dur="10" advTm="9000"/>
    </mc:Choice>
    <mc:Fallback>
      <p:transition advTm="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CVE JSON 4.0</a:t>
            </a:r>
          </a:p>
        </p:txBody>
      </p:sp>
      <p:sp>
        <p:nvSpPr>
          <p:cNvPr id="3" name="Content Placeholder 2"/>
          <p:cNvSpPr>
            <a:spLocks noGrp="1"/>
          </p:cNvSpPr>
          <p:nvPr>
            <p:ph idx="1"/>
          </p:nvPr>
        </p:nvSpPr>
        <p:spPr>
          <a:xfrm>
            <a:off x="812800" y="1405719"/>
            <a:ext cx="4816901" cy="4949715"/>
          </a:xfrm>
        </p:spPr>
        <p:txBody>
          <a:bodyPr>
            <a:noAutofit/>
          </a:bodyPr>
          <a:lstStyle/>
          <a:p>
            <a:pPr>
              <a:spcBef>
                <a:spcPts val="300"/>
              </a:spcBef>
              <a:spcAft>
                <a:spcPts val="300"/>
              </a:spcAft>
              <a:buFont typeface="Wingdings" panose="05000000000000000000" pitchFamily="2" charset="2"/>
              <a:buChar char="§"/>
            </a:pPr>
            <a:r>
              <a:rPr lang="en-US" sz="1600" dirty="0"/>
              <a:t>Required Data Strings</a:t>
            </a:r>
          </a:p>
          <a:p>
            <a:pPr lvl="1">
              <a:spcBef>
                <a:spcPts val="300"/>
              </a:spcBef>
              <a:spcAft>
                <a:spcPts val="300"/>
              </a:spcAft>
              <a:buFont typeface="Arial" panose="020B0604020202020204" pitchFamily="34" charset="0"/>
              <a:buChar char="–"/>
            </a:pPr>
            <a:r>
              <a:rPr lang="en-US" sz="1600" dirty="0" err="1"/>
              <a:t>Data_type</a:t>
            </a:r>
            <a:r>
              <a:rPr lang="en-US" sz="1600" dirty="0"/>
              <a:t> - CVE</a:t>
            </a:r>
          </a:p>
          <a:p>
            <a:pPr lvl="1">
              <a:spcBef>
                <a:spcPts val="300"/>
              </a:spcBef>
              <a:spcAft>
                <a:spcPts val="300"/>
              </a:spcAft>
              <a:buFont typeface="Arial" panose="020B0604020202020204" pitchFamily="34" charset="0"/>
              <a:buChar char="–"/>
            </a:pPr>
            <a:r>
              <a:rPr lang="en-US" sz="1600" dirty="0" err="1"/>
              <a:t>Data_format</a:t>
            </a:r>
            <a:r>
              <a:rPr lang="en-US" sz="1600" dirty="0"/>
              <a:t> - MITRE</a:t>
            </a:r>
          </a:p>
          <a:p>
            <a:pPr lvl="1">
              <a:spcBef>
                <a:spcPts val="300"/>
              </a:spcBef>
              <a:spcAft>
                <a:spcPts val="300"/>
              </a:spcAft>
              <a:buFont typeface="Arial" panose="020B0604020202020204" pitchFamily="34" charset="0"/>
              <a:buChar char="–"/>
            </a:pPr>
            <a:r>
              <a:rPr lang="en-US" sz="1600" dirty="0" err="1"/>
              <a:t>Data_version</a:t>
            </a:r>
            <a:r>
              <a:rPr lang="en-US" sz="1600" dirty="0"/>
              <a:t> – 4.0</a:t>
            </a:r>
          </a:p>
          <a:p>
            <a:pPr>
              <a:spcBef>
                <a:spcPts val="300"/>
              </a:spcBef>
              <a:spcAft>
                <a:spcPts val="300"/>
              </a:spcAft>
              <a:buFont typeface="Wingdings" panose="05000000000000000000" pitchFamily="2" charset="2"/>
              <a:buChar char="§"/>
            </a:pPr>
            <a:r>
              <a:rPr lang="en-US" sz="1600" dirty="0"/>
              <a:t>Required Data Objects</a:t>
            </a:r>
          </a:p>
          <a:p>
            <a:pPr lvl="1">
              <a:spcBef>
                <a:spcPts val="300"/>
              </a:spcBef>
              <a:spcAft>
                <a:spcPts val="300"/>
              </a:spcAft>
              <a:buFont typeface="Arial" panose="020B0604020202020204" pitchFamily="34" charset="0"/>
              <a:buChar char="–"/>
            </a:pPr>
            <a:r>
              <a:rPr lang="en-US" sz="1600" dirty="0" err="1"/>
              <a:t>CVE_data_meta</a:t>
            </a:r>
            <a:endParaRPr lang="en-US" sz="1600" dirty="0"/>
          </a:p>
          <a:p>
            <a:pPr lvl="2">
              <a:spcBef>
                <a:spcPts val="300"/>
              </a:spcBef>
              <a:spcAft>
                <a:spcPts val="300"/>
              </a:spcAft>
              <a:buFont typeface="Wingdings" panose="05000000000000000000" pitchFamily="2" charset="2"/>
              <a:buChar char="§"/>
            </a:pPr>
            <a:r>
              <a:rPr lang="en-US" sz="1600" dirty="0"/>
              <a:t>CVE ID</a:t>
            </a:r>
          </a:p>
          <a:p>
            <a:pPr lvl="2">
              <a:spcBef>
                <a:spcPts val="300"/>
              </a:spcBef>
              <a:spcAft>
                <a:spcPts val="300"/>
              </a:spcAft>
              <a:buFont typeface="Wingdings" panose="05000000000000000000" pitchFamily="2" charset="2"/>
              <a:buChar char="§"/>
            </a:pPr>
            <a:r>
              <a:rPr lang="en-US" sz="1600" dirty="0"/>
              <a:t>ASSIGNER</a:t>
            </a:r>
          </a:p>
          <a:p>
            <a:pPr lvl="1">
              <a:spcBef>
                <a:spcPts val="300"/>
              </a:spcBef>
              <a:spcAft>
                <a:spcPts val="300"/>
              </a:spcAft>
              <a:buFont typeface="Arial" panose="020B0604020202020204" pitchFamily="34" charset="0"/>
              <a:buChar char="–"/>
            </a:pPr>
            <a:r>
              <a:rPr lang="en-US" sz="1600" dirty="0"/>
              <a:t>Affects</a:t>
            </a:r>
          </a:p>
          <a:p>
            <a:pPr lvl="2">
              <a:spcBef>
                <a:spcPts val="300"/>
              </a:spcBef>
              <a:spcAft>
                <a:spcPts val="300"/>
              </a:spcAft>
              <a:buFont typeface="Wingdings" panose="05000000000000000000" pitchFamily="2" charset="2"/>
              <a:buChar char="§"/>
            </a:pPr>
            <a:r>
              <a:rPr lang="en-US" sz="1600" dirty="0"/>
              <a:t>Vendor</a:t>
            </a:r>
          </a:p>
          <a:p>
            <a:pPr lvl="3">
              <a:spcBef>
                <a:spcPts val="300"/>
              </a:spcBef>
              <a:spcAft>
                <a:spcPts val="300"/>
              </a:spcAft>
              <a:buFont typeface="Arial" panose="020B0604020202020204" pitchFamily="34" charset="0"/>
              <a:buChar char="–"/>
            </a:pPr>
            <a:r>
              <a:rPr lang="en-US" sz="1600" dirty="0"/>
              <a:t>Product</a:t>
            </a:r>
          </a:p>
          <a:p>
            <a:pPr lvl="4">
              <a:spcBef>
                <a:spcPts val="300"/>
              </a:spcBef>
              <a:spcAft>
                <a:spcPts val="300"/>
              </a:spcAft>
              <a:buFont typeface="Wingdings" panose="05000000000000000000" pitchFamily="2" charset="2"/>
              <a:buChar char="§"/>
            </a:pPr>
            <a:r>
              <a:rPr lang="en-US" sz="1600" dirty="0"/>
              <a:t>Version</a:t>
            </a:r>
          </a:p>
          <a:p>
            <a:pPr lvl="1">
              <a:spcBef>
                <a:spcPts val="300"/>
              </a:spcBef>
              <a:spcAft>
                <a:spcPts val="300"/>
              </a:spcAft>
              <a:buFont typeface="Arial" panose="020B0604020202020204" pitchFamily="34" charset="0"/>
              <a:buChar char="–"/>
            </a:pPr>
            <a:r>
              <a:rPr lang="en-US" sz="1600" dirty="0"/>
              <a:t>Description</a:t>
            </a:r>
          </a:p>
          <a:p>
            <a:pPr lvl="1">
              <a:spcBef>
                <a:spcPts val="300"/>
              </a:spcBef>
              <a:spcAft>
                <a:spcPts val="300"/>
              </a:spcAft>
              <a:buFont typeface="Arial" panose="020B0604020202020204" pitchFamily="34" charset="0"/>
              <a:buChar char="–"/>
            </a:pPr>
            <a:r>
              <a:rPr lang="en-US" sz="1600" dirty="0"/>
              <a:t>References</a:t>
            </a:r>
          </a:p>
          <a:p>
            <a:pPr lvl="1">
              <a:spcBef>
                <a:spcPts val="300"/>
              </a:spcBef>
              <a:spcAft>
                <a:spcPts val="300"/>
              </a:spcAft>
              <a:buFont typeface="Arial" panose="020B0604020202020204" pitchFamily="34" charset="0"/>
              <a:buChar char="–"/>
            </a:pPr>
            <a:r>
              <a:rPr lang="en-US" sz="1600" dirty="0" err="1"/>
              <a:t>Problemtype</a:t>
            </a:r>
            <a:endParaRPr lang="en-US" sz="1600" dirty="0"/>
          </a:p>
        </p:txBody>
      </p:sp>
      <p:sp>
        <p:nvSpPr>
          <p:cNvPr id="4" name="TextBox 3">
            <a:extLst>
              <a:ext uri="{FF2B5EF4-FFF2-40B4-BE49-F238E27FC236}">
                <a16:creationId xmlns:a16="http://schemas.microsoft.com/office/drawing/2014/main" id="{17DCF5A0-0701-4401-893A-CD7F829D1069}"/>
              </a:ext>
            </a:extLst>
          </p:cNvPr>
          <p:cNvSpPr txBox="1"/>
          <p:nvPr/>
        </p:nvSpPr>
        <p:spPr>
          <a:xfrm>
            <a:off x="6671483" y="2068381"/>
            <a:ext cx="4339989" cy="2339102"/>
          </a:xfrm>
          <a:prstGeom prst="rect">
            <a:avLst/>
          </a:prstGeom>
          <a:noFill/>
          <a:ln w="38100">
            <a:solidFill>
              <a:schemeClr val="accent1"/>
            </a:solidFill>
          </a:ln>
        </p:spPr>
        <p:txBody>
          <a:bodyPr wrap="square" rtlCol="0">
            <a:spAutoFit/>
          </a:bodyPr>
          <a:lstStyle>
            <a:defPPr>
              <a:defRPr lang="en-US"/>
            </a:defPPr>
            <a:lvl1pPr>
              <a:defRPr sz="1600" b="1">
                <a:latin typeface="Helvetica LT Std"/>
              </a:defRPr>
            </a:lvl1pPr>
          </a:lstStyle>
          <a:p>
            <a:r>
              <a:rPr lang="en-US" dirty="0"/>
              <a:t>Note:</a:t>
            </a:r>
          </a:p>
          <a:p>
            <a:pPr marL="285750" indent="-285750">
              <a:buFont typeface="Wingdings" panose="05000000000000000000" pitchFamily="2" charset="2"/>
              <a:buChar char="§"/>
            </a:pPr>
            <a:r>
              <a:rPr lang="en-US" b="0" dirty="0"/>
              <a:t>Additional optional objects can be included.  </a:t>
            </a:r>
          </a:p>
          <a:p>
            <a:pPr marL="285750" indent="-285750">
              <a:buFont typeface="Wingdings" panose="05000000000000000000" pitchFamily="2" charset="2"/>
              <a:buChar char="§"/>
            </a:pPr>
            <a:r>
              <a:rPr lang="en-US" b="0" dirty="0"/>
              <a:t>For a full list see, go to: </a:t>
            </a:r>
            <a:r>
              <a:rPr lang="en-US" b="0" dirty="0">
                <a:hlinkClick r:id="rId5"/>
              </a:rPr>
              <a:t>https://github.com/CVEProject/automation-working-group/blob/master/cve_json_schema/DRAFT-JSON-file-format-v4.md</a:t>
            </a:r>
            <a:endParaRPr lang="en-US" b="0" dirty="0"/>
          </a:p>
          <a:p>
            <a:pPr lvl="1"/>
            <a:endParaRPr lang="en-US" dirty="0"/>
          </a:p>
        </p:txBody>
      </p:sp>
      <p:pic>
        <p:nvPicPr>
          <p:cNvPr id="6" name="Audio 5">
            <a:hlinkClick r:id="" action="ppaction://media"/>
            <a:extLst>
              <a:ext uri="{FF2B5EF4-FFF2-40B4-BE49-F238E27FC236}">
                <a16:creationId xmlns:a16="http://schemas.microsoft.com/office/drawing/2014/main" id="{B5F3B551-158D-4C4C-BA11-641D9ACBFE0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457074354"/>
      </p:ext>
    </p:extLst>
  </p:cSld>
  <p:clrMapOvr>
    <a:masterClrMapping/>
  </p:clrMapOvr>
  <mc:AlternateContent xmlns:mc="http://schemas.openxmlformats.org/markup-compatibility/2006">
    <mc:Choice xmlns:p14="http://schemas.microsoft.com/office/powerpoint/2010/main" Requires="p14">
      <p:transition p14:dur="10" advTm="26000"/>
    </mc:Choice>
    <mc:Fallback>
      <p:transition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CVE JSON Example</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a:t>
            </a:r>
          </a:p>
          <a:p>
            <a:pPr marL="0" indent="0">
              <a:buNone/>
            </a:pPr>
            <a:r>
              <a:rPr lang="en-US" dirty="0"/>
              <a:t>  "</a:t>
            </a:r>
            <a:r>
              <a:rPr lang="en-US" dirty="0" err="1"/>
              <a:t>data_type</a:t>
            </a:r>
            <a:r>
              <a:rPr lang="en-US" dirty="0"/>
              <a:t>": "CVE",</a:t>
            </a:r>
          </a:p>
          <a:p>
            <a:pPr marL="0" indent="0">
              <a:buNone/>
            </a:pPr>
            <a:r>
              <a:rPr lang="en-US" dirty="0"/>
              <a:t>  "</a:t>
            </a:r>
            <a:r>
              <a:rPr lang="en-US" dirty="0" err="1"/>
              <a:t>data_format</a:t>
            </a:r>
            <a:r>
              <a:rPr lang="en-US" dirty="0"/>
              <a:t>": "MITRE",</a:t>
            </a:r>
          </a:p>
          <a:p>
            <a:pPr marL="0" indent="0">
              <a:buNone/>
            </a:pPr>
            <a:r>
              <a:rPr lang="en-US" dirty="0"/>
              <a:t>  "</a:t>
            </a:r>
            <a:r>
              <a:rPr lang="en-US" dirty="0" err="1"/>
              <a:t>data_version</a:t>
            </a:r>
            <a:r>
              <a:rPr lang="en-US" dirty="0"/>
              <a:t>": "4.0",</a:t>
            </a:r>
          </a:p>
          <a:p>
            <a:pPr marL="0" indent="0">
              <a:buNone/>
            </a:pPr>
            <a:r>
              <a:rPr lang="en-US" dirty="0"/>
              <a:t>  "</a:t>
            </a:r>
            <a:r>
              <a:rPr lang="en-US" dirty="0" err="1"/>
              <a:t>CVE_data_meta</a:t>
            </a:r>
            <a:r>
              <a:rPr lang="en-US" dirty="0"/>
              <a:t>": { "ASSIGNER": "psirt@us.ibm.com", "ID": "CVE-2017-1194" },</a:t>
            </a:r>
          </a:p>
          <a:p>
            <a:pPr marL="0" indent="0">
              <a:buNone/>
            </a:pPr>
            <a:r>
              <a:rPr lang="en-US" dirty="0"/>
              <a:t>  "affects": { "vendor": { "</a:t>
            </a:r>
            <a:r>
              <a:rPr lang="en-US" dirty="0" err="1"/>
              <a:t>vendor_data</a:t>
            </a:r>
            <a:r>
              <a:rPr lang="en-US" dirty="0"/>
              <a:t>": [ { "</a:t>
            </a:r>
            <a:r>
              <a:rPr lang="en-US" dirty="0" err="1"/>
              <a:t>vendor_name</a:t>
            </a:r>
            <a:r>
              <a:rPr lang="en-US" dirty="0"/>
              <a:t>": "IBM", "product": { "</a:t>
            </a:r>
            <a:r>
              <a:rPr lang="en-US" dirty="0" err="1"/>
              <a:t>product_data</a:t>
            </a:r>
            <a:r>
              <a:rPr lang="en-US" dirty="0"/>
              <a:t>": [ { "</a:t>
            </a:r>
            <a:r>
              <a:rPr lang="en-US" dirty="0" err="1"/>
              <a:t>product_name</a:t>
            </a:r>
            <a:r>
              <a:rPr lang="en-US" dirty="0"/>
              <a:t>": "WebSphere Application Server", "version": { "</a:t>
            </a:r>
            <a:r>
              <a:rPr lang="en-US" dirty="0" err="1"/>
              <a:t>version_data</a:t>
            </a:r>
            <a:r>
              <a:rPr lang="en-US" dirty="0"/>
              <a:t>": [ { "</a:t>
            </a:r>
            <a:r>
              <a:rPr lang="en-US" dirty="0" err="1"/>
              <a:t>version_value</a:t>
            </a:r>
            <a:r>
              <a:rPr lang="en-US" dirty="0"/>
              <a:t>": "7.0, 8.0, 8.5, 9.0" } ] } } ]  }  } ] } },</a:t>
            </a:r>
          </a:p>
          <a:p>
            <a:pPr marL="0" indent="0">
              <a:buNone/>
            </a:pPr>
            <a:r>
              <a:rPr lang="en-US" dirty="0"/>
              <a:t>  "</a:t>
            </a:r>
            <a:r>
              <a:rPr lang="en-US" dirty="0" err="1"/>
              <a:t>problemtype</a:t>
            </a:r>
            <a:r>
              <a:rPr lang="en-US" dirty="0"/>
              <a:t>": { "</a:t>
            </a:r>
            <a:r>
              <a:rPr lang="en-US" dirty="0" err="1"/>
              <a:t>problemtype_data</a:t>
            </a:r>
            <a:r>
              <a:rPr lang="en-US" dirty="0"/>
              <a:t>": [ { "description": [ { "</a:t>
            </a:r>
            <a:r>
              <a:rPr lang="en-US" dirty="0" err="1"/>
              <a:t>lang</a:t>
            </a:r>
            <a:r>
              <a:rPr lang="en-US" dirty="0"/>
              <a:t>": "</a:t>
            </a:r>
            <a:r>
              <a:rPr lang="en-US" dirty="0" err="1"/>
              <a:t>eng</a:t>
            </a:r>
            <a:r>
              <a:rPr lang="en-US" dirty="0"/>
              <a:t>", "value": "Cross-site request forgery" } ] } ] },</a:t>
            </a:r>
          </a:p>
          <a:p>
            <a:pPr marL="0" indent="0">
              <a:buNone/>
            </a:pPr>
            <a:r>
              <a:rPr lang="en-US" dirty="0"/>
              <a:t>  "references": { "</a:t>
            </a:r>
            <a:r>
              <a:rPr lang="en-US" dirty="0" err="1"/>
              <a:t>reference_data</a:t>
            </a:r>
            <a:r>
              <a:rPr lang="en-US" dirty="0"/>
              <a:t>": [ { "</a:t>
            </a:r>
            <a:r>
              <a:rPr lang="en-US" dirty="0" err="1"/>
              <a:t>url</a:t>
            </a:r>
            <a:r>
              <a:rPr lang="en-US" dirty="0"/>
              <a:t>": "http://www.ibm.com/support/docview.wss?uid=swg22001226" } ] },</a:t>
            </a:r>
          </a:p>
          <a:p>
            <a:pPr marL="0" indent="0">
              <a:buNone/>
            </a:pPr>
            <a:r>
              <a:rPr lang="en-US" dirty="0"/>
              <a:t>  "description": { "</a:t>
            </a:r>
            <a:r>
              <a:rPr lang="en-US" dirty="0" err="1"/>
              <a:t>description_data</a:t>
            </a:r>
            <a:r>
              <a:rPr lang="en-US" dirty="0"/>
              <a:t>": [ {  "</a:t>
            </a:r>
            <a:r>
              <a:rPr lang="en-US" dirty="0" err="1"/>
              <a:t>lang</a:t>
            </a:r>
            <a:r>
              <a:rPr lang="en-US" dirty="0"/>
              <a:t>": "</a:t>
            </a:r>
            <a:r>
              <a:rPr lang="en-US" dirty="0" err="1"/>
              <a:t>eng</a:t>
            </a:r>
            <a:r>
              <a:rPr lang="en-US" dirty="0"/>
              <a:t>", "value": "IBM WebSphere Application Server 7.0, 8.0, 8.5, and 9.0 is vulnerable to cross-site request forgery which could allow an attacker to execute malicious and unauthorized actions transmitted from a user that the website trusts. IBM X-Force ID: 123669." } ] }</a:t>
            </a:r>
          </a:p>
          <a:p>
            <a:pPr marL="0" indent="0">
              <a:buNone/>
            </a:pPr>
            <a:r>
              <a:rPr lang="en-US" dirty="0"/>
              <a:t>}</a:t>
            </a:r>
          </a:p>
          <a:p>
            <a:endParaRPr lang="en-US" dirty="0"/>
          </a:p>
        </p:txBody>
      </p:sp>
      <p:sp>
        <p:nvSpPr>
          <p:cNvPr id="4" name="TextBox 3">
            <a:extLst>
              <a:ext uri="{FF2B5EF4-FFF2-40B4-BE49-F238E27FC236}">
                <a16:creationId xmlns:a16="http://schemas.microsoft.com/office/drawing/2014/main" id="{BA4B2D5E-FEC9-4AC8-8F5E-D3380604461A}"/>
              </a:ext>
            </a:extLst>
          </p:cNvPr>
          <p:cNvSpPr txBox="1"/>
          <p:nvPr/>
        </p:nvSpPr>
        <p:spPr>
          <a:xfrm>
            <a:off x="7333400" y="1359091"/>
            <a:ext cx="4339989" cy="1323439"/>
          </a:xfrm>
          <a:prstGeom prst="rect">
            <a:avLst/>
          </a:prstGeom>
          <a:noFill/>
          <a:ln w="38100">
            <a:solidFill>
              <a:schemeClr val="accent1"/>
            </a:solidFill>
          </a:ln>
        </p:spPr>
        <p:txBody>
          <a:bodyPr wrap="square" rtlCol="0">
            <a:spAutoFit/>
          </a:bodyPr>
          <a:lstStyle>
            <a:defPPr>
              <a:defRPr lang="en-US"/>
            </a:defPPr>
            <a:lvl1pPr>
              <a:defRPr sz="1600" b="1">
                <a:latin typeface="Helvetica LT Std"/>
              </a:defRPr>
            </a:lvl1pPr>
          </a:lstStyle>
          <a:p>
            <a:r>
              <a:rPr lang="en-US" dirty="0"/>
              <a:t>Note:</a:t>
            </a:r>
          </a:p>
          <a:p>
            <a:pPr marL="285750" indent="-285750">
              <a:buFont typeface="Wingdings" panose="05000000000000000000" pitchFamily="2" charset="2"/>
              <a:buChar char="§"/>
            </a:pPr>
            <a:r>
              <a:rPr lang="en-US" b="0" dirty="0"/>
              <a:t>Whitespace, including line breaks, can be included to improve readability</a:t>
            </a:r>
          </a:p>
          <a:p>
            <a:pPr marL="285750" indent="-285750">
              <a:buFont typeface="Wingdings" panose="05000000000000000000" pitchFamily="2" charset="2"/>
              <a:buChar char="§"/>
            </a:pPr>
            <a:r>
              <a:rPr lang="en-US" b="0" dirty="0"/>
              <a:t>Descriptions can be translated into other languages (one must be in English).</a:t>
            </a:r>
          </a:p>
        </p:txBody>
      </p:sp>
      <p:pic>
        <p:nvPicPr>
          <p:cNvPr id="7" name="Audio 6">
            <a:hlinkClick r:id="" action="ppaction://media"/>
            <a:extLst>
              <a:ext uri="{FF2B5EF4-FFF2-40B4-BE49-F238E27FC236}">
                <a16:creationId xmlns:a16="http://schemas.microsoft.com/office/drawing/2014/main" id="{017C4BE9-4F0A-4369-8BEA-8DD007F8BF6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94030959"/>
      </p:ext>
    </p:extLst>
  </p:cSld>
  <p:clrMapOvr>
    <a:masterClrMapping/>
  </p:clrMapOvr>
  <mc:AlternateContent xmlns:mc="http://schemas.openxmlformats.org/markup-compatibility/2006">
    <mc:Choice xmlns:p14="http://schemas.microsoft.com/office/powerpoint/2010/main" Requires="p14">
      <p:transition p14:dur="10" advTm="21000"/>
    </mc:Choice>
    <mc:Fallback>
      <p:transition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EB79-1B6E-4997-8884-0068C91A6756}"/>
              </a:ext>
            </a:extLst>
          </p:cNvPr>
          <p:cNvSpPr>
            <a:spLocks noGrp="1"/>
          </p:cNvSpPr>
          <p:nvPr>
            <p:ph type="ctrTitle" sz="quarter"/>
          </p:nvPr>
        </p:nvSpPr>
        <p:spPr/>
        <p:txBody>
          <a:bodyPr/>
          <a:lstStyle/>
          <a:p>
            <a:r>
              <a:rPr lang="en-US" dirty="0"/>
              <a:t>Submission Channels</a:t>
            </a:r>
          </a:p>
        </p:txBody>
      </p:sp>
      <p:sp>
        <p:nvSpPr>
          <p:cNvPr id="3" name="Slide Number Placeholder 2">
            <a:extLst>
              <a:ext uri="{FF2B5EF4-FFF2-40B4-BE49-F238E27FC236}">
                <a16:creationId xmlns:a16="http://schemas.microsoft.com/office/drawing/2014/main" id="{4394193F-F791-4550-A120-2A8EB9935B44}"/>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16</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7" name="Audio 6">
            <a:hlinkClick r:id="" action="ppaction://media"/>
            <a:extLst>
              <a:ext uri="{FF2B5EF4-FFF2-40B4-BE49-F238E27FC236}">
                <a16:creationId xmlns:a16="http://schemas.microsoft.com/office/drawing/2014/main" id="{76E85D65-43B5-45FC-B90C-A508669948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05084411"/>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Approved Submission Channels</a:t>
            </a:r>
          </a:p>
        </p:txBody>
      </p:sp>
      <p:sp>
        <p:nvSpPr>
          <p:cNvPr id="3" name="Content Placeholder 2"/>
          <p:cNvSpPr>
            <a:spLocks noGrp="1"/>
          </p:cNvSpPr>
          <p:nvPr>
            <p:ph idx="1"/>
          </p:nvPr>
        </p:nvSpPr>
        <p:spPr>
          <a:xfrm>
            <a:off x="914400" y="1388194"/>
            <a:ext cx="8229600" cy="3898182"/>
          </a:xfrm>
        </p:spPr>
        <p:txBody>
          <a:bodyPr>
            <a:normAutofit/>
          </a:bodyPr>
          <a:lstStyle/>
          <a:p>
            <a:pPr marL="457200" indent="-457200">
              <a:buFont typeface="+mj-lt"/>
              <a:buAutoNum type="arabicPeriod"/>
            </a:pPr>
            <a:r>
              <a:rPr lang="en-US" sz="2200" dirty="0"/>
              <a:t>Web Form</a:t>
            </a:r>
          </a:p>
          <a:p>
            <a:pPr lvl="1">
              <a:buFont typeface="Arial" panose="020B0604020202020204" pitchFamily="34" charset="0"/>
              <a:buChar char="–"/>
            </a:pPr>
            <a:r>
              <a:rPr lang="en-US" sz="2200" dirty="0"/>
              <a:t>Supports all three file types</a:t>
            </a:r>
          </a:p>
          <a:p>
            <a:pPr lvl="1">
              <a:buFont typeface="Arial" panose="020B0604020202020204" pitchFamily="34" charset="0"/>
              <a:buChar char="–"/>
            </a:pPr>
            <a:r>
              <a:rPr lang="en-US" sz="2200" dirty="0"/>
              <a:t>Suited to new submissions only</a:t>
            </a:r>
          </a:p>
          <a:p>
            <a:pPr lvl="1">
              <a:buFont typeface="Arial" panose="020B0604020202020204" pitchFamily="34" charset="0"/>
              <a:buChar char="–"/>
            </a:pPr>
            <a:r>
              <a:rPr lang="en-US" sz="2200" dirty="0"/>
              <a:t>Has limits on form field sizes!</a:t>
            </a:r>
          </a:p>
          <a:p>
            <a:pPr marL="457200" indent="-457200">
              <a:buFont typeface="+mj-lt"/>
              <a:buAutoNum type="arabicPeriod"/>
            </a:pPr>
            <a:r>
              <a:rPr lang="en-US" sz="2200" dirty="0"/>
              <a:t>GitHub</a:t>
            </a:r>
          </a:p>
          <a:p>
            <a:pPr lvl="1">
              <a:buFont typeface="Arial" panose="020B0604020202020204" pitchFamily="34" charset="0"/>
              <a:buChar char="–"/>
            </a:pPr>
            <a:r>
              <a:rPr lang="en-US" sz="2200" dirty="0"/>
              <a:t>Supports CVE JSON only!</a:t>
            </a:r>
          </a:p>
          <a:p>
            <a:pPr lvl="1">
              <a:buFont typeface="Arial" panose="020B0604020202020204" pitchFamily="34" charset="0"/>
              <a:buChar char="–"/>
            </a:pPr>
            <a:r>
              <a:rPr lang="en-US" sz="2200" dirty="0"/>
              <a:t>Avoid files with MS-DOS style line endings (CR/LF)</a:t>
            </a:r>
          </a:p>
          <a:p>
            <a:pPr lvl="1">
              <a:buFont typeface="Arial" panose="020B0604020202020204" pitchFamily="34" charset="0"/>
              <a:buChar char="–"/>
            </a:pPr>
            <a:r>
              <a:rPr lang="en-US" sz="2200" dirty="0"/>
              <a:t>Suited to both new and updated submissions</a:t>
            </a:r>
          </a:p>
        </p:txBody>
      </p:sp>
      <p:pic>
        <p:nvPicPr>
          <p:cNvPr id="4" name="Audio 3">
            <a:hlinkClick r:id="" action="ppaction://media"/>
            <a:extLst>
              <a:ext uri="{FF2B5EF4-FFF2-40B4-BE49-F238E27FC236}">
                <a16:creationId xmlns:a16="http://schemas.microsoft.com/office/drawing/2014/main" id="{CDC181BD-2CF7-465F-829F-48CAF8A9EDA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018500354"/>
      </p:ext>
    </p:extLst>
  </p:cSld>
  <p:clrMapOvr>
    <a:masterClrMapping/>
  </p:clrMapOvr>
  <mc:AlternateContent xmlns:mc="http://schemas.openxmlformats.org/markup-compatibility/2006">
    <mc:Choice xmlns:p14="http://schemas.microsoft.com/office/powerpoint/2010/main" Requires="p14">
      <p:transition p14:dur="10" advTm="19000"/>
    </mc:Choice>
    <mc:Fallback>
      <p:transition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7CB5F-BA00-4A7C-AE18-628977B6F8CC}"/>
              </a:ext>
            </a:extLst>
          </p:cNvPr>
          <p:cNvSpPr>
            <a:spLocks noGrp="1"/>
          </p:cNvSpPr>
          <p:nvPr>
            <p:ph type="ctrTitle" sz="quarter"/>
          </p:nvPr>
        </p:nvSpPr>
        <p:spPr/>
        <p:txBody>
          <a:bodyPr/>
          <a:lstStyle/>
          <a:p>
            <a:r>
              <a:rPr lang="en-US" dirty="0"/>
              <a:t>Submissions through the Web Form</a:t>
            </a:r>
          </a:p>
        </p:txBody>
      </p:sp>
      <p:sp>
        <p:nvSpPr>
          <p:cNvPr id="3" name="Slide Number Placeholder 2">
            <a:extLst>
              <a:ext uri="{FF2B5EF4-FFF2-40B4-BE49-F238E27FC236}">
                <a16:creationId xmlns:a16="http://schemas.microsoft.com/office/drawing/2014/main" id="{6DD4DF49-F8D3-4464-AB04-F7E4197620C3}"/>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18</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93B4A520-EF76-4149-B85F-FA45F55E723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93260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 to https://cveform.mitre.org/</a:t>
            </a:r>
          </a:p>
        </p:txBody>
      </p:sp>
      <p:pic>
        <p:nvPicPr>
          <p:cNvPr id="5" name="Content Placeholder 4">
            <a:extLst>
              <a:ext uri="{FF2B5EF4-FFF2-40B4-BE49-F238E27FC236}">
                <a16:creationId xmlns:a16="http://schemas.microsoft.com/office/drawing/2014/main" id="{DEB12A16-EC6C-46AB-B4F0-AB6974935E42}"/>
              </a:ext>
            </a:extLst>
          </p:cNvPr>
          <p:cNvPicPr>
            <a:picLocks noGrp="1" noChangeAspect="1"/>
          </p:cNvPicPr>
          <p:nvPr>
            <p:ph idx="1"/>
          </p:nvPr>
        </p:nvPicPr>
        <p:blipFill rotWithShape="1">
          <a:blip r:embed="rId5"/>
          <a:srcRect r="9144" b="19836"/>
          <a:stretch/>
        </p:blipFill>
        <p:spPr>
          <a:xfrm>
            <a:off x="2259483" y="1447800"/>
            <a:ext cx="8055672" cy="4273062"/>
          </a:xfrm>
          <a:prstGeom prst="rect">
            <a:avLst/>
          </a:prstGeom>
        </p:spPr>
      </p:pic>
      <p:pic>
        <p:nvPicPr>
          <p:cNvPr id="3" name="Audio 2">
            <a:hlinkClick r:id="" action="ppaction://media"/>
            <a:extLst>
              <a:ext uri="{FF2B5EF4-FFF2-40B4-BE49-F238E27FC236}">
                <a16:creationId xmlns:a16="http://schemas.microsoft.com/office/drawing/2014/main" id="{4C839EBC-D89B-4A18-883A-30E9251056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6680429"/>
      </p:ext>
    </p:extLst>
  </p:cSld>
  <p:clrMapOvr>
    <a:masterClrMapping/>
  </p:clrMapOvr>
  <mc:AlternateContent xmlns:mc="http://schemas.openxmlformats.org/markup-compatibility/2006" xmlns:p14="http://schemas.microsoft.com/office/powerpoint/2010/main">
    <mc:Choice Requires="p14">
      <p:transition p14:dur="10" advTm="8000"/>
    </mc:Choice>
    <mc:Fallback xmlns="">
      <p:transition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Disclaimers</a:t>
            </a:r>
          </a:p>
        </p:txBody>
      </p:sp>
      <p:sp>
        <p:nvSpPr>
          <p:cNvPr id="8" name="Content Placeholder 6">
            <a:extLst>
              <a:ext uri="{FF2B5EF4-FFF2-40B4-BE49-F238E27FC236}">
                <a16:creationId xmlns:a16="http://schemas.microsoft.com/office/drawing/2014/main" id="{BBEB8053-7C65-47E9-ADA7-05499E5BDC2C}"/>
              </a:ext>
            </a:extLst>
          </p:cNvPr>
          <p:cNvSpPr txBox="1">
            <a:spLocks/>
          </p:cNvSpPr>
          <p:nvPr/>
        </p:nvSpPr>
        <p:spPr>
          <a:xfrm>
            <a:off x="768849" y="1524001"/>
            <a:ext cx="11070726" cy="47947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lang="en-US" sz="2000" b="1" kern="1200">
                <a:solidFill>
                  <a:schemeClr val="tx1"/>
                </a:solidFill>
                <a:latin typeface="Helvetica LT Std" pitchFamily="34" charset="0"/>
                <a:ea typeface="Verdana" pitchFamily="34" charset="0"/>
                <a:cs typeface="Verdana"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lang="en-US" sz="2000" kern="1200">
                <a:solidFill>
                  <a:schemeClr val="tx1"/>
                </a:solidFill>
                <a:latin typeface="Helvetica LT Std" pitchFamily="34" charset="0"/>
                <a:ea typeface="Verdana" pitchFamily="34" charset="0"/>
                <a:cs typeface="Verdana"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lang="en-US" sz="1800" kern="1200">
                <a:solidFill>
                  <a:schemeClr val="tx1"/>
                </a:solidFill>
                <a:latin typeface="Helvetica LT Std" pitchFamily="34" charset="0"/>
                <a:ea typeface="Verdana" pitchFamily="34" charset="0"/>
                <a:cs typeface="Verdana"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dirty="0"/>
              <a:t>The information presented assumes the information needed for the CVE Entry has already been generated. </a:t>
            </a:r>
          </a:p>
          <a:p>
            <a:pPr>
              <a:lnSpc>
                <a:spcPct val="100000"/>
              </a:lnSpc>
              <a:spcBef>
                <a:spcPts val="0"/>
              </a:spcBef>
              <a:spcAft>
                <a:spcPts val="0"/>
              </a:spcAft>
              <a:buFont typeface="Wingdings" panose="05000000000000000000" pitchFamily="2" charset="2"/>
              <a:buChar char="§"/>
              <a:defRPr/>
            </a:pPr>
            <a:r>
              <a:rPr lang="en-US" sz="2400" dirty="0"/>
              <a:t>The processes presented are specific to the CVE Program Root CNA (currently MITRE).  Other Root CNAs may have other processes that CNAs need to follow.</a:t>
            </a:r>
          </a:p>
          <a:p>
            <a:endParaRPr lang="en-US" sz="2400" dirty="0"/>
          </a:p>
          <a:p>
            <a:endParaRPr lang="en-US" sz="2400" dirty="0"/>
          </a:p>
        </p:txBody>
      </p:sp>
      <p:pic>
        <p:nvPicPr>
          <p:cNvPr id="5" name="Audio 4">
            <a:hlinkClick r:id="" action="ppaction://media"/>
            <a:extLst>
              <a:ext uri="{FF2B5EF4-FFF2-40B4-BE49-F238E27FC236}">
                <a16:creationId xmlns:a16="http://schemas.microsoft.com/office/drawing/2014/main" id="{FD2B2440-0A1E-4F70-BE7A-585CC44BF8C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69519432"/>
      </p:ext>
    </p:extLst>
  </p:cSld>
  <p:clrMapOvr>
    <a:masterClrMapping/>
  </p:clrMapOvr>
  <mc:AlternateContent xmlns:mc="http://schemas.openxmlformats.org/markup-compatibility/2006" xmlns:p14="http://schemas.microsoft.com/office/powerpoint/2010/main">
    <mc:Choice Requires="p14">
      <p:transition p14:dur="250" advTm="21000"/>
    </mc:Choice>
    <mc:Fallback xmlns="">
      <p:transition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097BE-9198-4F92-809D-4D2E5CEA30D9}"/>
              </a:ext>
            </a:extLst>
          </p:cNvPr>
          <p:cNvSpPr>
            <a:spLocks noGrp="1"/>
          </p:cNvSpPr>
          <p:nvPr>
            <p:ph type="title"/>
          </p:nvPr>
        </p:nvSpPr>
        <p:spPr>
          <a:xfrm>
            <a:off x="812801" y="274638"/>
            <a:ext cx="10972799" cy="868362"/>
          </a:xfrm>
        </p:spPr>
        <p:txBody>
          <a:bodyPr>
            <a:normAutofit/>
          </a:bodyPr>
          <a:lstStyle/>
          <a:p>
            <a:r>
              <a:rPr lang="en-US" dirty="0"/>
              <a:t>Select “Notify CVE about a publication”</a:t>
            </a:r>
          </a:p>
        </p:txBody>
      </p:sp>
      <p:pic>
        <p:nvPicPr>
          <p:cNvPr id="5" name="Content Placeholder 4">
            <a:extLst>
              <a:ext uri="{FF2B5EF4-FFF2-40B4-BE49-F238E27FC236}">
                <a16:creationId xmlns:a16="http://schemas.microsoft.com/office/drawing/2014/main" id="{4B4B84BA-213D-416C-A5F0-71A856C5B83C}"/>
              </a:ext>
            </a:extLst>
          </p:cNvPr>
          <p:cNvPicPr>
            <a:picLocks noGrp="1" noChangeAspect="1"/>
          </p:cNvPicPr>
          <p:nvPr>
            <p:ph idx="1"/>
          </p:nvPr>
        </p:nvPicPr>
        <p:blipFill rotWithShape="1">
          <a:blip r:embed="rId5"/>
          <a:srcRect l="8384" t="20563" r="8691" b="31586"/>
          <a:stretch/>
        </p:blipFill>
        <p:spPr>
          <a:xfrm>
            <a:off x="2133600" y="2055447"/>
            <a:ext cx="8245370" cy="2860430"/>
          </a:xfrm>
          <a:prstGeom prst="rect">
            <a:avLst/>
          </a:prstGeom>
        </p:spPr>
      </p:pic>
      <p:pic>
        <p:nvPicPr>
          <p:cNvPr id="9" name="Audio 8">
            <a:hlinkClick r:id="" action="ppaction://media"/>
            <a:extLst>
              <a:ext uri="{FF2B5EF4-FFF2-40B4-BE49-F238E27FC236}">
                <a16:creationId xmlns:a16="http://schemas.microsoft.com/office/drawing/2014/main" id="{D80920A6-5D3A-4966-A006-0B487412F8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522249750"/>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D1EF9-51B7-4E79-95DF-4550686565E6}"/>
              </a:ext>
            </a:extLst>
          </p:cNvPr>
          <p:cNvSpPr>
            <a:spLocks noGrp="1"/>
          </p:cNvSpPr>
          <p:nvPr>
            <p:ph type="title"/>
          </p:nvPr>
        </p:nvSpPr>
        <p:spPr/>
        <p:txBody>
          <a:bodyPr/>
          <a:lstStyle/>
          <a:p>
            <a:r>
              <a:rPr lang="en-US" dirty="0"/>
              <a:t>Fill in Contact Information</a:t>
            </a:r>
          </a:p>
        </p:txBody>
      </p:sp>
      <p:pic>
        <p:nvPicPr>
          <p:cNvPr id="8" name="Content Placeholder 7">
            <a:extLst>
              <a:ext uri="{FF2B5EF4-FFF2-40B4-BE49-F238E27FC236}">
                <a16:creationId xmlns:a16="http://schemas.microsoft.com/office/drawing/2014/main" id="{DC17746E-9B82-4D77-A958-43B702E9A938}"/>
              </a:ext>
            </a:extLst>
          </p:cNvPr>
          <p:cNvPicPr>
            <a:picLocks noGrp="1" noChangeAspect="1"/>
          </p:cNvPicPr>
          <p:nvPr>
            <p:ph idx="1"/>
          </p:nvPr>
        </p:nvPicPr>
        <p:blipFill rotWithShape="1">
          <a:blip r:embed="rId5"/>
          <a:srcRect l="8794" t="20563" r="8384" b="31756"/>
          <a:stretch/>
        </p:blipFill>
        <p:spPr>
          <a:xfrm>
            <a:off x="2133601" y="2188308"/>
            <a:ext cx="8490413" cy="2938584"/>
          </a:xfrm>
          <a:prstGeom prst="rect">
            <a:avLst/>
          </a:prstGeom>
        </p:spPr>
      </p:pic>
      <p:pic>
        <p:nvPicPr>
          <p:cNvPr id="9" name="Audio 8">
            <a:hlinkClick r:id="" action="ppaction://media"/>
            <a:extLst>
              <a:ext uri="{FF2B5EF4-FFF2-40B4-BE49-F238E27FC236}">
                <a16:creationId xmlns:a16="http://schemas.microsoft.com/office/drawing/2014/main" id="{CA5AFB54-5AA5-430B-9012-73BFE5CC559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236638509"/>
      </p:ext>
    </p:extLst>
  </p:cSld>
  <p:clrMapOvr>
    <a:masterClrMapping/>
  </p:clrMapOvr>
  <mc:AlternateContent xmlns:mc="http://schemas.openxmlformats.org/markup-compatibility/2006" xmlns:p14="http://schemas.microsoft.com/office/powerpoint/2010/main">
    <mc:Choice Requires="p14">
      <p:transition p14:dur="10" advTm="4000"/>
    </mc:Choice>
    <mc:Fallback xmlns="">
      <p:transition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A6A1A-F929-4490-A217-22AEEFBA7F21}"/>
              </a:ext>
            </a:extLst>
          </p:cNvPr>
          <p:cNvSpPr>
            <a:spLocks noGrp="1"/>
          </p:cNvSpPr>
          <p:nvPr>
            <p:ph type="title"/>
          </p:nvPr>
        </p:nvSpPr>
        <p:spPr/>
        <p:txBody>
          <a:bodyPr/>
          <a:lstStyle/>
          <a:p>
            <a:r>
              <a:rPr lang="en-US" dirty="0"/>
              <a:t>Fill in the Submission Information</a:t>
            </a:r>
          </a:p>
        </p:txBody>
      </p:sp>
      <p:pic>
        <p:nvPicPr>
          <p:cNvPr id="7" name="Content Placeholder 6">
            <a:extLst>
              <a:ext uri="{FF2B5EF4-FFF2-40B4-BE49-F238E27FC236}">
                <a16:creationId xmlns:a16="http://schemas.microsoft.com/office/drawing/2014/main" id="{2DF1DAA6-137D-47BA-BA60-31C63992BDEB}"/>
              </a:ext>
            </a:extLst>
          </p:cNvPr>
          <p:cNvPicPr>
            <a:picLocks noGrp="1" noChangeAspect="1"/>
          </p:cNvPicPr>
          <p:nvPr>
            <p:ph idx="1"/>
          </p:nvPr>
        </p:nvPicPr>
        <p:blipFill rotWithShape="1">
          <a:blip r:embed="rId5"/>
          <a:srcRect l="3377" t="18008" r="3540" b="36354"/>
          <a:stretch/>
        </p:blipFill>
        <p:spPr>
          <a:xfrm>
            <a:off x="2321925" y="2104230"/>
            <a:ext cx="7909170" cy="3705695"/>
          </a:xfrm>
          <a:prstGeom prst="rect">
            <a:avLst/>
          </a:prstGeom>
        </p:spPr>
      </p:pic>
      <p:sp>
        <p:nvSpPr>
          <p:cNvPr id="8" name="TextBox 7">
            <a:extLst>
              <a:ext uri="{FF2B5EF4-FFF2-40B4-BE49-F238E27FC236}">
                <a16:creationId xmlns:a16="http://schemas.microsoft.com/office/drawing/2014/main" id="{B0D4C3C7-B333-404C-A4DB-9595F5C1D0A0}"/>
              </a:ext>
            </a:extLst>
          </p:cNvPr>
          <p:cNvSpPr txBox="1"/>
          <p:nvPr/>
        </p:nvSpPr>
        <p:spPr>
          <a:xfrm>
            <a:off x="2400079" y="1518075"/>
            <a:ext cx="7831016" cy="338554"/>
          </a:xfrm>
          <a:prstGeom prst="rect">
            <a:avLst/>
          </a:prstGeom>
          <a:noFill/>
        </p:spPr>
        <p:txBody>
          <a:bodyPr wrap="square" rtlCol="0">
            <a:spAutoFit/>
          </a:bodyPr>
          <a:lstStyle/>
          <a:p>
            <a:pPr>
              <a:spcAft>
                <a:spcPts val="600"/>
              </a:spcAft>
            </a:pPr>
            <a:r>
              <a:rPr lang="en-US" sz="1600" dirty="0">
                <a:solidFill>
                  <a:srgbClr val="FF0000"/>
                </a:solidFill>
                <a:ea typeface="Verdana" pitchFamily="34" charset="0"/>
                <a:cs typeface="Verdana" pitchFamily="34" charset="0"/>
              </a:rPr>
              <a:t>Instructions for submissions greater than 2000 characters in size are at the end of the slides.</a:t>
            </a:r>
          </a:p>
        </p:txBody>
      </p:sp>
      <p:pic>
        <p:nvPicPr>
          <p:cNvPr id="6" name="Audio 5">
            <a:hlinkClick r:id="" action="ppaction://media"/>
            <a:extLst>
              <a:ext uri="{FF2B5EF4-FFF2-40B4-BE49-F238E27FC236}">
                <a16:creationId xmlns:a16="http://schemas.microsoft.com/office/drawing/2014/main" id="{1BC9CC5E-097D-402E-B85A-8B515C764F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90047553"/>
      </p:ext>
    </p:extLst>
  </p:cSld>
  <p:clrMapOvr>
    <a:masterClrMapping/>
  </p:clrMapOvr>
  <mc:AlternateContent xmlns:mc="http://schemas.openxmlformats.org/markup-compatibility/2006" xmlns:p14="http://schemas.microsoft.com/office/powerpoint/2010/main">
    <mc:Choice Requires="p14">
      <p:transition p14:dur="10" advTm="23000"/>
    </mc:Choice>
    <mc:Fallback xmlns="">
      <p:transition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0ECA-CFF2-4420-819C-12C36396E79F}"/>
              </a:ext>
            </a:extLst>
          </p:cNvPr>
          <p:cNvSpPr>
            <a:spLocks noGrp="1"/>
          </p:cNvSpPr>
          <p:nvPr>
            <p:ph type="title"/>
          </p:nvPr>
        </p:nvSpPr>
        <p:spPr>
          <a:xfrm>
            <a:off x="812801" y="274638"/>
            <a:ext cx="11074399" cy="868362"/>
          </a:xfrm>
        </p:spPr>
        <p:txBody>
          <a:bodyPr>
            <a:normAutofit fontScale="90000"/>
          </a:bodyPr>
          <a:lstStyle/>
          <a:p>
            <a:r>
              <a:rPr lang="en-US" dirty="0"/>
              <a:t>Fill in the Captcha and Select the Submit Request Button</a:t>
            </a:r>
          </a:p>
        </p:txBody>
      </p:sp>
      <p:pic>
        <p:nvPicPr>
          <p:cNvPr id="5" name="Content Placeholder 4">
            <a:extLst>
              <a:ext uri="{FF2B5EF4-FFF2-40B4-BE49-F238E27FC236}">
                <a16:creationId xmlns:a16="http://schemas.microsoft.com/office/drawing/2014/main" id="{70BD501C-085F-4DBC-B65D-77E7E6743952}"/>
              </a:ext>
            </a:extLst>
          </p:cNvPr>
          <p:cNvPicPr>
            <a:picLocks noGrp="1" noChangeAspect="1"/>
          </p:cNvPicPr>
          <p:nvPr>
            <p:ph idx="1"/>
          </p:nvPr>
        </p:nvPicPr>
        <p:blipFill rotWithShape="1">
          <a:blip r:embed="rId5"/>
          <a:srcRect l="23024" t="58196" r="23638" b="8937"/>
          <a:stretch/>
        </p:blipFill>
        <p:spPr>
          <a:xfrm>
            <a:off x="2133601" y="1899138"/>
            <a:ext cx="8228025" cy="3048000"/>
          </a:xfrm>
          <a:prstGeom prst="rect">
            <a:avLst/>
          </a:prstGeom>
        </p:spPr>
      </p:pic>
      <p:pic>
        <p:nvPicPr>
          <p:cNvPr id="7" name="Audio 6">
            <a:hlinkClick r:id="" action="ppaction://media"/>
            <a:extLst>
              <a:ext uri="{FF2B5EF4-FFF2-40B4-BE49-F238E27FC236}">
                <a16:creationId xmlns:a16="http://schemas.microsoft.com/office/drawing/2014/main" id="{CDAEFE96-0322-4D74-95EF-C43225EDD9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900541500"/>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77CC-9AC3-487E-BE08-8B41B5606DB0}"/>
              </a:ext>
            </a:extLst>
          </p:cNvPr>
          <p:cNvSpPr>
            <a:spLocks noGrp="1"/>
          </p:cNvSpPr>
          <p:nvPr>
            <p:ph type="title"/>
          </p:nvPr>
        </p:nvSpPr>
        <p:spPr>
          <a:xfrm>
            <a:off x="638175" y="274638"/>
            <a:ext cx="11147425" cy="868362"/>
          </a:xfrm>
        </p:spPr>
        <p:txBody>
          <a:bodyPr>
            <a:normAutofit fontScale="90000"/>
          </a:bodyPr>
          <a:lstStyle/>
          <a:p>
            <a:r>
              <a:rPr lang="en-US" dirty="0"/>
              <a:t>A Ticket Will Be Created and Email Acknowledgement Sent</a:t>
            </a:r>
          </a:p>
        </p:txBody>
      </p:sp>
      <p:pic>
        <p:nvPicPr>
          <p:cNvPr id="5" name="Content Placeholder 4">
            <a:extLst>
              <a:ext uri="{FF2B5EF4-FFF2-40B4-BE49-F238E27FC236}">
                <a16:creationId xmlns:a16="http://schemas.microsoft.com/office/drawing/2014/main" id="{BC00EC9A-A536-42F0-AB9A-E56A2B0FDBB9}"/>
              </a:ext>
            </a:extLst>
          </p:cNvPr>
          <p:cNvPicPr>
            <a:picLocks noGrp="1" noChangeAspect="1"/>
          </p:cNvPicPr>
          <p:nvPr>
            <p:ph idx="1"/>
          </p:nvPr>
        </p:nvPicPr>
        <p:blipFill rotWithShape="1">
          <a:blip r:embed="rId5"/>
          <a:srcRect l="729" t="6259" r="1307" b="21709"/>
          <a:stretch/>
        </p:blipFill>
        <p:spPr>
          <a:xfrm>
            <a:off x="2719823" y="1552337"/>
            <a:ext cx="7190155" cy="4479286"/>
          </a:xfrm>
          <a:prstGeom prst="rect">
            <a:avLst/>
          </a:prstGeom>
        </p:spPr>
      </p:pic>
      <p:pic>
        <p:nvPicPr>
          <p:cNvPr id="8" name="Audio 7">
            <a:hlinkClick r:id="" action="ppaction://media"/>
            <a:extLst>
              <a:ext uri="{FF2B5EF4-FFF2-40B4-BE49-F238E27FC236}">
                <a16:creationId xmlns:a16="http://schemas.microsoft.com/office/drawing/2014/main" id="{2A0B1705-B1D9-4581-B11E-B5C75C9E19C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85674708"/>
      </p:ext>
    </p:extLst>
  </p:cSld>
  <p:clrMapOvr>
    <a:masterClrMapping/>
  </p:clrMapOvr>
  <mc:AlternateContent xmlns:mc="http://schemas.openxmlformats.org/markup-compatibility/2006">
    <mc:Choice xmlns:p14="http://schemas.microsoft.com/office/powerpoint/2010/main" Requires="p14">
      <p:transition p14:dur="10" advTm="14000"/>
    </mc:Choice>
    <mc:Fallback>
      <p:transition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7E0F9-D119-4946-9D6E-71607319A1AF}"/>
              </a:ext>
            </a:extLst>
          </p:cNvPr>
          <p:cNvSpPr>
            <a:spLocks noGrp="1"/>
          </p:cNvSpPr>
          <p:nvPr>
            <p:ph type="title"/>
          </p:nvPr>
        </p:nvSpPr>
        <p:spPr/>
        <p:txBody>
          <a:bodyPr>
            <a:normAutofit/>
          </a:bodyPr>
          <a:lstStyle/>
          <a:p>
            <a:r>
              <a:rPr lang="en-US" dirty="0"/>
              <a:t>The Description Field Is Character Limited</a:t>
            </a:r>
          </a:p>
        </p:txBody>
      </p:sp>
      <p:pic>
        <p:nvPicPr>
          <p:cNvPr id="8" name="Content Placeholder 7">
            <a:extLst>
              <a:ext uri="{FF2B5EF4-FFF2-40B4-BE49-F238E27FC236}">
                <a16:creationId xmlns:a16="http://schemas.microsoft.com/office/drawing/2014/main" id="{1EDCD822-49A9-4E64-9731-9595087457DB}"/>
              </a:ext>
            </a:extLst>
          </p:cNvPr>
          <p:cNvPicPr>
            <a:picLocks noGrp="1" noChangeAspect="1"/>
          </p:cNvPicPr>
          <p:nvPr>
            <p:ph idx="1"/>
          </p:nvPr>
        </p:nvPicPr>
        <p:blipFill rotWithShape="1">
          <a:blip r:embed="rId5"/>
          <a:srcRect l="5438" t="66031" r="5438" b="16430"/>
          <a:stretch/>
        </p:blipFill>
        <p:spPr>
          <a:xfrm>
            <a:off x="1852790" y="2716908"/>
            <a:ext cx="8486419" cy="1574958"/>
          </a:xfrm>
          <a:prstGeom prst="rect">
            <a:avLst/>
          </a:prstGeom>
        </p:spPr>
      </p:pic>
      <p:pic>
        <p:nvPicPr>
          <p:cNvPr id="5" name="Audio 4">
            <a:hlinkClick r:id="" action="ppaction://media"/>
            <a:extLst>
              <a:ext uri="{FF2B5EF4-FFF2-40B4-BE49-F238E27FC236}">
                <a16:creationId xmlns:a16="http://schemas.microsoft.com/office/drawing/2014/main" id="{7E2BC322-5B9B-41AB-B6B0-0EDC7385627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56199084"/>
      </p:ext>
    </p:extLst>
  </p:cSld>
  <p:clrMapOvr>
    <a:masterClrMapping/>
  </p:clrMapOvr>
  <mc:AlternateContent xmlns:mc="http://schemas.openxmlformats.org/markup-compatibility/2006" xmlns:p14="http://schemas.microsoft.com/office/powerpoint/2010/main">
    <mc:Choice Requires="p14">
      <p:transition p14:dur="10" advTm="12000"/>
    </mc:Choice>
    <mc:Fallback xmlns="">
      <p:transition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D2965-8577-4D16-96EB-1B76404101B7}"/>
              </a:ext>
            </a:extLst>
          </p:cNvPr>
          <p:cNvSpPr>
            <a:spLocks noGrp="1"/>
          </p:cNvSpPr>
          <p:nvPr>
            <p:ph type="title"/>
          </p:nvPr>
        </p:nvSpPr>
        <p:spPr/>
        <p:txBody>
          <a:bodyPr>
            <a:normAutofit/>
          </a:bodyPr>
          <a:lstStyle/>
          <a:p>
            <a:r>
              <a:rPr lang="en-US" dirty="0"/>
              <a:t>If You Need More Characters, Use Email …</a:t>
            </a:r>
          </a:p>
        </p:txBody>
      </p:sp>
      <p:pic>
        <p:nvPicPr>
          <p:cNvPr id="6" name="Picture 5">
            <a:extLst>
              <a:ext uri="{FF2B5EF4-FFF2-40B4-BE49-F238E27FC236}">
                <a16:creationId xmlns:a16="http://schemas.microsoft.com/office/drawing/2014/main" id="{F36D0659-4F94-4D20-8737-575F7200ABE7}"/>
              </a:ext>
            </a:extLst>
          </p:cNvPr>
          <p:cNvPicPr>
            <a:picLocks noChangeAspect="1"/>
          </p:cNvPicPr>
          <p:nvPr/>
        </p:nvPicPr>
        <p:blipFill rotWithShape="1">
          <a:blip r:embed="rId5"/>
          <a:srcRect l="3575" t="34986" r="4329" b="13504"/>
          <a:stretch/>
        </p:blipFill>
        <p:spPr>
          <a:xfrm>
            <a:off x="2893961" y="1662723"/>
            <a:ext cx="6697785" cy="3532555"/>
          </a:xfrm>
          <a:prstGeom prst="rect">
            <a:avLst/>
          </a:prstGeom>
        </p:spPr>
      </p:pic>
      <p:pic>
        <p:nvPicPr>
          <p:cNvPr id="8" name="Audio 7">
            <a:hlinkClick r:id="" action="ppaction://media"/>
            <a:extLst>
              <a:ext uri="{FF2B5EF4-FFF2-40B4-BE49-F238E27FC236}">
                <a16:creationId xmlns:a16="http://schemas.microsoft.com/office/drawing/2014/main" id="{0C017A0D-5151-414C-B9C0-2F7C7223B2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4198347707"/>
      </p:ext>
    </p:extLst>
  </p:cSld>
  <p:clrMapOvr>
    <a:masterClrMapping/>
  </p:clrMapOvr>
  <mc:AlternateContent xmlns:mc="http://schemas.openxmlformats.org/markup-compatibility/2006" xmlns:p14="http://schemas.microsoft.com/office/powerpoint/2010/main">
    <mc:Choice Requires="p14">
      <p:transition p14:dur="10" advTm="13000"/>
    </mc:Choice>
    <mc:Fallback xmlns="">
      <p:transition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5CEBD-747C-4336-94DF-489403FD9DF4}"/>
              </a:ext>
            </a:extLst>
          </p:cNvPr>
          <p:cNvSpPr>
            <a:spLocks noGrp="1"/>
          </p:cNvSpPr>
          <p:nvPr>
            <p:ph type="title"/>
          </p:nvPr>
        </p:nvSpPr>
        <p:spPr/>
        <p:txBody>
          <a:bodyPr>
            <a:normAutofit/>
          </a:bodyPr>
          <a:lstStyle/>
          <a:p>
            <a:r>
              <a:rPr lang="en-US" dirty="0"/>
              <a:t>By Replying to the Acknowledgement Email</a:t>
            </a:r>
          </a:p>
        </p:txBody>
      </p:sp>
      <p:pic>
        <p:nvPicPr>
          <p:cNvPr id="8" name="Content Placeholder 7">
            <a:extLst>
              <a:ext uri="{FF2B5EF4-FFF2-40B4-BE49-F238E27FC236}">
                <a16:creationId xmlns:a16="http://schemas.microsoft.com/office/drawing/2014/main" id="{A9A141CC-65B1-43FA-A9BB-E61F09810E45}"/>
              </a:ext>
            </a:extLst>
          </p:cNvPr>
          <p:cNvPicPr>
            <a:picLocks noGrp="1" noChangeAspect="1"/>
          </p:cNvPicPr>
          <p:nvPr>
            <p:ph idx="1"/>
          </p:nvPr>
        </p:nvPicPr>
        <p:blipFill rotWithShape="1">
          <a:blip r:embed="rId5"/>
          <a:srcRect t="10516" b="7235"/>
          <a:stretch/>
        </p:blipFill>
        <p:spPr>
          <a:xfrm>
            <a:off x="2418813" y="1398513"/>
            <a:ext cx="7770246" cy="4493846"/>
          </a:xfrm>
          <a:prstGeom prst="rect">
            <a:avLst/>
          </a:prstGeom>
        </p:spPr>
      </p:pic>
      <p:pic>
        <p:nvPicPr>
          <p:cNvPr id="5" name="Audio 4">
            <a:hlinkClick r:id="" action="ppaction://media"/>
            <a:extLst>
              <a:ext uri="{FF2B5EF4-FFF2-40B4-BE49-F238E27FC236}">
                <a16:creationId xmlns:a16="http://schemas.microsoft.com/office/drawing/2014/main" id="{B75D0DC1-CC9C-4BDD-AEDF-B04033EF567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857213444"/>
      </p:ext>
    </p:extLst>
  </p:cSld>
  <p:clrMapOvr>
    <a:masterClrMapping/>
  </p:clrMapOvr>
  <mc:AlternateContent xmlns:mc="http://schemas.openxmlformats.org/markup-compatibility/2006" xmlns:p14="http://schemas.microsoft.com/office/powerpoint/2010/main">
    <mc:Choice Requires="p14">
      <p:transition p14:dur="10" advTm="10000"/>
    </mc:Choice>
    <mc:Fallback xmlns="">
      <p:transition advTm="1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10D4-9681-4C67-98DA-D2E40D7C4F2A}"/>
              </a:ext>
            </a:extLst>
          </p:cNvPr>
          <p:cNvSpPr>
            <a:spLocks noGrp="1"/>
          </p:cNvSpPr>
          <p:nvPr>
            <p:ph type="ctrTitle" sz="quarter"/>
          </p:nvPr>
        </p:nvSpPr>
        <p:spPr/>
        <p:txBody>
          <a:bodyPr/>
          <a:lstStyle/>
          <a:p>
            <a:r>
              <a:rPr lang="en-US" dirty="0"/>
              <a:t>Submissions through GitHub</a:t>
            </a:r>
          </a:p>
        </p:txBody>
      </p:sp>
      <p:sp>
        <p:nvSpPr>
          <p:cNvPr id="3" name="Slide Number Placeholder 2">
            <a:extLst>
              <a:ext uri="{FF2B5EF4-FFF2-40B4-BE49-F238E27FC236}">
                <a16:creationId xmlns:a16="http://schemas.microsoft.com/office/drawing/2014/main" id="{543ED4F1-9111-4821-8C03-E4446074DBE1}"/>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28</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2DFE2781-FEC0-4B1A-A024-F8B14E9BB7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18148453"/>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A0B79-B841-44DB-8405-78549278E842}"/>
              </a:ext>
            </a:extLst>
          </p:cNvPr>
          <p:cNvSpPr>
            <a:spLocks noGrp="1"/>
          </p:cNvSpPr>
          <p:nvPr>
            <p:ph type="title"/>
          </p:nvPr>
        </p:nvSpPr>
        <p:spPr/>
        <p:txBody>
          <a:bodyPr/>
          <a:lstStyle/>
          <a:p>
            <a:r>
              <a:rPr lang="en-US" dirty="0"/>
              <a:t>Git Submission (Initial Setup)</a:t>
            </a:r>
          </a:p>
        </p:txBody>
      </p:sp>
      <p:sp>
        <p:nvSpPr>
          <p:cNvPr id="3" name="Content Placeholder 2">
            <a:extLst>
              <a:ext uri="{FF2B5EF4-FFF2-40B4-BE49-F238E27FC236}">
                <a16:creationId xmlns:a16="http://schemas.microsoft.com/office/drawing/2014/main" id="{60E0246B-E6EF-4C01-AE2D-9E6E7F2DF57D}"/>
              </a:ext>
            </a:extLst>
          </p:cNvPr>
          <p:cNvSpPr>
            <a:spLocks noGrp="1"/>
          </p:cNvSpPr>
          <p:nvPr>
            <p:ph idx="1"/>
          </p:nvPr>
        </p:nvSpPr>
        <p:spPr/>
        <p:txBody>
          <a:bodyPr>
            <a:normAutofit lnSpcReduction="10000"/>
          </a:bodyPr>
          <a:lstStyle/>
          <a:p>
            <a:pPr>
              <a:buFont typeface="Wingdings" panose="05000000000000000000" pitchFamily="2" charset="2"/>
              <a:buChar char="§"/>
            </a:pPr>
            <a:r>
              <a:rPr lang="en-US" dirty="0"/>
              <a:t>Create a GitHub.com account</a:t>
            </a:r>
          </a:p>
          <a:p>
            <a:pPr>
              <a:buFont typeface="Wingdings" panose="05000000000000000000" pitchFamily="2" charset="2"/>
              <a:buChar char="§"/>
            </a:pPr>
            <a:r>
              <a:rPr lang="en-US" dirty="0"/>
              <a:t>Inform your parent CNA of the account you will be using</a:t>
            </a:r>
          </a:p>
          <a:p>
            <a:pPr>
              <a:buFont typeface="Wingdings" panose="05000000000000000000" pitchFamily="2" charset="2"/>
              <a:buChar char="§"/>
            </a:pPr>
            <a:r>
              <a:rPr lang="en-US" dirty="0"/>
              <a:t>Fork your parent’s repository</a:t>
            </a:r>
          </a:p>
          <a:p>
            <a:pPr lvl="1">
              <a:buFont typeface="Wingdings" panose="05000000000000000000" pitchFamily="2" charset="2"/>
              <a:buChar char="§"/>
            </a:pPr>
            <a:r>
              <a:rPr lang="en-US" dirty="0"/>
              <a:t>E.g., child CNAs of Program Root CNA’s fork </a:t>
            </a:r>
            <a:r>
              <a:rPr lang="en-US" dirty="0" err="1">
                <a:hlinkClick r:id="rId5"/>
              </a:rPr>
              <a:t>CVEProject</a:t>
            </a:r>
            <a:r>
              <a:rPr lang="en-US" dirty="0">
                <a:hlinkClick r:id="rId5"/>
              </a:rPr>
              <a:t>/</a:t>
            </a:r>
            <a:r>
              <a:rPr lang="en-US" dirty="0" err="1">
                <a:hlinkClick r:id="rId5"/>
              </a:rPr>
              <a:t>cvelist</a:t>
            </a:r>
            <a:r>
              <a:rPr lang="en-US" dirty="0"/>
              <a:t>, but child CNAs of DWF for </a:t>
            </a:r>
            <a:r>
              <a:rPr lang="en-US" dirty="0" err="1">
                <a:hlinkClick r:id="rId6"/>
              </a:rPr>
              <a:t>distributedweaknessfiling</a:t>
            </a:r>
            <a:r>
              <a:rPr lang="en-US" dirty="0">
                <a:hlinkClick r:id="rId6"/>
              </a:rPr>
              <a:t>/</a:t>
            </a:r>
            <a:r>
              <a:rPr lang="en-US" dirty="0" err="1">
                <a:hlinkClick r:id="rId6"/>
              </a:rPr>
              <a:t>cvelist</a:t>
            </a:r>
            <a:endParaRPr lang="en-US" dirty="0"/>
          </a:p>
          <a:p>
            <a:pPr lvl="1">
              <a:buFont typeface="Wingdings" panose="05000000000000000000" pitchFamily="2" charset="2"/>
              <a:buChar char="§"/>
            </a:pPr>
            <a:r>
              <a:rPr lang="en-US" dirty="0"/>
              <a:t>You can use your personal account or an organization account for the fork</a:t>
            </a:r>
          </a:p>
          <a:p>
            <a:pPr lvl="1">
              <a:buFont typeface="Wingdings" panose="05000000000000000000" pitchFamily="2" charset="2"/>
              <a:buChar char="§"/>
            </a:pPr>
            <a:r>
              <a:rPr lang="en-US" dirty="0"/>
              <a:t>GitHub provides a web interface for organization forks</a:t>
            </a:r>
          </a:p>
          <a:p>
            <a:pPr>
              <a:buFont typeface="Wingdings" panose="05000000000000000000" pitchFamily="2" charset="2"/>
              <a:buChar char="§"/>
            </a:pPr>
            <a:r>
              <a:rPr lang="en-US" dirty="0"/>
              <a:t>Clone your fork to a local repository</a:t>
            </a:r>
          </a:p>
          <a:p>
            <a:pPr>
              <a:buFont typeface="Wingdings" panose="05000000000000000000" pitchFamily="2" charset="2"/>
              <a:buChar char="§"/>
            </a:pPr>
            <a:r>
              <a:rPr lang="en-US" dirty="0"/>
              <a:t>Set the upstream git repo</a:t>
            </a:r>
          </a:p>
          <a:p>
            <a:pPr lvl="1">
              <a:buFont typeface="Wingdings" panose="05000000000000000000" pitchFamily="2" charset="2"/>
              <a:buChar char="§"/>
            </a:pPr>
            <a:r>
              <a:rPr lang="en-US" dirty="0"/>
              <a:t>git remote add upstream git@github.com:</a:t>
            </a:r>
            <a:r>
              <a:rPr lang="en-US" dirty="0">
                <a:solidFill>
                  <a:srgbClr val="FF0000"/>
                </a:solidFill>
              </a:rPr>
              <a:t>[PARENT REPO]</a:t>
            </a:r>
          </a:p>
          <a:p>
            <a:pPr lvl="1">
              <a:buFont typeface="Wingdings" panose="05000000000000000000" pitchFamily="2" charset="2"/>
              <a:buChar char="§"/>
            </a:pPr>
            <a:r>
              <a:rPr lang="en-US" dirty="0">
                <a:solidFill>
                  <a:srgbClr val="FF0000"/>
                </a:solidFill>
              </a:rPr>
              <a:t>[PARENT REPO]</a:t>
            </a:r>
            <a:r>
              <a:rPr lang="en-US" dirty="0"/>
              <a:t> is the path to your parent’s repo, e.g., </a:t>
            </a:r>
            <a:r>
              <a:rPr lang="en-US" dirty="0" err="1">
                <a:hlinkClick r:id="rId5"/>
              </a:rPr>
              <a:t>CVEProject</a:t>
            </a:r>
            <a:r>
              <a:rPr lang="en-US" dirty="0">
                <a:hlinkClick r:id="rId5"/>
              </a:rPr>
              <a:t>/</a:t>
            </a:r>
            <a:r>
              <a:rPr lang="en-US" dirty="0" err="1">
                <a:hlinkClick r:id="rId5"/>
              </a:rPr>
              <a:t>cvelist</a:t>
            </a:r>
            <a:endParaRPr lang="en-US" dirty="0">
              <a:solidFill>
                <a:srgbClr val="FF0000"/>
              </a:solidFill>
            </a:endParaRPr>
          </a:p>
        </p:txBody>
      </p:sp>
      <p:pic>
        <p:nvPicPr>
          <p:cNvPr id="8" name="Audio 7">
            <a:hlinkClick r:id="" action="ppaction://media"/>
            <a:extLst>
              <a:ext uri="{FF2B5EF4-FFF2-40B4-BE49-F238E27FC236}">
                <a16:creationId xmlns:a16="http://schemas.microsoft.com/office/drawing/2014/main" id="{B4439917-BB47-4A4C-901D-76308B33B3D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342346"/>
            <a:ext cx="363253" cy="363253"/>
          </a:xfrm>
          <a:prstGeom prst="rect">
            <a:avLst/>
          </a:prstGeom>
        </p:spPr>
      </p:pic>
    </p:spTree>
    <p:extLst>
      <p:ext uri="{BB962C8B-B14F-4D97-AF65-F5344CB8AC3E}">
        <p14:creationId xmlns:p14="http://schemas.microsoft.com/office/powerpoint/2010/main" val="3265805955"/>
      </p:ext>
    </p:extLst>
  </p:cSld>
  <p:clrMapOvr>
    <a:masterClrMapping/>
  </p:clrMapOvr>
  <mc:AlternateContent xmlns:mc="http://schemas.openxmlformats.org/markup-compatibility/2006" xmlns:p14="http://schemas.microsoft.com/office/powerpoint/2010/main">
    <mc:Choice Requires="p14">
      <p:transition p14:dur="10" advTm="63000"/>
    </mc:Choice>
    <mc:Fallback xmlns="">
      <p:transition advTm="6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C41EB9-7ACD-4B0D-9C44-C85CF5F8B16C}"/>
              </a:ext>
            </a:extLst>
          </p:cNvPr>
          <p:cNvSpPr>
            <a:spLocks noGrp="1"/>
          </p:cNvSpPr>
          <p:nvPr>
            <p:ph type="title"/>
          </p:nvPr>
        </p:nvSpPr>
        <p:spPr/>
        <p:txBody>
          <a:bodyPr/>
          <a:lstStyle/>
          <a:p>
            <a:r>
              <a:rPr lang="en-US" dirty="0"/>
              <a:t>Overview</a:t>
            </a:r>
          </a:p>
        </p:txBody>
      </p:sp>
      <p:sp>
        <p:nvSpPr>
          <p:cNvPr id="10" name="Content Placeholder 6">
            <a:extLst>
              <a:ext uri="{FF2B5EF4-FFF2-40B4-BE49-F238E27FC236}">
                <a16:creationId xmlns:a16="http://schemas.microsoft.com/office/drawing/2014/main" id="{88C15825-3F0E-4CA4-ABA6-B7F0261F33C0}"/>
              </a:ext>
            </a:extLst>
          </p:cNvPr>
          <p:cNvSpPr txBox="1">
            <a:spLocks/>
          </p:cNvSpPr>
          <p:nvPr/>
        </p:nvSpPr>
        <p:spPr>
          <a:xfrm>
            <a:off x="768849" y="1524002"/>
            <a:ext cx="10737351" cy="46862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lang="en-US" sz="2000" b="1" kern="1200">
                <a:solidFill>
                  <a:schemeClr val="tx1"/>
                </a:solidFill>
                <a:latin typeface="Helvetica LT Std" pitchFamily="34" charset="0"/>
                <a:ea typeface="Verdana" pitchFamily="34" charset="0"/>
                <a:cs typeface="Verdana" pitchFamily="34" charset="0"/>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lang="en-US" sz="2000" kern="1200">
                <a:solidFill>
                  <a:schemeClr val="tx1"/>
                </a:solidFill>
                <a:latin typeface="Helvetica LT Std" pitchFamily="34" charset="0"/>
                <a:ea typeface="Verdana" pitchFamily="34" charset="0"/>
                <a:cs typeface="Verdana" pitchFamily="34" charset="0"/>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lang="en-US" sz="1800" kern="1200">
                <a:solidFill>
                  <a:schemeClr val="tx1"/>
                </a:solidFill>
                <a:latin typeface="Helvetica LT Std" pitchFamily="34" charset="0"/>
                <a:ea typeface="Verdana" pitchFamily="34" charset="0"/>
                <a:cs typeface="Verdana"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lang="en-US" sz="2394" kern="1200" smtClean="0">
                <a:solidFill>
                  <a:schemeClr val="tx1"/>
                </a:solidFill>
                <a:latin typeface="Arial" pitchFamily="34" charset="0"/>
                <a:ea typeface="+mn-ea"/>
                <a:cs typeface="Arial"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lang="en-US" sz="2394" kern="1200">
                <a:solidFill>
                  <a:schemeClr val="tx1"/>
                </a:solidFill>
                <a:latin typeface="Arial" pitchFamily="34" charset="0"/>
                <a:ea typeface="+mn-ea"/>
                <a:cs typeface="Arial"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anose="05000000000000000000" pitchFamily="2" charset="2"/>
              <a:buChar char="§"/>
            </a:pPr>
            <a:r>
              <a:rPr lang="en-US" sz="2400" dirty="0"/>
              <a:t>CVE Entry Requirements</a:t>
            </a:r>
          </a:p>
          <a:p>
            <a:pPr>
              <a:buFont typeface="Wingdings" panose="05000000000000000000" pitchFamily="2" charset="2"/>
              <a:buChar char="§"/>
            </a:pPr>
            <a:r>
              <a:rPr lang="en-US" sz="2400" dirty="0"/>
              <a:t>Approved Formats for a CVE Entry</a:t>
            </a:r>
          </a:p>
          <a:p>
            <a:pPr>
              <a:buFont typeface="Wingdings" panose="05000000000000000000" pitchFamily="2" charset="2"/>
              <a:buChar char="§"/>
            </a:pPr>
            <a:r>
              <a:rPr lang="en-US" sz="2400" dirty="0"/>
              <a:t>Approved Submission Channels</a:t>
            </a:r>
          </a:p>
          <a:p>
            <a:pPr>
              <a:buFont typeface="Wingdings" panose="05000000000000000000" pitchFamily="2" charset="2"/>
              <a:buChar char="§"/>
            </a:pPr>
            <a:r>
              <a:rPr lang="en-US" sz="2400" dirty="0"/>
              <a:t>Submission Process</a:t>
            </a:r>
          </a:p>
          <a:p>
            <a:pPr>
              <a:buFont typeface="Wingdings" panose="05000000000000000000" pitchFamily="2" charset="2"/>
              <a:buChar char="§"/>
            </a:pPr>
            <a:r>
              <a:rPr lang="en-US" sz="2400" dirty="0"/>
              <a:t>Program Root CNA’s End of Process</a:t>
            </a:r>
          </a:p>
          <a:p>
            <a:pPr>
              <a:buFont typeface="Wingdings" panose="05000000000000000000" pitchFamily="2" charset="2"/>
              <a:buChar char="§"/>
            </a:pPr>
            <a:r>
              <a:rPr lang="en-US" sz="2400" dirty="0"/>
              <a:t>Resources and Tools</a:t>
            </a:r>
          </a:p>
          <a:p>
            <a:endParaRPr lang="en-US" sz="2400" dirty="0"/>
          </a:p>
        </p:txBody>
      </p:sp>
      <p:pic>
        <p:nvPicPr>
          <p:cNvPr id="3" name="Audio 2">
            <a:hlinkClick r:id="" action="ppaction://media"/>
            <a:extLst>
              <a:ext uri="{FF2B5EF4-FFF2-40B4-BE49-F238E27FC236}">
                <a16:creationId xmlns:a16="http://schemas.microsoft.com/office/drawing/2014/main" id="{355F9F18-8865-45FD-BFE1-7B4B3288D4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
        <p:nvSpPr>
          <p:cNvPr id="6" name="Slide Number Placeholder 5">
            <a:extLst>
              <a:ext uri="{FF2B5EF4-FFF2-40B4-BE49-F238E27FC236}">
                <a16:creationId xmlns:a16="http://schemas.microsoft.com/office/drawing/2014/main" id="{784E3103-D66D-4200-8F69-B6F137ED1F26}"/>
              </a:ext>
            </a:extLst>
          </p:cNvPr>
          <p:cNvSpPr txBox="1">
            <a:spLocks/>
          </p:cNvSpPr>
          <p:nvPr/>
        </p:nvSpPr>
        <p:spPr>
          <a:xfrm>
            <a:off x="10275063" y="55601"/>
            <a:ext cx="1765676" cy="252626"/>
          </a:xfrm>
          <a:prstGeom prst="rect">
            <a:avLst/>
          </a:prstGeom>
          <a:ln>
            <a:noFill/>
          </a:ln>
        </p:spPr>
        <p:txBody>
          <a:bodyPr/>
          <a:lstStyle>
            <a:defPPr>
              <a:defRPr lang="en-US"/>
            </a:defPPr>
            <a:lvl1pPr marL="0" algn="r" defTabSz="914400" rtl="0" eaLnBrk="1" latinLnBrk="0" hangingPunct="1">
              <a:defRPr sz="1200" kern="1200">
                <a:solidFill>
                  <a:schemeClr val="bg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Arial" pitchFamily="34" charset="0"/>
              </a:rPr>
              <a:t>|</a:t>
            </a:r>
            <a:r>
              <a:rPr lang="en-US" dirty="0">
                <a:latin typeface="Tahoma" panose="020B0604030504040204" pitchFamily="34" charset="0"/>
                <a:ea typeface="Tahoma" panose="020B0604030504040204" pitchFamily="34" charset="0"/>
                <a:cs typeface="Tahoma" panose="020B0604030504040204" pitchFamily="34" charset="0"/>
              </a:rPr>
              <a:t> </a:t>
            </a:r>
            <a:fld id="{295008BC-DA31-4D19-837B-EFA4386B05F5}" type="slidenum">
              <a:rPr lang="en-US" smtClean="0">
                <a:latin typeface="Tahoma" panose="020B0604030504040204" pitchFamily="34" charset="0"/>
                <a:ea typeface="Tahoma" panose="020B0604030504040204" pitchFamily="34" charset="0"/>
                <a:cs typeface="Tahoma" panose="020B0604030504040204" pitchFamily="34" charset="0"/>
              </a:rPr>
              <a:pPr/>
              <a:t>3</a:t>
            </a:fld>
            <a:r>
              <a:rPr lang="en-US" dirty="0">
                <a:latin typeface="Tahoma" panose="020B0604030504040204" pitchFamily="34" charset="0"/>
                <a:ea typeface="Tahoma" panose="020B0604030504040204" pitchFamily="34" charset="0"/>
                <a:cs typeface="Tahoma" panose="020B0604030504040204" pitchFamily="34" charset="0"/>
              </a:rPr>
              <a:t> </a:t>
            </a:r>
            <a:r>
              <a:rPr lang="en-US" dirty="0">
                <a:latin typeface="Arial" pitchFamily="34" charset="0"/>
              </a:rPr>
              <a:t>|</a:t>
            </a:r>
            <a:r>
              <a:rPr lang="en-US" dirty="0">
                <a:latin typeface="Arial" pitchFamily="34" charset="0"/>
                <a:ea typeface="Verdana" pitchFamily="34" charset="0"/>
                <a:cs typeface="Verdana" pitchFamily="34" charset="0"/>
              </a:rPr>
              <a:t> </a:t>
            </a:r>
          </a:p>
        </p:txBody>
      </p:sp>
    </p:spTree>
    <p:extLst>
      <p:ext uri="{BB962C8B-B14F-4D97-AF65-F5344CB8AC3E}">
        <p14:creationId xmlns:p14="http://schemas.microsoft.com/office/powerpoint/2010/main" val="1365081185"/>
      </p:ext>
    </p:extLst>
  </p:cSld>
  <p:clrMapOvr>
    <a:masterClrMapping/>
  </p:clrMapOvr>
  <mc:AlternateContent xmlns:mc="http://schemas.openxmlformats.org/markup-compatibility/2006" xmlns:p14="http://schemas.microsoft.com/office/powerpoint/2010/main">
    <mc:Choice Requires="p14">
      <p:transition p14:dur="250" advTm="22000"/>
    </mc:Choice>
    <mc:Fallback xmlns="">
      <p:transition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9A1F1-838B-494C-9025-528DD15801E9}"/>
              </a:ext>
            </a:extLst>
          </p:cNvPr>
          <p:cNvSpPr>
            <a:spLocks noGrp="1"/>
          </p:cNvSpPr>
          <p:nvPr>
            <p:ph type="title"/>
          </p:nvPr>
        </p:nvSpPr>
        <p:spPr/>
        <p:txBody>
          <a:bodyPr/>
          <a:lstStyle/>
          <a:p>
            <a:r>
              <a:rPr lang="en-US" dirty="0"/>
              <a:t>Git Submission – Step by Step process</a:t>
            </a:r>
          </a:p>
        </p:txBody>
      </p:sp>
      <p:sp>
        <p:nvSpPr>
          <p:cNvPr id="3" name="Content Placeholder 2">
            <a:extLst>
              <a:ext uri="{FF2B5EF4-FFF2-40B4-BE49-F238E27FC236}">
                <a16:creationId xmlns:a16="http://schemas.microsoft.com/office/drawing/2014/main" id="{4BC52A66-7945-49D6-A64F-DB94719D3548}"/>
              </a:ext>
            </a:extLst>
          </p:cNvPr>
          <p:cNvSpPr>
            <a:spLocks noGrp="1"/>
          </p:cNvSpPr>
          <p:nvPr>
            <p:ph idx="1"/>
          </p:nvPr>
        </p:nvSpPr>
        <p:spPr/>
        <p:txBody>
          <a:bodyPr>
            <a:normAutofit/>
          </a:bodyPr>
          <a:lstStyle/>
          <a:p>
            <a:pPr>
              <a:buFont typeface="Wingdings" panose="05000000000000000000" pitchFamily="2" charset="2"/>
              <a:buChar char="§"/>
            </a:pPr>
            <a:r>
              <a:rPr lang="en-US" dirty="0"/>
              <a:t>The GitHub slides go through each command line instruction needed to perform and create a pull request.  That is a bit too much for this presentation, so we are going to refer you to a softcopy to review on your own time. </a:t>
            </a:r>
          </a:p>
          <a:p>
            <a:pPr>
              <a:buFont typeface="Wingdings" panose="05000000000000000000" pitchFamily="2" charset="2"/>
              <a:buChar char="§"/>
            </a:pPr>
            <a:r>
              <a:rPr lang="en-US" dirty="0"/>
              <a:t>A softcopy of GitHub (</a:t>
            </a:r>
            <a:r>
              <a:rPr lang="en-US" dirty="0" err="1"/>
              <a:t>CVE_Entry_GitHub</a:t>
            </a:r>
            <a:r>
              <a:rPr lang="en-US" dirty="0"/>
              <a:t> Submission slides.pptx) presentation is available at </a:t>
            </a:r>
            <a:r>
              <a:rPr lang="en-US" dirty="0">
                <a:hlinkClick r:id="rId5"/>
              </a:rPr>
              <a:t>https://cveproject.github.io/docs/cna/onboarding/index.html</a:t>
            </a:r>
            <a:endParaRPr lang="en-US" dirty="0"/>
          </a:p>
          <a:p>
            <a:pPr marL="0" indent="0">
              <a:buNone/>
            </a:pPr>
            <a:r>
              <a:rPr lang="en-US" dirty="0"/>
              <a:t> </a:t>
            </a:r>
          </a:p>
        </p:txBody>
      </p:sp>
      <p:pic>
        <p:nvPicPr>
          <p:cNvPr id="9" name="Audio 8">
            <a:hlinkClick r:id="" action="ppaction://media"/>
            <a:extLst>
              <a:ext uri="{FF2B5EF4-FFF2-40B4-BE49-F238E27FC236}">
                <a16:creationId xmlns:a16="http://schemas.microsoft.com/office/drawing/2014/main" id="{249184D0-41CC-446D-8C92-2922DE65F90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974261957"/>
      </p:ext>
    </p:extLst>
  </p:cSld>
  <p:clrMapOvr>
    <a:masterClrMapping/>
  </p:clrMapOvr>
  <mc:AlternateContent xmlns:mc="http://schemas.openxmlformats.org/markup-compatibility/2006" xmlns:p14="http://schemas.microsoft.com/office/powerpoint/2010/main">
    <mc:Choice Requires="p14">
      <p:transition p14:dur="10" advTm="23000"/>
    </mc:Choice>
    <mc:Fallback xmlns="">
      <p:transition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10D4-9681-4C67-98DA-D2E40D7C4F2A}"/>
              </a:ext>
            </a:extLst>
          </p:cNvPr>
          <p:cNvSpPr>
            <a:spLocks noGrp="1"/>
          </p:cNvSpPr>
          <p:nvPr>
            <p:ph type="ctrTitle" sz="quarter"/>
          </p:nvPr>
        </p:nvSpPr>
        <p:spPr/>
        <p:txBody>
          <a:bodyPr/>
          <a:lstStyle/>
          <a:p>
            <a:r>
              <a:rPr lang="en-US" dirty="0"/>
              <a:t>CVE Program Root CNA Review Process</a:t>
            </a:r>
          </a:p>
        </p:txBody>
      </p:sp>
      <p:sp>
        <p:nvSpPr>
          <p:cNvPr id="3" name="Slide Number Placeholder 2">
            <a:extLst>
              <a:ext uri="{FF2B5EF4-FFF2-40B4-BE49-F238E27FC236}">
                <a16:creationId xmlns:a16="http://schemas.microsoft.com/office/drawing/2014/main" id="{543ED4F1-9111-4821-8C03-E4446074DBE1}"/>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31</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DE4208CE-6D81-484B-B180-B5AAC67A4E6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047775344"/>
      </p:ext>
    </p:extLst>
  </p:cSld>
  <p:clrMapOvr>
    <a:masterClrMapping/>
  </p:clrMapOvr>
  <mc:AlternateContent xmlns:mc="http://schemas.openxmlformats.org/markup-compatibility/2006" xmlns:p14="http://schemas.microsoft.com/office/powerpoint/2010/main">
    <mc:Choice Requires="p14">
      <p:transition p14:dur="1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1" y="274638"/>
            <a:ext cx="10883899" cy="868362"/>
          </a:xfrm>
        </p:spPr>
        <p:txBody>
          <a:bodyPr>
            <a:normAutofit/>
          </a:bodyPr>
          <a:lstStyle/>
          <a:p>
            <a:r>
              <a:rPr lang="en-US" dirty="0"/>
              <a:t>Program Root CNA’s End of Process</a:t>
            </a:r>
          </a:p>
        </p:txBody>
      </p:sp>
      <p:sp>
        <p:nvSpPr>
          <p:cNvPr id="3" name="Content Placeholder 2"/>
          <p:cNvSpPr>
            <a:spLocks noGrp="1"/>
          </p:cNvSpPr>
          <p:nvPr>
            <p:ph idx="1"/>
          </p:nvPr>
        </p:nvSpPr>
        <p:spPr>
          <a:xfrm>
            <a:off x="895350" y="1410929"/>
            <a:ext cx="9467850" cy="4389796"/>
          </a:xfrm>
        </p:spPr>
        <p:txBody>
          <a:bodyPr>
            <a:normAutofit fontScale="70000" lnSpcReduction="20000"/>
          </a:bodyPr>
          <a:lstStyle/>
          <a:p>
            <a:pPr>
              <a:buFont typeface="Wingdings" panose="05000000000000000000" pitchFamily="2" charset="2"/>
              <a:buChar char="§"/>
            </a:pPr>
            <a:r>
              <a:rPr lang="en-US" sz="2400" dirty="0"/>
              <a:t>Review</a:t>
            </a:r>
          </a:p>
          <a:p>
            <a:pPr lvl="1">
              <a:buFont typeface="Wingdings" panose="05000000000000000000" pitchFamily="2" charset="2"/>
              <a:buChar char="§"/>
            </a:pPr>
            <a:r>
              <a:rPr lang="en-US" sz="2400" dirty="0"/>
              <a:t>Is the assignment data for IDs assigned to the CNA?</a:t>
            </a:r>
          </a:p>
          <a:p>
            <a:pPr lvl="1">
              <a:buFont typeface="Wingdings" panose="05000000000000000000" pitchFamily="2" charset="2"/>
              <a:buChar char="§"/>
            </a:pPr>
            <a:r>
              <a:rPr lang="en-US" sz="2400" dirty="0"/>
              <a:t>Do the IDs exist in the CVE List as “RESERVED”?</a:t>
            </a:r>
          </a:p>
          <a:p>
            <a:pPr lvl="1">
              <a:buFont typeface="Wingdings" panose="05000000000000000000" pitchFamily="2" charset="2"/>
              <a:buChar char="§"/>
            </a:pPr>
            <a:r>
              <a:rPr lang="en-US" sz="2400" dirty="0"/>
              <a:t>Do the references exist and are they public?</a:t>
            </a:r>
          </a:p>
          <a:p>
            <a:pPr lvl="1">
              <a:buFont typeface="Wingdings" panose="05000000000000000000" pitchFamily="2" charset="2"/>
              <a:buChar char="§"/>
            </a:pPr>
            <a:r>
              <a:rPr lang="en-US" sz="2400" dirty="0"/>
              <a:t>Does the assignment data agree with the associated references?</a:t>
            </a:r>
          </a:p>
          <a:p>
            <a:pPr>
              <a:spcBef>
                <a:spcPts val="1200"/>
              </a:spcBef>
              <a:buFont typeface="Wingdings" panose="05000000000000000000" pitchFamily="2" charset="2"/>
              <a:buChar char="§"/>
            </a:pPr>
            <a:r>
              <a:rPr lang="en-US" sz="2400" dirty="0"/>
              <a:t>Submission Processing</a:t>
            </a:r>
          </a:p>
          <a:p>
            <a:pPr lvl="1">
              <a:buFont typeface="Wingdings" panose="05000000000000000000" pitchFamily="2" charset="2"/>
              <a:buChar char="§"/>
            </a:pPr>
            <a:r>
              <a:rPr lang="en-US" sz="2400" dirty="0"/>
              <a:t>Resolve with CNA any issues uncovered during review</a:t>
            </a:r>
          </a:p>
          <a:p>
            <a:pPr lvl="1">
              <a:buFont typeface="Wingdings" panose="05000000000000000000" pitchFamily="2" charset="2"/>
              <a:buChar char="§"/>
            </a:pPr>
            <a:r>
              <a:rPr lang="en-US" sz="2400" dirty="0"/>
              <a:t>Incorporate assignment data into the </a:t>
            </a:r>
            <a:r>
              <a:rPr lang="en-US" sz="2400" dirty="0" err="1"/>
              <a:t>cvelist</a:t>
            </a:r>
            <a:r>
              <a:rPr lang="en-US" sz="2400" dirty="0"/>
              <a:t> git repo</a:t>
            </a:r>
          </a:p>
          <a:p>
            <a:pPr lvl="1">
              <a:buFont typeface="Wingdings" panose="05000000000000000000" pitchFamily="2" charset="2"/>
              <a:buChar char="§"/>
            </a:pPr>
            <a:r>
              <a:rPr lang="en-US" sz="2400" dirty="0"/>
              <a:t>Populate associated entries in the official CVE List</a:t>
            </a:r>
          </a:p>
          <a:p>
            <a:pPr>
              <a:spcBef>
                <a:spcPts val="1200"/>
              </a:spcBef>
              <a:buFont typeface="Wingdings" panose="05000000000000000000" pitchFamily="2" charset="2"/>
              <a:buChar char="§"/>
            </a:pPr>
            <a:r>
              <a:rPr lang="en-US" sz="2400" dirty="0"/>
              <a:t>Other processing</a:t>
            </a:r>
          </a:p>
          <a:p>
            <a:pPr lvl="1">
              <a:buFont typeface="Wingdings" panose="05000000000000000000" pitchFamily="2" charset="2"/>
              <a:buChar char="§"/>
            </a:pPr>
            <a:r>
              <a:rPr lang="en-US" sz="2400" dirty="0"/>
              <a:t>Announce “new” CVE Entries</a:t>
            </a:r>
          </a:p>
          <a:p>
            <a:pPr lvl="1">
              <a:buFont typeface="Wingdings" panose="05000000000000000000" pitchFamily="2" charset="2"/>
              <a:buChar char="§"/>
            </a:pPr>
            <a:r>
              <a:rPr lang="en-US" sz="2400" dirty="0"/>
              <a:t>Publish master CVE List on cve.mitre.org</a:t>
            </a:r>
          </a:p>
          <a:p>
            <a:pPr lvl="2">
              <a:buFont typeface="Wingdings" panose="05000000000000000000" pitchFamily="2" charset="2"/>
              <a:buChar char="§"/>
            </a:pPr>
            <a:r>
              <a:rPr lang="en-US" sz="2400" dirty="0">
                <a:hlinkClick r:id="rId5"/>
              </a:rPr>
              <a:t>https://cve.mitre.org/data/downloads/index.html</a:t>
            </a:r>
            <a:r>
              <a:rPr lang="en-US" sz="2400" dirty="0"/>
              <a:t> </a:t>
            </a:r>
          </a:p>
          <a:p>
            <a:pPr lvl="1"/>
            <a:endParaRPr lang="en-US" dirty="0"/>
          </a:p>
        </p:txBody>
      </p:sp>
      <p:pic>
        <p:nvPicPr>
          <p:cNvPr id="11" name="Audio 10">
            <a:hlinkClick r:id="" action="ppaction://media"/>
            <a:extLst>
              <a:ext uri="{FF2B5EF4-FFF2-40B4-BE49-F238E27FC236}">
                <a16:creationId xmlns:a16="http://schemas.microsoft.com/office/drawing/2014/main" id="{B2042D6B-9B9B-4E36-997F-CC4D465055A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596016891"/>
      </p:ext>
    </p:extLst>
  </p:cSld>
  <p:clrMapOvr>
    <a:masterClrMapping/>
  </p:clrMapOvr>
  <mc:AlternateContent xmlns:mc="http://schemas.openxmlformats.org/markup-compatibility/2006">
    <mc:Choice xmlns:p14="http://schemas.microsoft.com/office/powerpoint/2010/main" Requires="p14">
      <p:transition p14:dur="10" advTm="31000"/>
    </mc:Choice>
    <mc:Fallback>
      <p:transition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410D4-9681-4C67-98DA-D2E40D7C4F2A}"/>
              </a:ext>
            </a:extLst>
          </p:cNvPr>
          <p:cNvSpPr>
            <a:spLocks noGrp="1"/>
          </p:cNvSpPr>
          <p:nvPr>
            <p:ph type="ctrTitle" sz="quarter"/>
          </p:nvPr>
        </p:nvSpPr>
        <p:spPr/>
        <p:txBody>
          <a:bodyPr/>
          <a:lstStyle/>
          <a:p>
            <a:r>
              <a:rPr lang="en-US" dirty="0"/>
              <a:t>Resources and Tools</a:t>
            </a:r>
          </a:p>
        </p:txBody>
      </p:sp>
      <p:sp>
        <p:nvSpPr>
          <p:cNvPr id="3" name="Slide Number Placeholder 2">
            <a:extLst>
              <a:ext uri="{FF2B5EF4-FFF2-40B4-BE49-F238E27FC236}">
                <a16:creationId xmlns:a16="http://schemas.microsoft.com/office/drawing/2014/main" id="{543ED4F1-9111-4821-8C03-E4446074DBE1}"/>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33</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4" name="Audio 3">
            <a:hlinkClick r:id="" action="ppaction://media"/>
            <a:extLst>
              <a:ext uri="{FF2B5EF4-FFF2-40B4-BE49-F238E27FC236}">
                <a16:creationId xmlns:a16="http://schemas.microsoft.com/office/drawing/2014/main" id="{B75A5221-4C27-4EC4-9D99-BEC052F0968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316135753"/>
      </p:ext>
    </p:extLst>
  </p:cSld>
  <p:clrMapOvr>
    <a:masterClrMapping/>
  </p:clrMapOvr>
  <mc:AlternateContent xmlns:mc="http://schemas.openxmlformats.org/markup-compatibility/2006" xmlns:p14="http://schemas.microsoft.com/office/powerpoint/2010/main">
    <mc:Choice Requires="p14">
      <p:transition p14:dur="10" advTm="6000"/>
    </mc:Choice>
    <mc:Fallback xmlns="">
      <p:transition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Resources</a:t>
            </a:r>
          </a:p>
        </p:txBody>
      </p:sp>
      <p:sp>
        <p:nvSpPr>
          <p:cNvPr id="3" name="Content Placeholder 2"/>
          <p:cNvSpPr>
            <a:spLocks noGrp="1"/>
          </p:cNvSpPr>
          <p:nvPr>
            <p:ph idx="1"/>
          </p:nvPr>
        </p:nvSpPr>
        <p:spPr/>
        <p:txBody>
          <a:bodyPr>
            <a:normAutofit lnSpcReduction="10000"/>
          </a:bodyPr>
          <a:lstStyle/>
          <a:p>
            <a:pPr>
              <a:buFont typeface="Wingdings" panose="05000000000000000000" pitchFamily="2" charset="2"/>
              <a:buChar char="§"/>
            </a:pPr>
            <a:r>
              <a:rPr lang="en-US" dirty="0" err="1"/>
              <a:t>CVEProject</a:t>
            </a:r>
            <a:r>
              <a:rPr lang="en-US" dirty="0"/>
              <a:t> GIT Project (</a:t>
            </a:r>
            <a:r>
              <a:rPr lang="en-US" dirty="0">
                <a:hlinkClick r:id="rId5"/>
              </a:rPr>
              <a:t>https://github.com/CVEProject</a:t>
            </a:r>
            <a:r>
              <a:rPr lang="en-US" dirty="0"/>
              <a:t>)</a:t>
            </a:r>
          </a:p>
          <a:p>
            <a:pPr marL="627063" lvl="1" indent="-342900">
              <a:buFont typeface="Wingdings" panose="05000000000000000000" pitchFamily="2" charset="2"/>
              <a:buChar char="§"/>
            </a:pPr>
            <a:r>
              <a:rPr lang="en-US" dirty="0"/>
              <a:t>- automation-working-group/tree/master/tools repo</a:t>
            </a:r>
          </a:p>
          <a:p>
            <a:pPr lvl="2">
              <a:buFont typeface="Wingdings" panose="05000000000000000000" pitchFamily="2" charset="2"/>
              <a:buChar char="§"/>
            </a:pPr>
            <a:r>
              <a:rPr lang="en-US" dirty="0">
                <a:hlinkClick r:id="rId6" tooltip="cmdlinejsonvalidator.py"/>
              </a:rPr>
              <a:t>cmdlinejsonvalidator.py</a:t>
            </a:r>
            <a:r>
              <a:rPr lang="en-US" dirty="0"/>
              <a:t> - Python script to validate JSON files. Requires a valid schema file</a:t>
            </a:r>
          </a:p>
          <a:p>
            <a:pPr lvl="1">
              <a:buFont typeface="Wingdings" panose="05000000000000000000" pitchFamily="2" charset="2"/>
              <a:buChar char="§"/>
            </a:pPr>
            <a:r>
              <a:rPr lang="en-US" dirty="0"/>
              <a:t>automation-working-group/tree/master/</a:t>
            </a:r>
            <a:r>
              <a:rPr lang="en-US" dirty="0" err="1"/>
              <a:t>cve_json_schema</a:t>
            </a:r>
            <a:r>
              <a:rPr lang="en-US" dirty="0"/>
              <a:t> repo</a:t>
            </a:r>
          </a:p>
          <a:p>
            <a:pPr lvl="2">
              <a:buFont typeface="Wingdings" panose="05000000000000000000" pitchFamily="2" charset="2"/>
              <a:buChar char="§"/>
            </a:pPr>
            <a:r>
              <a:rPr lang="en-US" dirty="0">
                <a:hlinkClick r:id="rId7" tooltip="CVE_JSON_4.0_min.schema"/>
              </a:rPr>
              <a:t>CVE_JSON_4.0_min.schema</a:t>
            </a:r>
            <a:r>
              <a:rPr lang="en-US" dirty="0"/>
              <a:t> - Schema for validating a JSON file against the minimal CVE structure</a:t>
            </a:r>
          </a:p>
          <a:p>
            <a:pPr lvl="2">
              <a:buFont typeface="Wingdings" panose="05000000000000000000" pitchFamily="2" charset="2"/>
              <a:buChar char="§"/>
            </a:pPr>
            <a:r>
              <a:rPr lang="en-US" dirty="0">
                <a:hlinkClick r:id="rId8" tooltip="DRAFT-JSON-file-format-v4.md"/>
              </a:rPr>
              <a:t>DRAFT-JSON-file-format-v4.md</a:t>
            </a:r>
            <a:r>
              <a:rPr lang="en-US" dirty="0"/>
              <a:t> - 4.0 CVE JSON spec</a:t>
            </a:r>
          </a:p>
          <a:p>
            <a:pPr>
              <a:buFont typeface="Wingdings" panose="05000000000000000000" pitchFamily="2" charset="2"/>
              <a:buChar char="§"/>
            </a:pPr>
            <a:r>
              <a:rPr lang="en-US" dirty="0" err="1"/>
              <a:t>Vulnogram</a:t>
            </a:r>
            <a:r>
              <a:rPr lang="en-US" dirty="0"/>
              <a:t> - tool for creating and editing CVE information in CVE JSON format</a:t>
            </a:r>
          </a:p>
          <a:p>
            <a:pPr lvl="1">
              <a:buFont typeface="Wingdings" panose="05000000000000000000" pitchFamily="2" charset="2"/>
              <a:buChar char="§"/>
            </a:pPr>
            <a:r>
              <a:rPr lang="en-US" dirty="0">
                <a:hlinkClick r:id="rId9"/>
              </a:rPr>
              <a:t>https://github.com/Vulnogram/Vulnogram</a:t>
            </a:r>
            <a:endParaRPr lang="en-US" dirty="0"/>
          </a:p>
          <a:p>
            <a:pPr lvl="1">
              <a:buFont typeface="Wingdings" panose="05000000000000000000" pitchFamily="2" charset="2"/>
              <a:buChar char="§"/>
            </a:pPr>
            <a:r>
              <a:rPr lang="en-US" dirty="0">
                <a:hlinkClick r:id="rId10"/>
              </a:rPr>
              <a:t>https://vulnogram.github.io/</a:t>
            </a:r>
            <a:r>
              <a:rPr lang="en-US" dirty="0"/>
              <a:t> </a:t>
            </a:r>
          </a:p>
          <a:p>
            <a:pPr lvl="1">
              <a:buFont typeface="Wingdings" panose="05000000000000000000" pitchFamily="2" charset="2"/>
              <a:buChar char="§"/>
            </a:pPr>
            <a:r>
              <a:rPr lang="en-US" dirty="0"/>
              <a:t>Created by Chandan Nandakumaraiah</a:t>
            </a:r>
          </a:p>
          <a:p>
            <a:pPr>
              <a:buFont typeface="Wingdings" panose="05000000000000000000" pitchFamily="2" charset="2"/>
              <a:buChar char="§"/>
            </a:pPr>
            <a:r>
              <a:rPr lang="en-US" dirty="0"/>
              <a:t>CVE Request Form (</a:t>
            </a:r>
            <a:r>
              <a:rPr lang="en-US" dirty="0">
                <a:hlinkClick r:id="rId11"/>
              </a:rPr>
              <a:t>https://cveform.mitre.org/</a:t>
            </a:r>
            <a:r>
              <a:rPr lang="en-US" dirty="0"/>
              <a:t>)</a:t>
            </a:r>
          </a:p>
          <a:p>
            <a:pPr lvl="3"/>
            <a:endParaRPr lang="en-US" dirty="0"/>
          </a:p>
        </p:txBody>
      </p:sp>
      <p:pic>
        <p:nvPicPr>
          <p:cNvPr id="5" name="Audio 4">
            <a:hlinkClick r:id="" action="ppaction://media"/>
            <a:extLst>
              <a:ext uri="{FF2B5EF4-FFF2-40B4-BE49-F238E27FC236}">
                <a16:creationId xmlns:a16="http://schemas.microsoft.com/office/drawing/2014/main" id="{278155D4-7F65-4ECE-B3A7-A5274709248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878028614"/>
      </p:ext>
    </p:extLst>
  </p:cSld>
  <p:clrMapOvr>
    <a:masterClrMapping/>
  </p:clrMapOvr>
  <mc:AlternateContent xmlns:mc="http://schemas.openxmlformats.org/markup-compatibility/2006" xmlns:p14="http://schemas.microsoft.com/office/powerpoint/2010/main">
    <mc:Choice Requires="p14">
      <p:transition p14:dur="10" advTm="25000"/>
    </mc:Choice>
    <mc:Fallback xmlns="">
      <p:transition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5BCB4F-2A40-43C5-B106-3355D8D24A0C}"/>
              </a:ext>
            </a:extLst>
          </p:cNvPr>
          <p:cNvSpPr>
            <a:spLocks noGrp="1"/>
          </p:cNvSpPr>
          <p:nvPr>
            <p:ph type="ctrTitle" sz="quarter"/>
          </p:nvPr>
        </p:nvSpPr>
        <p:spPr/>
        <p:txBody>
          <a:bodyPr/>
          <a:lstStyle/>
          <a:p>
            <a:r>
              <a:rPr lang="en-US" dirty="0"/>
              <a:t>Conclusion</a:t>
            </a:r>
          </a:p>
        </p:txBody>
      </p:sp>
      <p:sp>
        <p:nvSpPr>
          <p:cNvPr id="6" name="Slide Number Placeholder 3">
            <a:extLst>
              <a:ext uri="{FF2B5EF4-FFF2-40B4-BE49-F238E27FC236}">
                <a16:creationId xmlns:a16="http://schemas.microsoft.com/office/drawing/2014/main" id="{1BDC3229-424D-4608-B770-1DC1705F6270}"/>
              </a:ext>
            </a:extLst>
          </p:cNvPr>
          <p:cNvSpPr txBox="1">
            <a:spLocks/>
          </p:cNvSpPr>
          <p:nvPr/>
        </p:nvSpPr>
        <p:spPr>
          <a:xfrm>
            <a:off x="11198321" y="221285"/>
            <a:ext cx="661021" cy="18091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rgbClr val="C1CD23"/>
                </a:solidFill>
              </a:rPr>
              <a:t>|</a:t>
            </a:r>
            <a:r>
              <a:rPr lang="en-US" sz="1400"/>
              <a:t> </a:t>
            </a:r>
            <a:fld id="{295008BC-DA31-4D19-837B-EFA4386B05F5}" type="slidenum">
              <a:rPr lang="en-US" sz="1400" smtClean="0">
                <a:solidFill>
                  <a:schemeClr val="tx1">
                    <a:lumMod val="50000"/>
                    <a:lumOff val="50000"/>
                  </a:schemeClr>
                </a:solidFill>
              </a:rPr>
              <a:pPr/>
              <a:t>35</a:t>
            </a:fld>
            <a:r>
              <a:rPr lang="en-US" sz="1400"/>
              <a:t> </a:t>
            </a:r>
            <a:r>
              <a:rPr lang="en-US" sz="1400">
                <a:solidFill>
                  <a:srgbClr val="C1CD23"/>
                </a:solidFill>
              </a:rPr>
              <a:t>|</a:t>
            </a:r>
            <a:endParaRPr lang="en-US" sz="1400" dirty="0">
              <a:solidFill>
                <a:srgbClr val="C1CD23"/>
              </a:solidFill>
            </a:endParaRPr>
          </a:p>
        </p:txBody>
      </p:sp>
      <p:pic>
        <p:nvPicPr>
          <p:cNvPr id="9" name="Audio 8">
            <a:hlinkClick r:id="" action="ppaction://media"/>
            <a:extLst>
              <a:ext uri="{FF2B5EF4-FFF2-40B4-BE49-F238E27FC236}">
                <a16:creationId xmlns:a16="http://schemas.microsoft.com/office/drawing/2014/main" id="{9E1FED60-9A1B-461C-A60F-76808C1583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14364837"/>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to Send the CVE Entry Information?</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400" dirty="0"/>
              <a:t>Root CNA</a:t>
            </a:r>
          </a:p>
          <a:p>
            <a:pPr>
              <a:buFont typeface="Wingdings" panose="05000000000000000000" pitchFamily="2" charset="2"/>
              <a:buChar char="§"/>
            </a:pPr>
            <a:r>
              <a:rPr lang="en-US" sz="2400" dirty="0"/>
              <a:t>CVE Program Root CNA</a:t>
            </a:r>
          </a:p>
        </p:txBody>
      </p:sp>
      <p:pic>
        <p:nvPicPr>
          <p:cNvPr id="6" name="Audio 5">
            <a:hlinkClick r:id="" action="ppaction://media"/>
            <a:extLst>
              <a:ext uri="{FF2B5EF4-FFF2-40B4-BE49-F238E27FC236}">
                <a16:creationId xmlns:a16="http://schemas.microsoft.com/office/drawing/2014/main" id="{EE275279-3F20-4FC8-9858-D12946C683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915533376"/>
      </p:ext>
    </p:extLst>
  </p:cSld>
  <p:clrMapOvr>
    <a:masterClrMapping/>
  </p:clrMapOvr>
  <mc:AlternateContent xmlns:mc="http://schemas.openxmlformats.org/markup-compatibility/2006" xmlns:p14="http://schemas.microsoft.com/office/powerpoint/2010/main">
    <mc:Choice Requires="p14">
      <p:transition p14:dur="250" advTm="7000"/>
    </mc:Choice>
    <mc:Fallback xmlns="">
      <p:transition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Required Information for a CVE Entry</a:t>
            </a:r>
          </a:p>
        </p:txBody>
      </p:sp>
      <p:sp>
        <p:nvSpPr>
          <p:cNvPr id="3" name="Content Placeholder 2"/>
          <p:cNvSpPr>
            <a:spLocks noGrp="1"/>
          </p:cNvSpPr>
          <p:nvPr>
            <p:ph idx="1"/>
          </p:nvPr>
        </p:nvSpPr>
        <p:spPr>
          <a:xfrm>
            <a:off x="812801" y="5182151"/>
            <a:ext cx="10836275" cy="770221"/>
          </a:xfrm>
        </p:spPr>
        <p:txBody>
          <a:bodyPr>
            <a:noAutofit/>
          </a:bodyPr>
          <a:lstStyle/>
          <a:p>
            <a:pPr marL="0" indent="0">
              <a:buNone/>
            </a:pPr>
            <a:r>
              <a:rPr lang="en-US" dirty="0"/>
              <a:t>Note: ASCII Only </a:t>
            </a:r>
            <a:r>
              <a:rPr lang="en-US" b="0" dirty="0"/>
              <a:t>– no UTF or Unicode; </a:t>
            </a:r>
            <a:r>
              <a:rPr lang="en-US" dirty="0"/>
              <a:t>Plain text only </a:t>
            </a:r>
            <a:r>
              <a:rPr lang="en-US" b="0" dirty="0"/>
              <a:t>– no HTML or proprietary document formats and </a:t>
            </a:r>
            <a:r>
              <a:rPr lang="en-US" dirty="0"/>
              <a:t>avoid </a:t>
            </a:r>
            <a:r>
              <a:rPr lang="en-US" b="0" dirty="0"/>
              <a:t>MS-DOS style line endings (CR/LF).</a:t>
            </a:r>
          </a:p>
          <a:p>
            <a:pPr marL="0" indent="0">
              <a:buNone/>
            </a:pPr>
            <a:endParaRPr lang="en-US" dirty="0"/>
          </a:p>
        </p:txBody>
      </p:sp>
      <p:graphicFrame>
        <p:nvGraphicFramePr>
          <p:cNvPr id="4" name="Table 4">
            <a:extLst>
              <a:ext uri="{FF2B5EF4-FFF2-40B4-BE49-F238E27FC236}">
                <a16:creationId xmlns:a16="http://schemas.microsoft.com/office/drawing/2014/main" id="{6BC1E83D-A9C9-4214-9A09-7EA67725B1BE}"/>
              </a:ext>
            </a:extLst>
          </p:cNvPr>
          <p:cNvGraphicFramePr>
            <a:graphicFrameLocks noGrp="1"/>
          </p:cNvGraphicFramePr>
          <p:nvPr>
            <p:extLst>
              <p:ext uri="{D42A27DB-BD31-4B8C-83A1-F6EECF244321}">
                <p14:modId xmlns:p14="http://schemas.microsoft.com/office/powerpoint/2010/main" val="2412300692"/>
              </p:ext>
            </p:extLst>
          </p:nvPr>
        </p:nvGraphicFramePr>
        <p:xfrm>
          <a:off x="839281" y="1483806"/>
          <a:ext cx="10571163" cy="3558156"/>
        </p:xfrm>
        <a:graphic>
          <a:graphicData uri="http://schemas.openxmlformats.org/drawingml/2006/table">
            <a:tbl>
              <a:tblPr firstRow="1" bandRow="1">
                <a:tableStyleId>{5C22544A-7EE6-4342-B048-85BDC9FD1C3A}</a:tableStyleId>
              </a:tblPr>
              <a:tblGrid>
                <a:gridCol w="10571163">
                  <a:extLst>
                    <a:ext uri="{9D8B030D-6E8A-4147-A177-3AD203B41FA5}">
                      <a16:colId xmlns:a16="http://schemas.microsoft.com/office/drawing/2014/main" val="3428823128"/>
                    </a:ext>
                  </a:extLst>
                </a:gridCol>
              </a:tblGrid>
              <a:tr h="399986">
                <a:tc>
                  <a:txBody>
                    <a:bodyPr/>
                    <a:lstStyle/>
                    <a:p>
                      <a:r>
                        <a:rPr lang="en-US" sz="2400" dirty="0"/>
                        <a:t>CVE Entry Required Information</a:t>
                      </a:r>
                    </a:p>
                  </a:txBody>
                  <a:tcPr/>
                </a:tc>
                <a:extLst>
                  <a:ext uri="{0D108BD9-81ED-4DB2-BD59-A6C34878D82A}">
                    <a16:rowId xmlns:a16="http://schemas.microsoft.com/office/drawing/2014/main" val="1750578815"/>
                  </a:ext>
                </a:extLst>
              </a:tr>
              <a:tr h="399986">
                <a:tc>
                  <a:txBody>
                    <a:bodyPr/>
                    <a:lstStyle/>
                    <a:p>
                      <a:r>
                        <a:rPr lang="en-US" sz="2000" b="1" dirty="0"/>
                        <a:t>CVE ID</a:t>
                      </a:r>
                    </a:p>
                  </a:txBody>
                  <a:tcPr/>
                </a:tc>
                <a:extLst>
                  <a:ext uri="{0D108BD9-81ED-4DB2-BD59-A6C34878D82A}">
                    <a16:rowId xmlns:a16="http://schemas.microsoft.com/office/drawing/2014/main" val="3024722604"/>
                  </a:ext>
                </a:extLst>
              </a:tr>
              <a:tr h="399986">
                <a:tc>
                  <a:txBody>
                    <a:bodyPr/>
                    <a:lstStyle/>
                    <a:p>
                      <a:r>
                        <a:rPr lang="en-US" sz="2000" b="1" dirty="0"/>
                        <a:t>Product(s)</a:t>
                      </a:r>
                    </a:p>
                  </a:txBody>
                  <a:tcPr/>
                </a:tc>
                <a:extLst>
                  <a:ext uri="{0D108BD9-81ED-4DB2-BD59-A6C34878D82A}">
                    <a16:rowId xmlns:a16="http://schemas.microsoft.com/office/drawing/2014/main" val="66031467"/>
                  </a:ext>
                </a:extLst>
              </a:tr>
              <a:tr h="399986">
                <a:tc>
                  <a:txBody>
                    <a:bodyPr/>
                    <a:lstStyle/>
                    <a:p>
                      <a:r>
                        <a:rPr lang="en-US" sz="2000" b="1" dirty="0"/>
                        <a:t>Version(s)</a:t>
                      </a:r>
                    </a:p>
                  </a:txBody>
                  <a:tcPr/>
                </a:tc>
                <a:extLst>
                  <a:ext uri="{0D108BD9-81ED-4DB2-BD59-A6C34878D82A}">
                    <a16:rowId xmlns:a16="http://schemas.microsoft.com/office/drawing/2014/main" val="2588827371"/>
                  </a:ext>
                </a:extLst>
              </a:tr>
              <a:tr h="399986">
                <a:tc>
                  <a:txBody>
                    <a:bodyPr/>
                    <a:lstStyle/>
                    <a:p>
                      <a:r>
                        <a:rPr lang="en-US" sz="2000" b="1" dirty="0"/>
                        <a:t>Problem Type</a:t>
                      </a:r>
                    </a:p>
                  </a:txBody>
                  <a:tcPr/>
                </a:tc>
                <a:extLst>
                  <a:ext uri="{0D108BD9-81ED-4DB2-BD59-A6C34878D82A}">
                    <a16:rowId xmlns:a16="http://schemas.microsoft.com/office/drawing/2014/main" val="3271850622"/>
                  </a:ext>
                </a:extLst>
              </a:tr>
              <a:tr h="399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Reference(s)</a:t>
                      </a:r>
                    </a:p>
                  </a:txBody>
                  <a:tcPr/>
                </a:tc>
                <a:extLst>
                  <a:ext uri="{0D108BD9-81ED-4DB2-BD59-A6C34878D82A}">
                    <a16:rowId xmlns:a16="http://schemas.microsoft.com/office/drawing/2014/main" val="2135351277"/>
                  </a:ext>
                </a:extLst>
              </a:tr>
              <a:tr h="6903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t>Description: </a:t>
                      </a:r>
                      <a:r>
                        <a:rPr lang="en-US" sz="2000" dirty="0"/>
                        <a:t>Include product/version information and the problem type as it will be used to populate the entry in the CVE List.</a:t>
                      </a:r>
                    </a:p>
                  </a:txBody>
                  <a:tcPr/>
                </a:tc>
                <a:extLst>
                  <a:ext uri="{0D108BD9-81ED-4DB2-BD59-A6C34878D82A}">
                    <a16:rowId xmlns:a16="http://schemas.microsoft.com/office/drawing/2014/main" val="4151156484"/>
                  </a:ext>
                </a:extLst>
              </a:tr>
              <a:tr h="399986">
                <a:tc>
                  <a:txBody>
                    <a:bodyPr/>
                    <a:lstStyle/>
                    <a:p>
                      <a:r>
                        <a:rPr lang="en-US" sz="2000" b="1" dirty="0"/>
                        <a:t>Assigning CNA:</a:t>
                      </a:r>
                    </a:p>
                  </a:txBody>
                  <a:tcPr/>
                </a:tc>
                <a:extLst>
                  <a:ext uri="{0D108BD9-81ED-4DB2-BD59-A6C34878D82A}">
                    <a16:rowId xmlns:a16="http://schemas.microsoft.com/office/drawing/2014/main" val="3473638908"/>
                  </a:ext>
                </a:extLst>
              </a:tr>
            </a:tbl>
          </a:graphicData>
        </a:graphic>
      </p:graphicFrame>
      <p:pic>
        <p:nvPicPr>
          <p:cNvPr id="5" name="Audio 4">
            <a:hlinkClick r:id="" action="ppaction://media"/>
            <a:extLst>
              <a:ext uri="{FF2B5EF4-FFF2-40B4-BE49-F238E27FC236}">
                <a16:creationId xmlns:a16="http://schemas.microsoft.com/office/drawing/2014/main" id="{8060FF48-E51C-4065-8F61-3C67CBF089F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596017553"/>
      </p:ext>
    </p:extLst>
  </p:cSld>
  <p:clrMapOvr>
    <a:masterClrMapping/>
  </p:clrMapOvr>
  <mc:AlternateContent xmlns:mc="http://schemas.openxmlformats.org/markup-compatibility/2006" xmlns:p14="http://schemas.microsoft.com/office/powerpoint/2010/main">
    <mc:Choice Requires="p14">
      <p:transition p14:dur="10" advTm="13771"/>
    </mc:Choice>
    <mc:Fallback xmlns="">
      <p:transition advTm="1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B2064-F1D2-4D20-A484-91AFBCB324F6}"/>
              </a:ext>
            </a:extLst>
          </p:cNvPr>
          <p:cNvSpPr>
            <a:spLocks noGrp="1"/>
          </p:cNvSpPr>
          <p:nvPr>
            <p:ph type="ctrTitle" sz="quarter"/>
          </p:nvPr>
        </p:nvSpPr>
        <p:spPr/>
        <p:txBody>
          <a:bodyPr/>
          <a:lstStyle/>
          <a:p>
            <a:r>
              <a:rPr lang="en-US" dirty="0"/>
              <a:t>Submission Formats</a:t>
            </a:r>
          </a:p>
        </p:txBody>
      </p:sp>
      <p:sp>
        <p:nvSpPr>
          <p:cNvPr id="3" name="Slide Number Placeholder 2">
            <a:extLst>
              <a:ext uri="{FF2B5EF4-FFF2-40B4-BE49-F238E27FC236}">
                <a16:creationId xmlns:a16="http://schemas.microsoft.com/office/drawing/2014/main" id="{A4EDF9EE-EC88-4631-AF3F-D96D5C4CCDDB}"/>
              </a:ext>
            </a:extLst>
          </p:cNvPr>
          <p:cNvSpPr>
            <a:spLocks noGrp="1"/>
          </p:cNvSpPr>
          <p:nvPr>
            <p:ph type="sldNum" sz="quarter" idx="12"/>
          </p:nvPr>
        </p:nvSpPr>
        <p:spPr/>
        <p:txBody>
          <a:bodyPr/>
          <a:lstStyle/>
          <a:p>
            <a:r>
              <a:rPr lang="en-US">
                <a:latin typeface="Arial" pitchFamily="34" charset="0"/>
              </a:rPr>
              <a:t>| </a:t>
            </a:r>
            <a:fld id="{295008BC-DA31-4D19-837B-EFA4386B05F5}" type="slidenum">
              <a:rPr lang="en-US" smtClean="0">
                <a:latin typeface="Arial" pitchFamily="34" charset="0"/>
              </a:rPr>
              <a:pPr/>
              <a:t>6</a:t>
            </a:fld>
            <a:r>
              <a:rPr lang="en-US">
                <a:latin typeface="Arial" pitchFamily="34" charset="0"/>
              </a:rPr>
              <a:t> |</a:t>
            </a:r>
            <a:r>
              <a:rPr lang="en-US">
                <a:latin typeface="Arial" pitchFamily="34" charset="0"/>
                <a:ea typeface="Verdana" pitchFamily="34" charset="0"/>
                <a:cs typeface="Verdana" pitchFamily="34" charset="0"/>
              </a:rPr>
              <a:t> </a:t>
            </a:r>
            <a:endParaRPr lang="en-US" dirty="0">
              <a:latin typeface="Arial" pitchFamily="34" charset="0"/>
              <a:ea typeface="Verdana" pitchFamily="34" charset="0"/>
              <a:cs typeface="Verdana" pitchFamily="34" charset="0"/>
            </a:endParaRPr>
          </a:p>
        </p:txBody>
      </p:sp>
      <p:pic>
        <p:nvPicPr>
          <p:cNvPr id="5" name="Audio 4">
            <a:hlinkClick r:id="" action="ppaction://media"/>
            <a:extLst>
              <a:ext uri="{FF2B5EF4-FFF2-40B4-BE49-F238E27FC236}">
                <a16:creationId xmlns:a16="http://schemas.microsoft.com/office/drawing/2014/main" id="{E78C7CA2-EA28-4920-8738-4C79C26F80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758049589"/>
      </p:ext>
    </p:extLst>
  </p:cSld>
  <p:clrMapOvr>
    <a:masterClrMapping/>
  </p:clrMapOvr>
  <mc:AlternateContent xmlns:mc="http://schemas.openxmlformats.org/markup-compatibility/2006" xmlns:p14="http://schemas.microsoft.com/office/powerpoint/2010/main">
    <mc:Choice Requires="p14">
      <p:transition p14:dur="10" advTm="7000"/>
    </mc:Choice>
    <mc:Fallback xmlns="">
      <p:transition advTm="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Approved Formats</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sz="2400" dirty="0"/>
              <a:t>Flat File</a:t>
            </a:r>
          </a:p>
          <a:p>
            <a:pPr>
              <a:buFont typeface="Wingdings" panose="05000000000000000000" pitchFamily="2" charset="2"/>
              <a:buChar char="§"/>
            </a:pPr>
            <a:r>
              <a:rPr lang="en-US" sz="2400" dirty="0"/>
              <a:t>Comma-Separated Values (CSV)</a:t>
            </a:r>
          </a:p>
          <a:p>
            <a:pPr>
              <a:buFont typeface="Wingdings" panose="05000000000000000000" pitchFamily="2" charset="2"/>
              <a:buChar char="§"/>
            </a:pPr>
            <a:r>
              <a:rPr lang="en-US" sz="2400" dirty="0"/>
              <a:t>CVE JSON</a:t>
            </a:r>
          </a:p>
        </p:txBody>
      </p:sp>
      <p:pic>
        <p:nvPicPr>
          <p:cNvPr id="5" name="Audio 4">
            <a:hlinkClick r:id="" action="ppaction://media"/>
            <a:extLst>
              <a:ext uri="{FF2B5EF4-FFF2-40B4-BE49-F238E27FC236}">
                <a16:creationId xmlns:a16="http://schemas.microsoft.com/office/drawing/2014/main" id="{E25A76F1-1D8B-4BA5-A970-7307866629E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76082834"/>
      </p:ext>
    </p:extLst>
  </p:cSld>
  <p:clrMapOvr>
    <a:masterClrMapping/>
  </p:clrMapOvr>
  <mc:AlternateContent xmlns:mc="http://schemas.openxmlformats.org/markup-compatibility/2006" xmlns:p14="http://schemas.microsoft.com/office/powerpoint/2010/main">
    <mc:Choice Requires="p14">
      <p:transition p14:dur="10" advTm="13771"/>
    </mc:Choice>
    <mc:Fallback xmlns="">
      <p:transition advTm="13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Flat File Format</a:t>
            </a:r>
          </a:p>
        </p:txBody>
      </p:sp>
      <p:sp>
        <p:nvSpPr>
          <p:cNvPr id="3" name="Content Placeholder 2"/>
          <p:cNvSpPr>
            <a:spLocks noGrp="1"/>
          </p:cNvSpPr>
          <p:nvPr>
            <p:ph idx="1"/>
          </p:nvPr>
        </p:nvSpPr>
        <p:spPr>
          <a:xfrm>
            <a:off x="708030" y="1679814"/>
            <a:ext cx="4769134" cy="4113662"/>
          </a:xfrm>
        </p:spPr>
        <p:txBody>
          <a:bodyPr>
            <a:normAutofit/>
          </a:bodyPr>
          <a:lstStyle/>
          <a:p>
            <a:pPr marL="0" indent="0">
              <a:buNone/>
            </a:pPr>
            <a:r>
              <a:rPr lang="en-US" sz="2400" dirty="0"/>
              <a:t>[CVEID]: </a:t>
            </a:r>
          </a:p>
          <a:p>
            <a:pPr marL="0" indent="0">
              <a:buNone/>
            </a:pPr>
            <a:r>
              <a:rPr lang="en-US" sz="2400" dirty="0"/>
              <a:t>[PRODUCT]:</a:t>
            </a:r>
          </a:p>
          <a:p>
            <a:pPr marL="0" indent="0">
              <a:buNone/>
            </a:pPr>
            <a:r>
              <a:rPr lang="en-US" sz="2400" dirty="0"/>
              <a:t>[VERSION]: </a:t>
            </a:r>
          </a:p>
          <a:p>
            <a:pPr marL="0" indent="0">
              <a:buNone/>
            </a:pPr>
            <a:r>
              <a:rPr lang="en-US" sz="2400" dirty="0"/>
              <a:t>[PROBLEMTYPE]:</a:t>
            </a:r>
          </a:p>
          <a:p>
            <a:pPr marL="0" indent="0">
              <a:buNone/>
            </a:pPr>
            <a:r>
              <a:rPr lang="en-US" sz="2400" dirty="0"/>
              <a:t>[REFERENCES]: </a:t>
            </a:r>
          </a:p>
          <a:p>
            <a:pPr marL="0" indent="0">
              <a:buNone/>
            </a:pPr>
            <a:r>
              <a:rPr lang="en-US" sz="2400" dirty="0"/>
              <a:t>[DESCRIPTION]:</a:t>
            </a:r>
          </a:p>
          <a:p>
            <a:pPr marL="0" indent="0">
              <a:buNone/>
            </a:pPr>
            <a:r>
              <a:rPr lang="en-US" sz="2400" dirty="0"/>
              <a:t>[ASSIGNINGCNA]:</a:t>
            </a:r>
          </a:p>
        </p:txBody>
      </p:sp>
      <p:sp>
        <p:nvSpPr>
          <p:cNvPr id="4" name="TextBox 3">
            <a:extLst>
              <a:ext uri="{FF2B5EF4-FFF2-40B4-BE49-F238E27FC236}">
                <a16:creationId xmlns:a16="http://schemas.microsoft.com/office/drawing/2014/main" id="{4A35864E-4E3E-4B06-8241-FB8EDE5F82E1}"/>
              </a:ext>
            </a:extLst>
          </p:cNvPr>
          <p:cNvSpPr txBox="1"/>
          <p:nvPr/>
        </p:nvSpPr>
        <p:spPr>
          <a:xfrm>
            <a:off x="6407624" y="2349619"/>
            <a:ext cx="4769134" cy="2062103"/>
          </a:xfrm>
          <a:prstGeom prst="rect">
            <a:avLst/>
          </a:prstGeom>
          <a:noFill/>
          <a:ln w="38100">
            <a:solidFill>
              <a:schemeClr val="accent1"/>
            </a:solidFill>
          </a:ln>
        </p:spPr>
        <p:txBody>
          <a:bodyPr wrap="square" rtlCol="0">
            <a:spAutoFit/>
          </a:bodyPr>
          <a:lstStyle/>
          <a:p>
            <a:r>
              <a:rPr lang="en-US" sz="1600" b="1" dirty="0">
                <a:latin typeface="Helvetica LT Std"/>
              </a:rPr>
              <a:t>Notes: </a:t>
            </a:r>
          </a:p>
          <a:p>
            <a:pPr marL="285750" indent="-285750">
              <a:buFont typeface="Wingdings" panose="05000000000000000000" pitchFamily="2" charset="2"/>
              <a:buChar char="§"/>
            </a:pPr>
            <a:r>
              <a:rPr lang="en-US" sz="1600" dirty="0">
                <a:latin typeface="Helvetica LT Std"/>
              </a:rPr>
              <a:t>One CVE ID per [CVEID] field</a:t>
            </a:r>
          </a:p>
          <a:p>
            <a:pPr marL="285750" indent="-285750">
              <a:buFont typeface="Wingdings" panose="05000000000000000000" pitchFamily="2" charset="2"/>
              <a:buChar char="§"/>
            </a:pPr>
            <a:r>
              <a:rPr lang="en-US" sz="1600" dirty="0">
                <a:latin typeface="Helvetica LT Std"/>
              </a:rPr>
              <a:t>Field order should be maintained</a:t>
            </a:r>
          </a:p>
          <a:p>
            <a:pPr marL="285750" indent="-285750">
              <a:buFont typeface="Wingdings" panose="05000000000000000000" pitchFamily="2" charset="2"/>
              <a:buChar char="§"/>
            </a:pPr>
            <a:r>
              <a:rPr lang="en-US" sz="1600" dirty="0">
                <a:latin typeface="Helvetica LT Std"/>
              </a:rPr>
              <a:t>A single field should not span multiple lines</a:t>
            </a:r>
          </a:p>
          <a:p>
            <a:pPr marL="285750" indent="-285750">
              <a:buFont typeface="Wingdings" panose="05000000000000000000" pitchFamily="2" charset="2"/>
              <a:buChar char="§"/>
            </a:pPr>
            <a:r>
              <a:rPr lang="en-US" sz="1600" dirty="0">
                <a:latin typeface="Helvetica LT Std"/>
              </a:rPr>
              <a:t>Reference: </a:t>
            </a:r>
            <a:r>
              <a:rPr lang="en-US" sz="1600" dirty="0">
                <a:latin typeface="Helvetica LT Std"/>
                <a:hlinkClick r:id="rId5"/>
              </a:rPr>
              <a:t>https://cve.mitre.org/cve/list_rules_and_guidance/cve_assignment_information_format.html#format</a:t>
            </a:r>
            <a:endParaRPr lang="en-US" sz="1600" dirty="0">
              <a:latin typeface="Helvetica LT Std"/>
            </a:endParaRPr>
          </a:p>
        </p:txBody>
      </p:sp>
      <p:pic>
        <p:nvPicPr>
          <p:cNvPr id="6" name="Audio 5">
            <a:hlinkClick r:id="" action="ppaction://media"/>
            <a:extLst>
              <a:ext uri="{FF2B5EF4-FFF2-40B4-BE49-F238E27FC236}">
                <a16:creationId xmlns:a16="http://schemas.microsoft.com/office/drawing/2014/main" id="{2FBBC51A-686E-474E-8443-768E113015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439148109"/>
      </p:ext>
    </p:extLst>
  </p:cSld>
  <p:clrMapOvr>
    <a:masterClrMapping/>
  </p:clrMapOvr>
  <mc:AlternateContent xmlns:mc="http://schemas.openxmlformats.org/markup-compatibility/2006" xmlns:p14="http://schemas.microsoft.com/office/powerpoint/2010/main">
    <mc:Choice Requires="p14">
      <p:transition p14:dur="10" advTm="21000"/>
    </mc:Choice>
    <mc:Fallback xmlns="">
      <p:transition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Flat File – Handling Multiples</a:t>
            </a:r>
          </a:p>
        </p:txBody>
      </p:sp>
      <p:sp>
        <p:nvSpPr>
          <p:cNvPr id="3" name="Content Placeholder 2"/>
          <p:cNvSpPr>
            <a:spLocks noGrp="1"/>
          </p:cNvSpPr>
          <p:nvPr>
            <p:ph idx="1"/>
          </p:nvPr>
        </p:nvSpPr>
        <p:spPr>
          <a:xfrm>
            <a:off x="812800" y="1447801"/>
            <a:ext cx="10972800" cy="4838699"/>
          </a:xfrm>
        </p:spPr>
        <p:txBody>
          <a:bodyPr>
            <a:normAutofit fontScale="92500" lnSpcReduction="10000"/>
          </a:bodyPr>
          <a:lstStyle/>
          <a:p>
            <a:pPr>
              <a:buFont typeface="Wingdings" panose="05000000000000000000" pitchFamily="2" charset="2"/>
              <a:buChar char="§"/>
            </a:pPr>
            <a:r>
              <a:rPr lang="en-US" dirty="0"/>
              <a:t>Multiple CVE Entries</a:t>
            </a:r>
          </a:p>
          <a:p>
            <a:pPr lvl="1">
              <a:buFont typeface="Arial" panose="020B0604020202020204" pitchFamily="34" charset="0"/>
              <a:buChar char="–"/>
            </a:pPr>
            <a:r>
              <a:rPr lang="en-US" dirty="0"/>
              <a:t>Concatenate entries, optionally separated by a blank line</a:t>
            </a:r>
          </a:p>
          <a:p>
            <a:pPr>
              <a:buFont typeface="Wingdings" panose="05000000000000000000" pitchFamily="2" charset="2"/>
              <a:buChar char="§"/>
            </a:pPr>
            <a:r>
              <a:rPr lang="en-US" dirty="0"/>
              <a:t>Multiple Products/Versions</a:t>
            </a:r>
          </a:p>
          <a:p>
            <a:pPr lvl="1">
              <a:buFont typeface="Arial" panose="020B0604020202020204" pitchFamily="34" charset="0"/>
              <a:buChar char="–"/>
            </a:pPr>
            <a:r>
              <a:rPr lang="en-US" dirty="0"/>
              <a:t>Separate products, and correspondingly versions, by a semicolon followed by a space and, to separate multiple versions for a given product by a comma followed by a space; e.g., </a:t>
            </a:r>
          </a:p>
          <a:p>
            <a:pPr marL="1084263" lvl="3" indent="-285750">
              <a:buFont typeface="Wingdings" panose="05000000000000000000" pitchFamily="2" charset="2"/>
              <a:buChar char="§"/>
            </a:pPr>
            <a:r>
              <a:rPr lang="en-US" sz="1600" dirty="0">
                <a:latin typeface="Courier New" panose="02070309020205020404" pitchFamily="49" charset="0"/>
                <a:cs typeface="Courier New" panose="02070309020205020404" pitchFamily="49" charset="0"/>
              </a:rPr>
              <a:t>[PRODUCT]:</a:t>
            </a:r>
            <a:r>
              <a:rPr lang="en-US" sz="1600" b="1" dirty="0">
                <a:solidFill>
                  <a:srgbClr val="FF0000"/>
                </a:solidFill>
                <a:latin typeface="Courier New" panose="02070309020205020404" pitchFamily="49" charset="0"/>
                <a:cs typeface="Courier New" panose="02070309020205020404" pitchFamily="49" charset="0"/>
              </a:rPr>
              <a:t>IOS</a:t>
            </a:r>
            <a:r>
              <a:rPr lang="en-US" sz="2100" dirty="0">
                <a:latin typeface="Courier New" panose="02070309020205020404" pitchFamily="49" charset="0"/>
                <a:cs typeface="Courier New" panose="02070309020205020404" pitchFamily="49" charset="0"/>
              </a:rPr>
              <a:t>;</a:t>
            </a:r>
            <a:r>
              <a:rPr lang="en-US" sz="1600" dirty="0">
                <a:latin typeface="Courier New" panose="02070309020205020404" pitchFamily="49" charset="0"/>
                <a:cs typeface="Courier New" panose="02070309020205020404" pitchFamily="49" charset="0"/>
              </a:rPr>
              <a:t> </a:t>
            </a:r>
            <a:r>
              <a:rPr lang="en-US" sz="1600" b="1" dirty="0">
                <a:solidFill>
                  <a:srgbClr val="0070C0"/>
                </a:solidFill>
                <a:latin typeface="Courier New" panose="02070309020205020404" pitchFamily="49" charset="0"/>
                <a:cs typeface="Courier New" panose="02070309020205020404" pitchFamily="49" charset="0"/>
              </a:rPr>
              <a:t>IOS XE</a:t>
            </a:r>
          </a:p>
          <a:p>
            <a:pPr marL="1084263" lvl="3" indent="-285750">
              <a:buFont typeface="Wingdings" panose="05000000000000000000" pitchFamily="2" charset="2"/>
              <a:buChar char="§"/>
            </a:pPr>
            <a:r>
              <a:rPr lang="en-US" sz="1600" dirty="0">
                <a:latin typeface="Courier New" panose="02070309020205020404" pitchFamily="49" charset="0"/>
                <a:cs typeface="Courier New" panose="02070309020205020404" pitchFamily="49" charset="0"/>
              </a:rPr>
              <a:t>[VERSION]:</a:t>
            </a:r>
            <a:r>
              <a:rPr lang="en-US" sz="1600" b="1" dirty="0">
                <a:solidFill>
                  <a:srgbClr val="FF0000"/>
                </a:solidFill>
                <a:latin typeface="Courier New" panose="02070309020205020404" pitchFamily="49" charset="0"/>
                <a:cs typeface="Courier New" panose="02070309020205020404" pitchFamily="49" charset="0"/>
              </a:rPr>
              <a:t>12.2, 15.0 through 15.6</a:t>
            </a:r>
            <a:r>
              <a:rPr lang="en-US" sz="2100" dirty="0">
                <a:latin typeface="Courier New" panose="02070309020205020404" pitchFamily="49" charset="0"/>
                <a:cs typeface="Courier New" panose="02070309020205020404" pitchFamily="49" charset="0"/>
              </a:rPr>
              <a:t>;</a:t>
            </a:r>
            <a:r>
              <a:rPr lang="en-US" sz="1600" dirty="0">
                <a:latin typeface="Courier New" panose="02070309020205020404" pitchFamily="49" charset="0"/>
                <a:cs typeface="Courier New" panose="02070309020205020404" pitchFamily="49" charset="0"/>
              </a:rPr>
              <a:t> </a:t>
            </a:r>
            <a:r>
              <a:rPr lang="en-US" sz="1600" b="1" dirty="0">
                <a:solidFill>
                  <a:srgbClr val="0070C0"/>
                </a:solidFill>
                <a:latin typeface="Courier New" panose="02070309020205020404" pitchFamily="49" charset="0"/>
                <a:cs typeface="Courier New" panose="02070309020205020404" pitchFamily="49" charset="0"/>
              </a:rPr>
              <a:t>3.2 through 3.18</a:t>
            </a:r>
          </a:p>
          <a:p>
            <a:pPr marL="1084263" lvl="3" indent="-285750">
              <a:buFont typeface="Wingdings" panose="05000000000000000000" pitchFamily="2" charset="2"/>
              <a:buChar char="§"/>
            </a:pPr>
            <a:r>
              <a:rPr lang="en-US" sz="1600" dirty="0">
                <a:latin typeface="Courier New" panose="02070309020205020404" pitchFamily="49" charset="0"/>
                <a:cs typeface="Courier New" panose="02070309020205020404" pitchFamily="49" charset="0"/>
              </a:rPr>
              <a:t>[DESCRIPTION]:... </a:t>
            </a:r>
            <a:r>
              <a:rPr lang="en-US" sz="1600" b="1" dirty="0">
                <a:solidFill>
                  <a:srgbClr val="FF0000"/>
                </a:solidFill>
                <a:latin typeface="Courier New" panose="02070309020205020404" pitchFamily="49" charset="0"/>
                <a:cs typeface="Courier New" panose="02070309020205020404" pitchFamily="49" charset="0"/>
              </a:rPr>
              <a:t>IOS 12.2 and 15.0 through 15.6 </a:t>
            </a:r>
            <a:r>
              <a:rPr lang="en-US" sz="1600" dirty="0">
                <a:latin typeface="Courier New" panose="02070309020205020404" pitchFamily="49" charset="0"/>
                <a:cs typeface="Courier New" panose="02070309020205020404" pitchFamily="49" charset="0"/>
              </a:rPr>
              <a:t>and </a:t>
            </a:r>
            <a:r>
              <a:rPr lang="en-US" sz="1600" b="1" dirty="0">
                <a:solidFill>
                  <a:srgbClr val="0070C0"/>
                </a:solidFill>
                <a:latin typeface="Courier New" panose="02070309020205020404" pitchFamily="49" charset="0"/>
                <a:cs typeface="Courier New" panose="02070309020205020404" pitchFamily="49" charset="0"/>
              </a:rPr>
              <a:t>IOS XE 3.2 through 3.18 </a:t>
            </a:r>
            <a:r>
              <a:rPr lang="en-US" sz="1600" dirty="0">
                <a:latin typeface="Courier New" panose="02070309020205020404" pitchFamily="49" charset="0"/>
                <a:cs typeface="Courier New" panose="02070309020205020404" pitchFamily="49" charset="0"/>
              </a:rPr>
              <a:t>…</a:t>
            </a:r>
          </a:p>
          <a:p>
            <a:pPr>
              <a:buFont typeface="Wingdings" panose="05000000000000000000" pitchFamily="2" charset="2"/>
              <a:buChar char="§"/>
            </a:pPr>
            <a:r>
              <a:rPr lang="en-US" dirty="0"/>
              <a:t>Multiple References</a:t>
            </a:r>
          </a:p>
          <a:p>
            <a:pPr lvl="1">
              <a:buFont typeface="Arial" panose="020B0604020202020204" pitchFamily="34" charset="0"/>
              <a:buChar char="–"/>
            </a:pPr>
            <a:r>
              <a:rPr lang="en-US" dirty="0"/>
              <a:t>Separate references by a space; e.g.,</a:t>
            </a:r>
            <a:endParaRPr lang="en-US" sz="1600" dirty="0">
              <a:latin typeface="Courier New" panose="02070309020205020404" pitchFamily="49" charset="0"/>
              <a:cs typeface="Courier New" panose="02070309020205020404" pitchFamily="49" charset="0"/>
            </a:endParaRPr>
          </a:p>
          <a:p>
            <a:pPr marL="1084263" lvl="3" indent="-285750">
              <a:buFont typeface="Wingdings" panose="05000000000000000000" pitchFamily="2" charset="2"/>
              <a:buChar char="§"/>
            </a:pPr>
            <a:r>
              <a:rPr lang="en-US" sz="1600" dirty="0">
                <a:latin typeface="Courier New" panose="02070309020205020404" pitchFamily="49" charset="0"/>
                <a:cs typeface="Courier New" panose="02070309020205020404" pitchFamily="49" charset="0"/>
              </a:rPr>
              <a:t>[REFERENCES]: https://tomcat.apache.org/security-9.html#Fixed_in_Apache_Tomcat_9.0.0.M13 https://tomcat.apache.org/security-8.html#Fixed_in_Apache_Tomcat_8.5.8 https://tomcat.apache.org/security-8.html#Fixed_in_Apache_Tomcat_8.0.39 https://tomcat.apache.org/security-7.html#Fixed_in_Apache_Tomcat_7.0.73 https://tomcat.apache.org/security-6.html#Fixed_in_Apache_Tomcat_6.0.48</a:t>
            </a:r>
          </a:p>
          <a:p>
            <a:pPr lvl="1"/>
            <a:endParaRPr lang="en-US" dirty="0"/>
          </a:p>
        </p:txBody>
      </p:sp>
      <p:pic>
        <p:nvPicPr>
          <p:cNvPr id="5" name="Audio 4">
            <a:hlinkClick r:id="" action="ppaction://media"/>
            <a:extLst>
              <a:ext uri="{FF2B5EF4-FFF2-40B4-BE49-F238E27FC236}">
                <a16:creationId xmlns:a16="http://schemas.microsoft.com/office/drawing/2014/main" id="{52E6F1E8-6658-42C8-971F-6FE9559F9A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085839208"/>
      </p:ext>
    </p:extLst>
  </p:cSld>
  <p:clrMapOvr>
    <a:masterClrMapping/>
  </p:clrMapOvr>
  <mc:AlternateContent xmlns:mc="http://schemas.openxmlformats.org/markup-compatibility/2006" xmlns:p14="http://schemas.microsoft.com/office/powerpoint/2010/main">
    <mc:Choice Requires="p14">
      <p:transition p14:dur="10" advTm="36000"/>
    </mc:Choice>
    <mc:Fallback xmlns="">
      <p:transition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mitre-2018">
  <a:themeElements>
    <a:clrScheme name="MITRE">
      <a:dk1>
        <a:sysClr val="windowText" lastClr="000000"/>
      </a:dk1>
      <a:lt1>
        <a:sysClr val="window" lastClr="FFFFFF"/>
      </a:lt1>
      <a:dk2>
        <a:srgbClr val="005F9E"/>
      </a:dk2>
      <a:lt2>
        <a:srgbClr val="EEECE1"/>
      </a:lt2>
      <a:accent1>
        <a:srgbClr val="00B3DC"/>
      </a:accent1>
      <a:accent2>
        <a:srgbClr val="F7901E"/>
      </a:accent2>
      <a:accent3>
        <a:srgbClr val="FFE23C"/>
      </a:accent3>
      <a:accent4>
        <a:srgbClr val="C1CD23"/>
      </a:accent4>
      <a:accent5>
        <a:srgbClr val="C6401D"/>
      </a:accent5>
      <a:accent6>
        <a:srgbClr val="FFFFFF"/>
      </a:accent6>
      <a:hlink>
        <a:srgbClr val="005F9E"/>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TRE_Breifing_Template16x9.pptx" id="{5D2CB0C6-7637-4667-A648-EBA1BD2742AF}" vid="{B8F31EA5-7C34-4FF6-949E-D1CB1F37422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7535B9ED868947811A28E42269023F" ma:contentTypeVersion="11" ma:contentTypeDescription="Create a new document." ma:contentTypeScope="" ma:versionID="3a6d9d44ee40b0e264753b23479060a3">
  <xsd:schema xmlns:xsd="http://www.w3.org/2001/XMLSchema" xmlns:xs="http://www.w3.org/2001/XMLSchema" xmlns:p="http://schemas.microsoft.com/office/2006/metadata/properties" targetNamespace="http://schemas.microsoft.com/office/2006/metadata/properties" ma:root="true" ma:fieldsID="6834f8c0c0eabdc6c42b2f987c760c09">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50FCDD-08B1-48D8-BB50-7A17E590A5EE}">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416BA5C9-2D71-4B86-AE8A-8C0D9BC5FB22}">
  <ds:schemaRefs>
    <ds:schemaRef ds:uri="http://schemas.microsoft.com/sharepoint/v3/contenttype/forms"/>
  </ds:schemaRefs>
</ds:datastoreItem>
</file>

<file path=customXml/itemProps3.xml><?xml version="1.0" encoding="utf-8"?>
<ds:datastoreItem xmlns:ds="http://schemas.openxmlformats.org/officeDocument/2006/customXml" ds:itemID="{801E7F65-2D4E-4126-BBFA-0E5E93D9F9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MITRE_Briefing_Template16x9</Template>
  <TotalTime>1199</TotalTime>
  <Words>3383</Words>
  <Application>Microsoft Office PowerPoint</Application>
  <PresentationFormat>Widescreen</PresentationFormat>
  <Paragraphs>276</Paragraphs>
  <Slides>35</Slides>
  <Notes>35</Notes>
  <HiddenSlides>0</HiddenSlides>
  <MMClips>35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35</vt:i4>
      </vt:variant>
    </vt:vector>
  </HeadingPairs>
  <TitlesOfParts>
    <vt:vector size="42" baseType="lpstr">
      <vt:lpstr>Arial</vt:lpstr>
      <vt:lpstr>Calibri</vt:lpstr>
      <vt:lpstr>Courier New</vt:lpstr>
      <vt:lpstr>Helvetica LT Std</vt:lpstr>
      <vt:lpstr>Tahoma</vt:lpstr>
      <vt:lpstr>Wingdings</vt:lpstr>
      <vt:lpstr>mitre-2018</vt:lpstr>
      <vt:lpstr>CVE Submission Process for Submissions to CVE Program Root CNA Only</vt:lpstr>
      <vt:lpstr>Disclaimers</vt:lpstr>
      <vt:lpstr>Overview</vt:lpstr>
      <vt:lpstr>Where to Send the CVE Entry Information?</vt:lpstr>
      <vt:lpstr>Required Information for a CVE Entry</vt:lpstr>
      <vt:lpstr>Submission Formats</vt:lpstr>
      <vt:lpstr>Approved Formats</vt:lpstr>
      <vt:lpstr>Flat File Format</vt:lpstr>
      <vt:lpstr>Flat File – Handling Multiples</vt:lpstr>
      <vt:lpstr>Flat File Example</vt:lpstr>
      <vt:lpstr>Comma-Separated Values (CSV)</vt:lpstr>
      <vt:lpstr>CSV – Handling Multiples</vt:lpstr>
      <vt:lpstr>CSV Example</vt:lpstr>
      <vt:lpstr>CVE JSON 4.0</vt:lpstr>
      <vt:lpstr>CVE JSON Example</vt:lpstr>
      <vt:lpstr>Submission Channels</vt:lpstr>
      <vt:lpstr>Approved Submission Channels</vt:lpstr>
      <vt:lpstr>Submissions through the Web Form</vt:lpstr>
      <vt:lpstr>Go to https://cveform.mitre.org/</vt:lpstr>
      <vt:lpstr>Select “Notify CVE about a publication”</vt:lpstr>
      <vt:lpstr>Fill in Contact Information</vt:lpstr>
      <vt:lpstr>Fill in the Submission Information</vt:lpstr>
      <vt:lpstr>Fill in the Captcha and Select the Submit Request Button</vt:lpstr>
      <vt:lpstr>A Ticket Will Be Created and Email Acknowledgement Sent</vt:lpstr>
      <vt:lpstr>The Description Field Is Character Limited</vt:lpstr>
      <vt:lpstr>If You Need More Characters, Use Email …</vt:lpstr>
      <vt:lpstr>By Replying to the Acknowledgement Email</vt:lpstr>
      <vt:lpstr>Submissions through GitHub</vt:lpstr>
      <vt:lpstr>Git Submission (Initial Setup)</vt:lpstr>
      <vt:lpstr>Git Submission – Step by Step process</vt:lpstr>
      <vt:lpstr>CVE Program Root CNA Review Process</vt:lpstr>
      <vt:lpstr>Program Root CNA’s End of Process</vt:lpstr>
      <vt:lpstr>Resources and Tools</vt:lpstr>
      <vt:lpstr>Resources</vt:lpstr>
      <vt:lpstr>Conclusion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 Template</dc:title>
  <dc:creator>Roberge Jr., Robert J</dc:creator>
  <cp:lastModifiedBy>Bazar, Jo E.</cp:lastModifiedBy>
  <cp:revision>54</cp:revision>
  <cp:lastPrinted>2019-10-09T21:05:30Z</cp:lastPrinted>
  <dcterms:created xsi:type="dcterms:W3CDTF">2019-02-26T16:06:40Z</dcterms:created>
  <dcterms:modified xsi:type="dcterms:W3CDTF">2020-02-18T14:11:14Z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0x010100797535B9ED868947811A28E42269023F</vt:lpwstr>
  </property>
</Properties>
</file>