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61"/>
  </p:notesMasterIdLst>
  <p:handoutMasterIdLst>
    <p:handoutMasterId r:id="rId62"/>
  </p:handoutMasterIdLst>
  <p:sldIdLst>
    <p:sldId id="256" r:id="rId5"/>
    <p:sldId id="275" r:id="rId6"/>
    <p:sldId id="276" r:id="rId7"/>
    <p:sldId id="330" r:id="rId8"/>
    <p:sldId id="279" r:id="rId9"/>
    <p:sldId id="282" r:id="rId10"/>
    <p:sldId id="280" r:id="rId11"/>
    <p:sldId id="288" r:id="rId12"/>
    <p:sldId id="289" r:id="rId13"/>
    <p:sldId id="290" r:id="rId14"/>
    <p:sldId id="291" r:id="rId15"/>
    <p:sldId id="331" r:id="rId16"/>
    <p:sldId id="294" r:id="rId17"/>
    <p:sldId id="295" r:id="rId18"/>
    <p:sldId id="297" r:id="rId19"/>
    <p:sldId id="298" r:id="rId20"/>
    <p:sldId id="299" r:id="rId21"/>
    <p:sldId id="300" r:id="rId22"/>
    <p:sldId id="332" r:id="rId23"/>
    <p:sldId id="303" r:id="rId24"/>
    <p:sldId id="305" r:id="rId25"/>
    <p:sldId id="304" r:id="rId26"/>
    <p:sldId id="306" r:id="rId27"/>
    <p:sldId id="307" r:id="rId28"/>
    <p:sldId id="308" r:id="rId29"/>
    <p:sldId id="338" r:id="rId30"/>
    <p:sldId id="333" r:id="rId31"/>
    <p:sldId id="313" r:id="rId32"/>
    <p:sldId id="317" r:id="rId33"/>
    <p:sldId id="319" r:id="rId34"/>
    <p:sldId id="320" r:id="rId35"/>
    <p:sldId id="334" r:id="rId36"/>
    <p:sldId id="266" r:id="rId37"/>
    <p:sldId id="323" r:id="rId38"/>
    <p:sldId id="321" r:id="rId39"/>
    <p:sldId id="324" r:id="rId40"/>
    <p:sldId id="267" r:id="rId41"/>
    <p:sldId id="268" r:id="rId42"/>
    <p:sldId id="264" r:id="rId43"/>
    <p:sldId id="260" r:id="rId44"/>
    <p:sldId id="263" r:id="rId45"/>
    <p:sldId id="272" r:id="rId46"/>
    <p:sldId id="265" r:id="rId47"/>
    <p:sldId id="261" r:id="rId48"/>
    <p:sldId id="273" r:id="rId49"/>
    <p:sldId id="262" r:id="rId50"/>
    <p:sldId id="274" r:id="rId51"/>
    <p:sldId id="335" r:id="rId52"/>
    <p:sldId id="271" r:id="rId53"/>
    <p:sldId id="336" r:id="rId54"/>
    <p:sldId id="310" r:id="rId55"/>
    <p:sldId id="325" r:id="rId56"/>
    <p:sldId id="326" r:id="rId57"/>
    <p:sldId id="327" r:id="rId58"/>
    <p:sldId id="312" r:id="rId59"/>
    <p:sldId id="339" r:id="rId60"/>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71457" autoAdjust="0"/>
  </p:normalViewPr>
  <p:slideViewPr>
    <p:cSldViewPr snapToGrid="0">
      <p:cViewPr varScale="1">
        <p:scale>
          <a:sx n="45" d="100"/>
          <a:sy n="45" d="100"/>
        </p:scale>
        <p:origin x="1416" y="27"/>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70" d="100"/>
          <a:sy n="70" d="100"/>
        </p:scale>
        <p:origin x="3354"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FD8C879B-2DAC-426D-B5B4-08F42B952A26}" type="datetimeFigureOut">
              <a:rPr lang="en-US" smtClean="0"/>
              <a:t>2/17/2020</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92E54576-A3BB-48F9-891E-992E86D01A7B}" type="datetimeFigureOut">
              <a:rPr lang="en-US" smtClean="0"/>
              <a:t>2/17/2020</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veform.mitre.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  </a:t>
            </a:r>
            <a:r>
              <a:rPr lang="en-US" dirty="0"/>
              <a:t>Hello and welcome to CNA Processes presentation, presented by the CVE team.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a:p>
        </p:txBody>
      </p:sp>
    </p:spTree>
    <p:extLst>
      <p:ext uri="{BB962C8B-B14F-4D97-AF65-F5344CB8AC3E}">
        <p14:creationId xmlns:p14="http://schemas.microsoft.com/office/powerpoint/2010/main" val="14788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Next, enter your email address.</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1573361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Enter the number of CVE IDs you are requesting and in “number of CVE IDs needed field”. In the additional information field, provide the year of the CVE IDs you are requesting. Lastly, enter the security code and press “submit request”</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285231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Up next,  how to assign CVE ID’s.</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719880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A r</a:t>
            </a:r>
            <a:r>
              <a:rPr lang="en-US" dirty="0"/>
              <a:t>eporter sends vulnerability information to you, “Hi, I found some vulnerabilities in your product”.</a:t>
            </a:r>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3940030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b="1" dirty="0"/>
              <a:t>Voice Track</a:t>
            </a:r>
            <a:r>
              <a:rPr lang="en-US" b="0" dirty="0"/>
              <a:t>: As the CNA, you respond with something like “</a:t>
            </a:r>
            <a:r>
              <a:rPr lang="en-US" sz="1200" dirty="0">
                <a:ea typeface="Verdana" pitchFamily="34" charset="0"/>
                <a:cs typeface="Verdana" pitchFamily="34" charset="0"/>
              </a:rPr>
              <a:t>Thank you for the report.  We will look into it and get back to you within 7 days.”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885598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next step is to count the number of vulnerabilities. To do that, the first step is to t</a:t>
            </a:r>
            <a:r>
              <a:rPr lang="en-US" dirty="0"/>
              <a:t>ake the report and break it down into independently fixable issues and then determine if those issues are vulnerabilities, if they are, then you determine what set of products those vulnerabilities effect.  </a:t>
            </a:r>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3543257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Once you know the effected products, then determine if the vulnerabilities are within your scope. If the vulnerabilities are within your scope, next you determine if you are going to make the vulnerability public. Next, determine if the product is customer controlled and if the software is publicly available.  Lastly, determine is there is a CVE ID already assigned to the vulnerability. </a:t>
            </a:r>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989254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Next, you assign CVE ID’s to each vulnerability, for your own records.</a:t>
            </a:r>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3699156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a:t>
            </a:r>
            <a:r>
              <a:rPr lang="en-US" dirty="0"/>
              <a:t>CNA informs the reporter of CVE ID assignments.</a:t>
            </a:r>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445074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Once you have assigned the CVE IDs, performed your coordination to get the vulnerability fixed, and published the vulnerability information, you are going to need to submit the CVE entry.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204931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 </a:t>
            </a:r>
            <a:r>
              <a:rPr lang="en-US" dirty="0"/>
              <a:t>This presentation includes an overview of how to get a block of CVE IDs</a:t>
            </a:r>
            <a:r>
              <a:rPr lang="en-US" b="0" dirty="0"/>
              <a:t>, how to assign vulnerabilities to CVE IDs, how to submit CVE ID’s, updating CVE entries when necessary, how to escalate issues where there is a dispute, how to reject CVE ID’s when needed, how to dispute a CVE ID and the process for handling expiring CVE ID’s.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3925118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CNA publishes the advisory with CVE Details</a:t>
            </a:r>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4083179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CNA formats the CVE details as required. </a:t>
            </a:r>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899429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CNA sends formatted details to Root CNA.</a:t>
            </a:r>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1506352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Root CNA Sends the Details to the Program Root CNA.</a:t>
            </a:r>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770103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Program Root CNA Updates the Official CVE List</a:t>
            </a:r>
            <a:r>
              <a:rPr lang="en-US" b="1" dirty="0"/>
              <a:t>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3885499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Program Root CNA publishes the updated CVE List.</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25</a:t>
            </a:fld>
            <a:endParaRPr lang="en-US"/>
          </a:p>
        </p:txBody>
      </p:sp>
    </p:spTree>
    <p:extLst>
      <p:ext uri="{BB962C8B-B14F-4D97-AF65-F5344CB8AC3E}">
        <p14:creationId xmlns:p14="http://schemas.microsoft.com/office/powerpoint/2010/main" val="1943280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RBP policy was created to ensure that CNAs populate their CVE ID’s timely. If the CVE IDs are not populated soon after the advisory is published, the user community will complain to MITRE. MITRE tracks request to populate as well as monitors various sources for vulnerabilities that are made public. The RBP policy states that the total RBP for a given CNA must be below 5%, this is calculated by taking the total RBPs CVE IDs and divided by the public CVE ID’s with the last 12 months.  </a:t>
            </a:r>
            <a:r>
              <a:rPr lang="en-US" dirty="0"/>
              <a:t>If the percentage of reserved CVE ID’s assigned by a CNA is greater than the total number of public CVE ID’s for the CNA in the last 12 months, then the CNA will not longer receive new CVE IDs until the percentage is below 5%.</a:t>
            </a:r>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2290868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How to update CVE entries.</a:t>
            </a:r>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a:p>
        </p:txBody>
      </p:sp>
    </p:spTree>
    <p:extLst>
      <p:ext uri="{BB962C8B-B14F-4D97-AF65-F5344CB8AC3E}">
        <p14:creationId xmlns:p14="http://schemas.microsoft.com/office/powerpoint/2010/main" val="2031616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CNA is asked by a reporter to update a CVE Entry</a:t>
            </a:r>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2567103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Next, the CNA determines who the responsible CNA is.</a:t>
            </a:r>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317013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b="1" dirty="0"/>
              <a:t>Voice Track</a:t>
            </a:r>
            <a:r>
              <a:rPr lang="en-US" b="0" dirty="0"/>
              <a:t>: Listed here are a few terms to you should be familiar with.</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6382695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Next, the r</a:t>
            </a:r>
            <a:r>
              <a:rPr lang="en-US" dirty="0"/>
              <a:t>esponsible CNA is asked to make the change</a:t>
            </a:r>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3124188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r</a:t>
            </a:r>
            <a:r>
              <a:rPr lang="en-US" dirty="0"/>
              <a:t>esponsible CNA decides whether to change the entry.</a:t>
            </a:r>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3393463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Sometimes you can make mistake when assigning CVE IDs, so how do you manage it?  </a:t>
            </a:r>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242685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dirty="0"/>
              <a:t>Voice Track: </a:t>
            </a:r>
            <a:r>
              <a:rPr lang="en-US" dirty="0"/>
              <a:t>The processes for updating entries with counting issues are in the CNA Rules. CVE counting issues include;  </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r>
              <a:rPr lang="en-US" dirty="0"/>
              <a:t>Rejecting CVE entries, is when you assign a CVE ID that shouldn’t have been assigned </a:t>
            </a:r>
          </a:p>
          <a:p>
            <a:pPr marL="171450" indent="-171450">
              <a:buFont typeface="Wingdings" panose="05000000000000000000" pitchFamily="2" charset="2"/>
              <a:buChar char="§"/>
            </a:pPr>
            <a:r>
              <a:rPr lang="en-US" dirty="0"/>
              <a:t>Merging CVE entries is when you assign the same vulnerability to multiple CVE ID’s</a:t>
            </a:r>
          </a:p>
          <a:p>
            <a:pPr marL="171450" indent="-171450">
              <a:buFont typeface="Wingdings" panose="05000000000000000000" pitchFamily="2" charset="2"/>
              <a:buChar char="§"/>
            </a:pPr>
            <a:r>
              <a:rPr lang="en-US" dirty="0"/>
              <a:t>Splitting CVE entries is when you assign single CVE ID to multiple vulnerabilities</a:t>
            </a:r>
          </a:p>
          <a:p>
            <a:pPr marL="171450" indent="-171450">
              <a:buFont typeface="Wingdings" panose="05000000000000000000" pitchFamily="2" charset="2"/>
              <a:buChar char="§"/>
            </a:pPr>
            <a:r>
              <a:rPr lang="en-US" dirty="0"/>
              <a:t>Disputing CVE entries is when there is a disagree if it’s even a vulnerability</a:t>
            </a:r>
          </a:p>
          <a:p>
            <a:pPr marL="171450" indent="-171450">
              <a:buFont typeface="Wingdings" panose="05000000000000000000" pitchFamily="2" charset="2"/>
              <a:buChar char="§"/>
            </a:pPr>
            <a:endParaRPr lang="en-US" dirty="0"/>
          </a:p>
        </p:txBody>
      </p:sp>
      <p:sp>
        <p:nvSpPr>
          <p:cNvPr id="4" name="Slide Number Placeholder 3"/>
          <p:cNvSpPr>
            <a:spLocks noGrp="1"/>
          </p:cNvSpPr>
          <p:nvPr>
            <p:ph type="sldNum" sz="quarter" idx="10"/>
          </p:nvPr>
        </p:nvSpPr>
        <p:spPr/>
        <p:txBody>
          <a:bodyPr/>
          <a:lstStyle/>
          <a:p>
            <a:fld id="{04B9FE7D-92FF-4B6B-A8EA-EB5F5B890698}" type="slidenum">
              <a:rPr lang="en-US" smtClean="0"/>
              <a:t>33</a:t>
            </a:fld>
            <a:endParaRPr lang="en-US"/>
          </a:p>
        </p:txBody>
      </p:sp>
    </p:spTree>
    <p:extLst>
      <p:ext uri="{BB962C8B-B14F-4D97-AF65-F5344CB8AC3E}">
        <p14:creationId xmlns:p14="http://schemas.microsoft.com/office/powerpoint/2010/main" val="2759641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CVE IDs get rejected when an issue is not a vulnerability, or the issue should have not received a CVE ID.</a:t>
            </a:r>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a:p>
        </p:txBody>
      </p:sp>
    </p:spTree>
    <p:extLst>
      <p:ext uri="{BB962C8B-B14F-4D97-AF65-F5344CB8AC3E}">
        <p14:creationId xmlns:p14="http://schemas.microsoft.com/office/powerpoint/2010/main" val="251600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first step in the rejection process is to update the </a:t>
            </a:r>
            <a:r>
              <a:rPr lang="en-US" dirty="0"/>
              <a:t>Description saying that the CVE ID has been rejected and then second, remove all references in the CVE entry. Both populated and unpopulated entries can be rejected and merging entries can also result in rejected CVE Entries.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a:p>
        </p:txBody>
      </p:sp>
    </p:spTree>
    <p:extLst>
      <p:ext uri="{BB962C8B-B14F-4D97-AF65-F5344CB8AC3E}">
        <p14:creationId xmlns:p14="http://schemas.microsoft.com/office/powerpoint/2010/main" val="41711348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of a Rejection description template.</a:t>
            </a:r>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a:p>
        </p:txBody>
      </p:sp>
    </p:spTree>
    <p:extLst>
      <p:ext uri="{BB962C8B-B14F-4D97-AF65-F5344CB8AC3E}">
        <p14:creationId xmlns:p14="http://schemas.microsoft.com/office/powerpoint/2010/main" val="3951577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b="1" dirty="0"/>
              <a:t>Voice Track: </a:t>
            </a:r>
            <a:r>
              <a:rPr lang="en-US" b="0" dirty="0"/>
              <a:t>The CVE Entry is not removed from the CVE list because CVE IDs are used by many </a:t>
            </a:r>
            <a:r>
              <a:rPr lang="en-US" dirty="0"/>
              <a:t>sources, not all sources change the CVE ID they use and having an entry explaining why the ID should not be used reduces confusion.</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37</a:t>
            </a:fld>
            <a:endParaRPr lang="en-US"/>
          </a:p>
        </p:txBody>
      </p:sp>
    </p:spTree>
    <p:extLst>
      <p:ext uri="{BB962C8B-B14F-4D97-AF65-F5344CB8AC3E}">
        <p14:creationId xmlns:p14="http://schemas.microsoft.com/office/powerpoint/2010/main" val="1653455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of CVE IDs that have been rejected</a:t>
            </a:r>
          </a:p>
        </p:txBody>
      </p:sp>
      <p:sp>
        <p:nvSpPr>
          <p:cNvPr id="4" name="Slide Number Placeholder 3"/>
          <p:cNvSpPr>
            <a:spLocks noGrp="1"/>
          </p:cNvSpPr>
          <p:nvPr>
            <p:ph type="sldNum" sz="quarter" idx="5"/>
          </p:nvPr>
        </p:nvSpPr>
        <p:spPr/>
        <p:txBody>
          <a:bodyPr/>
          <a:lstStyle/>
          <a:p>
            <a:fld id="{D58F3C89-9E49-4851-A18A-DAECD34FD650}" type="slidenum">
              <a:rPr lang="en-US" smtClean="0"/>
              <a:t>38</a:t>
            </a:fld>
            <a:endParaRPr lang="en-US"/>
          </a:p>
        </p:txBody>
      </p:sp>
    </p:spTree>
    <p:extLst>
      <p:ext uri="{BB962C8B-B14F-4D97-AF65-F5344CB8AC3E}">
        <p14:creationId xmlns:p14="http://schemas.microsoft.com/office/powerpoint/2010/main" val="3886871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Merging of CVE ID’s occur when vulnerabilities' have received several CVE IDs.</a:t>
            </a:r>
          </a:p>
        </p:txBody>
      </p:sp>
      <p:sp>
        <p:nvSpPr>
          <p:cNvPr id="4" name="Slide Number Placeholder 3"/>
          <p:cNvSpPr>
            <a:spLocks noGrp="1"/>
          </p:cNvSpPr>
          <p:nvPr>
            <p:ph type="sldNum" sz="quarter" idx="5"/>
          </p:nvPr>
        </p:nvSpPr>
        <p:spPr/>
        <p:txBody>
          <a:bodyPr/>
          <a:lstStyle/>
          <a:p>
            <a:fld id="{D58F3C89-9E49-4851-A18A-DAECD34FD650}" type="slidenum">
              <a:rPr lang="en-US" smtClean="0"/>
              <a:t>39</a:t>
            </a:fld>
            <a:endParaRPr lang="en-US"/>
          </a:p>
        </p:txBody>
      </p:sp>
    </p:spTree>
    <p:extLst>
      <p:ext uri="{BB962C8B-B14F-4D97-AF65-F5344CB8AC3E}">
        <p14:creationId xmlns:p14="http://schemas.microsoft.com/office/powerpoint/2010/main" val="108930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How to obtain a block of CVE IDs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3250756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process for merging CVE entries, it to first determine which CVE ID to associate with the issue, then Merge the information from the other CVE IDs into chosen CVE ID and lastly, update the CVE IDs that were not chosen with a REJECT Description that points to the chosen CVE ID as the correct one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40</a:t>
            </a:fld>
            <a:endParaRPr lang="en-US"/>
          </a:p>
        </p:txBody>
      </p:sp>
    </p:spTree>
    <p:extLst>
      <p:ext uri="{BB962C8B-B14F-4D97-AF65-F5344CB8AC3E}">
        <p14:creationId xmlns:p14="http://schemas.microsoft.com/office/powerpoint/2010/main" val="28909150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process </a:t>
            </a:r>
            <a:r>
              <a:rPr lang="en-US" dirty="0"/>
              <a:t>for deciding which CVE ID to keep is the Most commonly referenced identifier, the most authoritative source, the ID that’s been public the longest and the smallest numeric portion.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41</a:t>
            </a:fld>
            <a:endParaRPr lang="en-US"/>
          </a:p>
        </p:txBody>
      </p:sp>
    </p:spTree>
    <p:extLst>
      <p:ext uri="{BB962C8B-B14F-4D97-AF65-F5344CB8AC3E}">
        <p14:creationId xmlns:p14="http://schemas.microsoft.com/office/powerpoint/2010/main" val="1484684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a:t>
            </a:r>
            <a:r>
              <a:rPr lang="en-US" dirty="0"/>
              <a:t>of a merged CVE ID, note that a merge and a split happened.</a:t>
            </a:r>
          </a:p>
        </p:txBody>
      </p:sp>
      <p:sp>
        <p:nvSpPr>
          <p:cNvPr id="4" name="Slide Number Placeholder 3"/>
          <p:cNvSpPr>
            <a:spLocks noGrp="1"/>
          </p:cNvSpPr>
          <p:nvPr>
            <p:ph type="sldNum" sz="quarter" idx="10"/>
          </p:nvPr>
        </p:nvSpPr>
        <p:spPr/>
        <p:txBody>
          <a:bodyPr/>
          <a:lstStyle/>
          <a:p>
            <a:fld id="{04B9FE7D-92FF-4B6B-A8EA-EB5F5B890698}" type="slidenum">
              <a:rPr lang="en-US" smtClean="0"/>
              <a:t>42</a:t>
            </a:fld>
            <a:endParaRPr lang="en-US"/>
          </a:p>
        </p:txBody>
      </p:sp>
    </p:spTree>
    <p:extLst>
      <p:ext uri="{BB962C8B-B14F-4D97-AF65-F5344CB8AC3E}">
        <p14:creationId xmlns:p14="http://schemas.microsoft.com/office/powerpoint/2010/main" val="30352101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Splitting occurs with a single CVE ID is assigned for multiple vulnerabilities. </a:t>
            </a:r>
          </a:p>
        </p:txBody>
      </p:sp>
      <p:sp>
        <p:nvSpPr>
          <p:cNvPr id="4" name="Slide Number Placeholder 3"/>
          <p:cNvSpPr>
            <a:spLocks noGrp="1"/>
          </p:cNvSpPr>
          <p:nvPr>
            <p:ph type="sldNum" sz="quarter" idx="5"/>
          </p:nvPr>
        </p:nvSpPr>
        <p:spPr/>
        <p:txBody>
          <a:bodyPr/>
          <a:lstStyle/>
          <a:p>
            <a:fld id="{D58F3C89-9E49-4851-A18A-DAECD34FD650}" type="slidenum">
              <a:rPr lang="en-US" smtClean="0"/>
              <a:t>43</a:t>
            </a:fld>
            <a:endParaRPr lang="en-US"/>
          </a:p>
        </p:txBody>
      </p:sp>
    </p:spTree>
    <p:extLst>
      <p:ext uri="{BB962C8B-B14F-4D97-AF65-F5344CB8AC3E}">
        <p14:creationId xmlns:p14="http://schemas.microsoft.com/office/powerpoint/2010/main" val="2406949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The process for splitting CVE IDs is to first </a:t>
            </a:r>
            <a:r>
              <a:rPr lang="en-US" dirty="0"/>
              <a:t>Determine which vulnerability should be associated with the original CVE ID, Assign CVE IDs to the additional vulnerabilities, Include a NOTE pointing to the original CVE ID in the descriptions of the CVE Entries for the new CVE IDs and Update Description of the CVE Entry for the original CVE ID with a NOTE saying that the entry has been split and point to the additional CVE IDs. The process for determining which vulnerability gets the original ID are; the Most commonly associated vulnerability, the most severe risk, the broadest range of affected versions and the CVE ID that’s described first in initial publication.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44</a:t>
            </a:fld>
            <a:endParaRPr lang="en-US"/>
          </a:p>
        </p:txBody>
      </p:sp>
    </p:spTree>
    <p:extLst>
      <p:ext uri="{BB962C8B-B14F-4D97-AF65-F5344CB8AC3E}">
        <p14:creationId xmlns:p14="http://schemas.microsoft.com/office/powerpoint/2010/main" val="39474349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a:t>
            </a:r>
            <a:r>
              <a:rPr lang="en-US" dirty="0"/>
              <a:t>of split CVE IDs. </a:t>
            </a:r>
          </a:p>
        </p:txBody>
      </p:sp>
      <p:sp>
        <p:nvSpPr>
          <p:cNvPr id="4" name="Slide Number Placeholder 3"/>
          <p:cNvSpPr>
            <a:spLocks noGrp="1"/>
          </p:cNvSpPr>
          <p:nvPr>
            <p:ph type="sldNum" sz="quarter" idx="10"/>
          </p:nvPr>
        </p:nvSpPr>
        <p:spPr/>
        <p:txBody>
          <a:bodyPr/>
          <a:lstStyle/>
          <a:p>
            <a:fld id="{04B9FE7D-92FF-4B6B-A8EA-EB5F5B890698}" type="slidenum">
              <a:rPr lang="en-US" smtClean="0"/>
              <a:t>45</a:t>
            </a:fld>
            <a:endParaRPr lang="en-US"/>
          </a:p>
        </p:txBody>
      </p:sp>
    </p:spTree>
    <p:extLst>
      <p:ext uri="{BB962C8B-B14F-4D97-AF65-F5344CB8AC3E}">
        <p14:creationId xmlns:p14="http://schemas.microsoft.com/office/powerpoint/2010/main" val="38978931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Voice Track:  </a:t>
            </a:r>
            <a:r>
              <a:rPr lang="en-US" b="0" dirty="0"/>
              <a:t>Use a dispute when The CVE ID was assigned correctly using the </a:t>
            </a:r>
            <a:r>
              <a:rPr lang="en-US" b="0" i="1" dirty="0"/>
              <a:t>CNA Rules</a:t>
            </a:r>
            <a:r>
              <a:rPr lang="en-US" b="0" dirty="0"/>
              <a:t>, but an authoritative source questions the validity of the vulnerability. The process for creating a dispute is to add “** DISPUTE **” to the beginning of the Description and add a NOTE to the end of the Description explaining why the vulnerability is disputed.</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46</a:t>
            </a:fld>
            <a:endParaRPr lang="en-US"/>
          </a:p>
        </p:txBody>
      </p:sp>
    </p:spTree>
    <p:extLst>
      <p:ext uri="{BB962C8B-B14F-4D97-AF65-F5344CB8AC3E}">
        <p14:creationId xmlns:p14="http://schemas.microsoft.com/office/powerpoint/2010/main" val="1423621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of a disputed CVE entry. </a:t>
            </a:r>
          </a:p>
          <a:p>
            <a:pPr marL="171450" indent="-171450">
              <a:buFont typeface="Arial" panose="020B0604020202020204" pitchFamily="34" charset="0"/>
              <a:buChar char="•"/>
            </a:pPr>
            <a:r>
              <a:rPr lang="en-US" b="0" dirty="0" err="1"/>
              <a:t>Redhat</a:t>
            </a:r>
            <a:r>
              <a:rPr lang="en-US" b="0" dirty="0"/>
              <a:t> has Apache Tomcat in </a:t>
            </a:r>
            <a:r>
              <a:rPr lang="en-US" b="0" dirty="0" err="1"/>
              <a:t>Redhat</a:t>
            </a:r>
            <a:r>
              <a:rPr lang="en-US" b="0" dirty="0"/>
              <a:t> </a:t>
            </a:r>
            <a:r>
              <a:rPr lang="en-US" b="0" dirty="0" err="1"/>
              <a:t>Jboss</a:t>
            </a:r>
            <a:r>
              <a:rPr lang="en-US" b="0" dirty="0"/>
              <a:t> product</a:t>
            </a:r>
          </a:p>
          <a:p>
            <a:pPr marL="171450" indent="-171450">
              <a:buFont typeface="Arial" panose="020B0604020202020204" pitchFamily="34" charset="0"/>
              <a:buChar char="•"/>
            </a:pPr>
            <a:r>
              <a:rPr lang="en-US" b="0" dirty="0" err="1"/>
              <a:t>Redhat</a:t>
            </a:r>
            <a:r>
              <a:rPr lang="en-US" b="0" dirty="0"/>
              <a:t> thinks there is a vulnerability in Apache Tomcat</a:t>
            </a:r>
          </a:p>
          <a:p>
            <a:pPr marL="171450" indent="-171450">
              <a:buFont typeface="Arial" panose="020B0604020202020204" pitchFamily="34" charset="0"/>
              <a:buChar char="•"/>
            </a:pPr>
            <a:r>
              <a:rPr lang="en-US" b="0" dirty="0"/>
              <a:t>Apache thinks there is NOT a vulnerability</a:t>
            </a:r>
          </a:p>
          <a:p>
            <a:pPr marL="171450" indent="-171450">
              <a:buFont typeface="Arial" panose="020B0604020202020204" pitchFamily="34" charset="0"/>
              <a:buChar char="•"/>
            </a:pPr>
            <a:r>
              <a:rPr lang="en-US" b="0" dirty="0" err="1"/>
              <a:t>Redhat</a:t>
            </a:r>
            <a:r>
              <a:rPr lang="en-US" b="0" dirty="0"/>
              <a:t> still needs a CVE ID for coordination, hence we mark the CVE as disputed</a:t>
            </a:r>
          </a:p>
        </p:txBody>
      </p:sp>
      <p:sp>
        <p:nvSpPr>
          <p:cNvPr id="4" name="Slide Number Placeholder 3"/>
          <p:cNvSpPr>
            <a:spLocks noGrp="1"/>
          </p:cNvSpPr>
          <p:nvPr>
            <p:ph type="sldNum" sz="quarter" idx="5"/>
          </p:nvPr>
        </p:nvSpPr>
        <p:spPr/>
        <p:txBody>
          <a:bodyPr/>
          <a:lstStyle/>
          <a:p>
            <a:fld id="{D58F3C89-9E49-4851-A18A-DAECD34FD650}" type="slidenum">
              <a:rPr lang="en-US" smtClean="0"/>
              <a:t>47</a:t>
            </a:fld>
            <a:endParaRPr lang="en-US"/>
          </a:p>
        </p:txBody>
      </p:sp>
    </p:spTree>
    <p:extLst>
      <p:ext uri="{BB962C8B-B14F-4D97-AF65-F5344CB8AC3E}">
        <p14:creationId xmlns:p14="http://schemas.microsoft.com/office/powerpoint/2010/main" val="1517319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How do CVE ID’s get disputed, they get escalated. </a:t>
            </a:r>
          </a:p>
        </p:txBody>
      </p:sp>
      <p:sp>
        <p:nvSpPr>
          <p:cNvPr id="4" name="Slide Number Placeholder 3"/>
          <p:cNvSpPr>
            <a:spLocks noGrp="1"/>
          </p:cNvSpPr>
          <p:nvPr>
            <p:ph type="sldNum" sz="quarter" idx="5"/>
          </p:nvPr>
        </p:nvSpPr>
        <p:spPr/>
        <p:txBody>
          <a:bodyPr/>
          <a:lstStyle/>
          <a:p>
            <a:fld id="{D58F3C89-9E49-4851-A18A-DAECD34FD650}" type="slidenum">
              <a:rPr lang="en-US" smtClean="0"/>
              <a:t>48</a:t>
            </a:fld>
            <a:endParaRPr lang="en-US"/>
          </a:p>
        </p:txBody>
      </p:sp>
    </p:spTree>
    <p:extLst>
      <p:ext uri="{BB962C8B-B14F-4D97-AF65-F5344CB8AC3E}">
        <p14:creationId xmlns:p14="http://schemas.microsoft.com/office/powerpoint/2010/main" val="2430696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If the author CNA rejects the change or is unresponsive, the requester can escalate to the appropriate Root CNA, the Root CNA requests the reasoning behind the Sub-CNA’s decision, the Root CNA determines which action is appropriate and the Root CNA informs the requester and the Sub-CNA of its 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49</a:t>
            </a:fld>
            <a:endParaRPr lang="en-US"/>
          </a:p>
        </p:txBody>
      </p:sp>
    </p:spTree>
    <p:extLst>
      <p:ext uri="{BB962C8B-B14F-4D97-AF65-F5344CB8AC3E}">
        <p14:creationId xmlns:p14="http://schemas.microsoft.com/office/powerpoint/2010/main" val="372850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The Root CNA asks the Program Root CNA for a block of CVE IDs. The </a:t>
            </a:r>
            <a:r>
              <a:rPr lang="en-US" dirty="0"/>
              <a:t>Program Root CNA sends the CVE IDs to the Root CNA</a:t>
            </a:r>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41072041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CVE IDs expire</a:t>
            </a:r>
          </a:p>
        </p:txBody>
      </p:sp>
      <p:sp>
        <p:nvSpPr>
          <p:cNvPr id="4" name="Slide Number Placeholder 3"/>
          <p:cNvSpPr>
            <a:spLocks noGrp="1"/>
          </p:cNvSpPr>
          <p:nvPr>
            <p:ph type="sldNum" sz="quarter" idx="5"/>
          </p:nvPr>
        </p:nvSpPr>
        <p:spPr/>
        <p:txBody>
          <a:bodyPr/>
          <a:lstStyle/>
          <a:p>
            <a:fld id="{D58F3C89-9E49-4851-A18A-DAECD34FD650}" type="slidenum">
              <a:rPr lang="en-US" smtClean="0"/>
              <a:t>50</a:t>
            </a:fld>
            <a:endParaRPr lang="en-US"/>
          </a:p>
        </p:txBody>
      </p:sp>
    </p:spTree>
    <p:extLst>
      <p:ext uri="{BB962C8B-B14F-4D97-AF65-F5344CB8AC3E}">
        <p14:creationId xmlns:p14="http://schemas.microsoft.com/office/powerpoint/2010/main" val="14286039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CVE IDs contain a year in the ID, unassigned CVE IDs for a given year expire at the end of the year, each CNA is expected to tell their parent CNA which CVE IDs they did not use and the Program Root CNA will reject the CVE IDs that were not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51</a:t>
            </a:fld>
            <a:endParaRPr lang="en-US"/>
          </a:p>
        </p:txBody>
      </p:sp>
    </p:spTree>
    <p:extLst>
      <p:ext uri="{BB962C8B-B14F-4D97-AF65-F5344CB8AC3E}">
        <p14:creationId xmlns:p14="http://schemas.microsoft.com/office/powerpoint/2010/main" val="19484339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CVE ID’s not assigned to vulnerabilities expire at year end.</a:t>
            </a:r>
          </a:p>
        </p:txBody>
      </p:sp>
      <p:sp>
        <p:nvSpPr>
          <p:cNvPr id="4" name="Slide Number Placeholder 3"/>
          <p:cNvSpPr>
            <a:spLocks noGrp="1"/>
          </p:cNvSpPr>
          <p:nvPr>
            <p:ph type="sldNum" sz="quarter" idx="5"/>
          </p:nvPr>
        </p:nvSpPr>
        <p:spPr/>
        <p:txBody>
          <a:bodyPr/>
          <a:lstStyle/>
          <a:p>
            <a:fld id="{D58F3C89-9E49-4851-A18A-DAECD34FD650}" type="slidenum">
              <a:rPr lang="en-US" smtClean="0"/>
              <a:t>52</a:t>
            </a:fld>
            <a:endParaRPr lang="en-US"/>
          </a:p>
        </p:txBody>
      </p:sp>
    </p:spTree>
    <p:extLst>
      <p:ext uri="{BB962C8B-B14F-4D97-AF65-F5344CB8AC3E}">
        <p14:creationId xmlns:p14="http://schemas.microsoft.com/office/powerpoint/2010/main" val="20782310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At the end of the calendar year, CNAs return unused CVE IDs.</a:t>
            </a:r>
          </a:p>
        </p:txBody>
      </p:sp>
      <p:sp>
        <p:nvSpPr>
          <p:cNvPr id="4" name="Slide Number Placeholder 3"/>
          <p:cNvSpPr>
            <a:spLocks noGrp="1"/>
          </p:cNvSpPr>
          <p:nvPr>
            <p:ph type="sldNum" sz="quarter" idx="5"/>
          </p:nvPr>
        </p:nvSpPr>
        <p:spPr/>
        <p:txBody>
          <a:bodyPr/>
          <a:lstStyle/>
          <a:p>
            <a:fld id="{D58F3C89-9E49-4851-A18A-DAECD34FD650}" type="slidenum">
              <a:rPr lang="en-US" smtClean="0"/>
              <a:t>53</a:t>
            </a:fld>
            <a:endParaRPr lang="en-US"/>
          </a:p>
        </p:txBody>
      </p:sp>
    </p:spTree>
    <p:extLst>
      <p:ext uri="{BB962C8B-B14F-4D97-AF65-F5344CB8AC3E}">
        <p14:creationId xmlns:p14="http://schemas.microsoft.com/office/powerpoint/2010/main" val="798821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Program Root CNA Updates the official CVE List</a:t>
            </a:r>
          </a:p>
        </p:txBody>
      </p:sp>
      <p:sp>
        <p:nvSpPr>
          <p:cNvPr id="4" name="Slide Number Placeholder 3"/>
          <p:cNvSpPr>
            <a:spLocks noGrp="1"/>
          </p:cNvSpPr>
          <p:nvPr>
            <p:ph type="sldNum" sz="quarter" idx="5"/>
          </p:nvPr>
        </p:nvSpPr>
        <p:spPr/>
        <p:txBody>
          <a:bodyPr/>
          <a:lstStyle/>
          <a:p>
            <a:fld id="{D58F3C89-9E49-4851-A18A-DAECD34FD650}" type="slidenum">
              <a:rPr lang="en-US" smtClean="0"/>
              <a:t>54</a:t>
            </a:fld>
            <a:endParaRPr lang="en-US"/>
          </a:p>
        </p:txBody>
      </p:sp>
    </p:spTree>
    <p:extLst>
      <p:ext uri="{BB962C8B-B14F-4D97-AF65-F5344CB8AC3E}">
        <p14:creationId xmlns:p14="http://schemas.microsoft.com/office/powerpoint/2010/main" val="10026363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Here is an example of an unused CVE ID that is marked as rejected.</a:t>
            </a:r>
          </a:p>
        </p:txBody>
      </p:sp>
      <p:sp>
        <p:nvSpPr>
          <p:cNvPr id="4" name="Slide Number Placeholder 3"/>
          <p:cNvSpPr>
            <a:spLocks noGrp="1"/>
          </p:cNvSpPr>
          <p:nvPr>
            <p:ph type="sldNum" sz="quarter" idx="5"/>
          </p:nvPr>
        </p:nvSpPr>
        <p:spPr/>
        <p:txBody>
          <a:bodyPr/>
          <a:lstStyle/>
          <a:p>
            <a:fld id="{D58F3C89-9E49-4851-A18A-DAECD34FD650}" type="slidenum">
              <a:rPr lang="en-US" smtClean="0"/>
              <a:t>55</a:t>
            </a:fld>
            <a:endParaRPr lang="en-US"/>
          </a:p>
        </p:txBody>
      </p:sp>
    </p:spTree>
    <p:extLst>
      <p:ext uri="{BB962C8B-B14F-4D97-AF65-F5344CB8AC3E}">
        <p14:creationId xmlns:p14="http://schemas.microsoft.com/office/powerpoint/2010/main" val="2687331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Voice Track: </a:t>
            </a:r>
            <a:r>
              <a:rPr lang="en-US" b="0" dirty="0"/>
              <a:t>This concluded this presentation. </a:t>
            </a:r>
          </a:p>
        </p:txBody>
      </p:sp>
      <p:sp>
        <p:nvSpPr>
          <p:cNvPr id="4" name="Slide Number Placeholder 3"/>
          <p:cNvSpPr>
            <a:spLocks noGrp="1"/>
          </p:cNvSpPr>
          <p:nvPr>
            <p:ph type="sldNum" sz="quarter" idx="5"/>
          </p:nvPr>
        </p:nvSpPr>
        <p:spPr/>
        <p:txBody>
          <a:bodyPr/>
          <a:lstStyle/>
          <a:p>
            <a:fld id="{D58F3C89-9E49-4851-A18A-DAECD34FD650}" type="slidenum">
              <a:rPr lang="en-US" smtClean="0"/>
              <a:t>56</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The </a:t>
            </a:r>
            <a:r>
              <a:rPr lang="en-US" dirty="0"/>
              <a:t>Sub-CNAs ask the Root CNA for a block of CVE IDs. </a:t>
            </a:r>
            <a:r>
              <a:rPr lang="en-US" b="0" dirty="0"/>
              <a:t>The </a:t>
            </a:r>
            <a:r>
              <a:rPr lang="en-US" dirty="0"/>
              <a:t>Root CNA provides a block of CVE IDs to each Sub-CNA.</a:t>
            </a:r>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2460035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a:t>
            </a:r>
            <a:r>
              <a:rPr lang="en-US" b="0" dirty="0"/>
              <a:t>: How many CVE IDs you request should be negotiated with your parent CNA. In most cases, CNAs should have enough IDs to last the entire year. You should request more CVE IDs when you are running low, at the end of year to obtain IDs for the next  year and if you are a new CNA. The year to ask for CVE IDs most of the time will be the current year, however, CVE ID’s for the next year are normally requested at calendar year end. </a:t>
            </a:r>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80099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a:t>
            </a:r>
            <a:r>
              <a:rPr lang="en-US" dirty="0"/>
              <a:t>Each parent CNA will have their own method of receiving and processing block requests. Your parent CNA should provide you with instructions on how to requests blocks of CVE IDs. For example, if your CNA is the Program Root CNA (currently MITRE), there is web form for CVE ID block requests, go to </a:t>
            </a:r>
            <a:r>
              <a:rPr lang="en-US" dirty="0">
                <a:hlinkClick r:id="rId3"/>
              </a:rPr>
              <a:t>https://cveform.mitre.org/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1543967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a:t>
            </a:r>
            <a:r>
              <a:rPr lang="en-US" b="0" dirty="0"/>
              <a:t>: </a:t>
            </a:r>
            <a:r>
              <a:rPr lang="en-US" dirty="0"/>
              <a:t>Next, </a:t>
            </a:r>
            <a:r>
              <a:rPr lang="en-US" b="0" dirty="0"/>
              <a:t>select </a:t>
            </a:r>
            <a:r>
              <a:rPr lang="en-US" b="1" dirty="0"/>
              <a:t>Request a block of IDs (For CNAs Only</a:t>
            </a:r>
            <a:r>
              <a:rPr lang="en-US" dirty="0"/>
              <a:t>) in the request a type fields.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1675764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pic>
        <p:nvPicPr>
          <p:cNvPr id="15" name="Picture 14">
            <a:extLst>
              <a:ext uri="{FF2B5EF4-FFF2-40B4-BE49-F238E27FC236}">
                <a16:creationId xmlns:a16="http://schemas.microsoft.com/office/drawing/2014/main" id="{77C638E1-417D-42D6-BE35-6B0C68E0C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3953883" y="6327030"/>
            <a:ext cx="765534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1AE-2D0B-4241-8DAC-76DB425687E6}"/>
              </a:ext>
            </a:extLst>
          </p:cNvPr>
          <p:cNvSpPr>
            <a:spLocks noGrp="1"/>
          </p:cNvSpPr>
          <p:nvPr>
            <p:ph type="title"/>
          </p:nvPr>
        </p:nvSpPr>
        <p:spPr>
          <a:xfrm>
            <a:off x="616448" y="365760"/>
            <a:ext cx="11236721" cy="75025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A7DC7E0-961C-4A00-8B0B-83ECF8E3C463}"/>
              </a:ext>
            </a:extLst>
          </p:cNvPr>
          <p:cNvSpPr>
            <a:spLocks noGrp="1"/>
          </p:cNvSpPr>
          <p:nvPr>
            <p:ph idx="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6" name="Picture 5">
            <a:extLst>
              <a:ext uri="{FF2B5EF4-FFF2-40B4-BE49-F238E27FC236}">
                <a16:creationId xmlns:a16="http://schemas.microsoft.com/office/drawing/2014/main" id="{31D7181D-716A-4D91-A867-E15F7B0D94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3871451" y="6327030"/>
            <a:ext cx="773777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13" name="Picture 12">
            <a:extLst>
              <a:ext uri="{FF2B5EF4-FFF2-40B4-BE49-F238E27FC236}">
                <a16:creationId xmlns:a16="http://schemas.microsoft.com/office/drawing/2014/main" id="{3D6E3400-6335-4224-A22B-E2EBEAD337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3930445" y="6327030"/>
            <a:ext cx="7678784"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Picture 6">
            <a:extLst>
              <a:ext uri="{FF2B5EF4-FFF2-40B4-BE49-F238E27FC236}">
                <a16:creationId xmlns:a16="http://schemas.microsoft.com/office/drawing/2014/main" id="{DB9AF125-20EA-456C-BE4C-67ED3015B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3945193" y="6327030"/>
            <a:ext cx="766403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Picture 3">
            <a:extLst>
              <a:ext uri="{FF2B5EF4-FFF2-40B4-BE49-F238E27FC236}">
                <a16:creationId xmlns:a16="http://schemas.microsoft.com/office/drawing/2014/main" id="{A5DE3558-F699-4E78-9BF6-8194A12D1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3959941" y="6327030"/>
            <a:ext cx="764928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480646" y="1162059"/>
            <a:ext cx="11368454" cy="20954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6" name="Slide Number Placeholder 5">
            <a:extLst>
              <a:ext uri="{FF2B5EF4-FFF2-40B4-BE49-F238E27FC236}">
                <a16:creationId xmlns:a16="http://schemas.microsoft.com/office/drawing/2014/main" id="{6E540930-2B08-4727-B9A2-078A4D8C527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Picture 6">
            <a:extLst>
              <a:ext uri="{FF2B5EF4-FFF2-40B4-BE49-F238E27FC236}">
                <a16:creationId xmlns:a16="http://schemas.microsoft.com/office/drawing/2014/main" id="{38945711-76E2-4AFD-BB3B-3DCAB0B0BE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EA17A43F-8195-477C-878E-E21183EB1140}"/>
              </a:ext>
            </a:extLst>
          </p:cNvPr>
          <p:cNvSpPr txBox="1">
            <a:spLocks noChangeArrowheads="1"/>
          </p:cNvSpPr>
          <p:nvPr userDrawn="1"/>
        </p:nvSpPr>
        <p:spPr bwMode="auto">
          <a:xfrm>
            <a:off x="3923071" y="6327030"/>
            <a:ext cx="7686158"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83869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Slide - Large Im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D89D2D-9F9A-4436-ACCC-12C4EEB682D9}"/>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Picture 4">
            <a:extLst>
              <a:ext uri="{FF2B5EF4-FFF2-40B4-BE49-F238E27FC236}">
                <a16:creationId xmlns:a16="http://schemas.microsoft.com/office/drawing/2014/main" id="{F0749DC2-D4E0-4003-BCD2-293586479D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6694A54E-A2FD-4930-87E3-F1AE89EA025B}"/>
              </a:ext>
            </a:extLst>
          </p:cNvPr>
          <p:cNvSpPr txBox="1">
            <a:spLocks noChangeArrowheads="1"/>
          </p:cNvSpPr>
          <p:nvPr userDrawn="1"/>
        </p:nvSpPr>
        <p:spPr bwMode="auto">
          <a:xfrm>
            <a:off x="3967315" y="6327030"/>
            <a:ext cx="764191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23412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a:t>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15697" y="6327030"/>
            <a:ext cx="76935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9" name="Slide Number Placeholder 5">
            <a:extLst>
              <a:ext uri="{FF2B5EF4-FFF2-40B4-BE49-F238E27FC236}">
                <a16:creationId xmlns:a16="http://schemas.microsoft.com/office/drawing/2014/main" id="{91F10D94-E108-4284-878A-C8498E8D90F8}"/>
              </a:ext>
            </a:extLst>
          </p:cNvPr>
          <p:cNvSpPr txBox="1">
            <a:spLocks/>
          </p:cNvSpPr>
          <p:nvPr userDrawn="1"/>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Tree>
    <p:extLst>
      <p:ext uri="{BB962C8B-B14F-4D97-AF65-F5344CB8AC3E}">
        <p14:creationId xmlns:p14="http://schemas.microsoft.com/office/powerpoint/2010/main" val="59507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a:t>Click to edit Master title style</a:t>
            </a:r>
            <a:endParaRPr lang="en-US" dirty="0"/>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2" r:id="rId6"/>
    <p:sldLayoutId id="2147483663" r:id="rId7"/>
    <p:sldLayoutId id="2147483664" r:id="rId8"/>
    <p:sldLayoutId id="2147483669"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notesSlide" Target="../notesSlides/notesSlide16.xml"/><Relationship Id="rId4"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hyperlink" Target="http://www.example.com/security-advisory-1"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7.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7.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16.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7.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7.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7.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7.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5.xml"/><Relationship Id="rId4"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7.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7.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7.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7.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7.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s://cveform.mitre.org/"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CNA Processes</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pic>
        <p:nvPicPr>
          <p:cNvPr id="4" name="Audio 3">
            <a:hlinkClick r:id="" action="ppaction://media"/>
            <a:extLst>
              <a:ext uri="{FF2B5EF4-FFF2-40B4-BE49-F238E27FC236}">
                <a16:creationId xmlns:a16="http://schemas.microsoft.com/office/drawing/2014/main" id="{64F5B350-C5E3-4A35-A2B2-22354ABFA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246934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MITRE Form: Fill in Contact Details</a:t>
            </a:r>
          </a:p>
        </p:txBody>
      </p:sp>
      <p:pic>
        <p:nvPicPr>
          <p:cNvPr id="5" name="Picture 4"/>
          <p:cNvPicPr/>
          <p:nvPr/>
        </p:nvPicPr>
        <p:blipFill rotWithShape="1">
          <a:blip r:embed="rId5"/>
          <a:srcRect l="8334" t="14395" r="7212" b="40021"/>
          <a:stretch/>
        </p:blipFill>
        <p:spPr bwMode="auto">
          <a:xfrm>
            <a:off x="2336801" y="1771073"/>
            <a:ext cx="7850908" cy="3315854"/>
          </a:xfrm>
          <a:prstGeom prst="rect">
            <a:avLst/>
          </a:prstGeom>
          <a:ln>
            <a:noFill/>
          </a:ln>
          <a:extLst>
            <a:ext uri="{53640926-AAD7-44D8-BBD7-CCE9431645EC}">
              <a14:shadowObscured xmlns:a14="http://schemas.microsoft.com/office/drawing/2010/main"/>
            </a:ext>
          </a:extLst>
        </p:spPr>
      </p:pic>
      <p:pic>
        <p:nvPicPr>
          <p:cNvPr id="6" name="Audio 5">
            <a:hlinkClick r:id="" action="ppaction://media"/>
            <a:extLst>
              <a:ext uri="{FF2B5EF4-FFF2-40B4-BE49-F238E27FC236}">
                <a16:creationId xmlns:a16="http://schemas.microsoft.com/office/drawing/2014/main" id="{8ADA8485-CB6E-40C1-B2BA-B0871C1A7E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04211304"/>
      </p:ext>
    </p:extLst>
  </p:cSld>
  <p:clrMapOvr>
    <a:masterClrMapping/>
  </p:clrMapOvr>
  <mc:AlternateContent xmlns:mc="http://schemas.openxmlformats.org/markup-compatibility/2006">
    <mc:Choice xmlns:p14="http://schemas.microsoft.com/office/powerpoint/2010/main" Requires="p14">
      <p:transition spd="slow" p14:dur="2000" advTm="4000"/>
    </mc:Choice>
    <mc:Fallback>
      <p:transition spd="slow"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MITRE Form: Fill in Request Details</a:t>
            </a:r>
          </a:p>
        </p:txBody>
      </p:sp>
      <p:pic>
        <p:nvPicPr>
          <p:cNvPr id="4" name="Content Placeholder 3"/>
          <p:cNvPicPr>
            <a:picLocks noGrp="1"/>
          </p:cNvPicPr>
          <p:nvPr>
            <p:ph idx="1"/>
          </p:nvPr>
        </p:nvPicPr>
        <p:blipFill rotWithShape="1">
          <a:blip r:embed="rId5"/>
          <a:srcRect l="1763" t="22126" r="1763" b="9100"/>
          <a:stretch/>
        </p:blipFill>
        <p:spPr bwMode="auto">
          <a:xfrm>
            <a:off x="2133600" y="2023485"/>
            <a:ext cx="8229600" cy="3526995"/>
          </a:xfrm>
          <a:prstGeom prst="rect">
            <a:avLst/>
          </a:prstGeom>
          <a:ln>
            <a:noFill/>
          </a:ln>
          <a:extLst>
            <a:ext uri="{53640926-AAD7-44D8-BBD7-CCE9431645EC}">
              <a14:shadowObscured xmlns:a14="http://schemas.microsoft.com/office/drawing/2010/main"/>
            </a:ext>
          </a:extLst>
        </p:spPr>
      </p:pic>
      <p:pic>
        <p:nvPicPr>
          <p:cNvPr id="8" name="Audio 7">
            <a:hlinkClick r:id="" action="ppaction://media"/>
            <a:extLst>
              <a:ext uri="{FF2B5EF4-FFF2-40B4-BE49-F238E27FC236}">
                <a16:creationId xmlns:a16="http://schemas.microsoft.com/office/drawing/2014/main" id="{7CA5AFDF-72D0-4CBE-A050-A3FBF8795E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7392097"/>
      </p:ext>
    </p:extLst>
  </p:cSld>
  <p:clrMapOvr>
    <a:masterClrMapping/>
  </p:clrMapOvr>
  <mc:AlternateContent xmlns:mc="http://schemas.openxmlformats.org/markup-compatibility/2006">
    <mc:Choice xmlns:p14="http://schemas.microsoft.com/office/powerpoint/2010/main" Requires="p14">
      <p:transition spd="slow" p14:dur="2000" advTm="18000"/>
    </mc:Choice>
    <mc:Fallback>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6F877-41B8-45F6-8E63-5496E658A705}"/>
              </a:ext>
            </a:extLst>
          </p:cNvPr>
          <p:cNvSpPr>
            <a:spLocks noGrp="1"/>
          </p:cNvSpPr>
          <p:nvPr>
            <p:ph type="ctrTitle" sz="quarter"/>
          </p:nvPr>
        </p:nvSpPr>
        <p:spPr/>
        <p:txBody>
          <a:bodyPr/>
          <a:lstStyle/>
          <a:p>
            <a:r>
              <a:rPr lang="en-US" dirty="0"/>
              <a:t>CVE ID Assignment</a:t>
            </a:r>
          </a:p>
        </p:txBody>
      </p:sp>
      <p:sp>
        <p:nvSpPr>
          <p:cNvPr id="3" name="Slide Number Placeholder 2">
            <a:extLst>
              <a:ext uri="{FF2B5EF4-FFF2-40B4-BE49-F238E27FC236}">
                <a16:creationId xmlns:a16="http://schemas.microsoft.com/office/drawing/2014/main" id="{2C42CFE5-EA51-4741-968D-37AF2FDE674C}"/>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12</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8" name="Audio 7">
            <a:hlinkClick r:id="" action="ppaction://media"/>
            <a:extLst>
              <a:ext uri="{FF2B5EF4-FFF2-40B4-BE49-F238E27FC236}">
                <a16:creationId xmlns:a16="http://schemas.microsoft.com/office/drawing/2014/main" id="{42B01EDC-5C3D-4144-8108-8172212B9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68058038"/>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Reporter Sends Vulnerability Information</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cxnSp>
        <p:nvCxnSpPr>
          <p:cNvPr id="7" name="Straight Arrow Connector 6"/>
          <p:cNvCxnSpPr>
            <a:stCxn id="5" idx="3"/>
            <a:endCxn id="4" idx="1"/>
          </p:cNvCxnSpPr>
          <p:nvPr/>
        </p:nvCxnSpPr>
        <p:spPr>
          <a:xfrm>
            <a:off x="4702307" y="3408216"/>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Scroll: Vertical 5"/>
          <p:cNvSpPr/>
          <p:nvPr/>
        </p:nvSpPr>
        <p:spPr>
          <a:xfrm>
            <a:off x="5163127" y="1754909"/>
            <a:ext cx="2225964" cy="1513058"/>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found some vulnerabilities in</a:t>
            </a:r>
          </a:p>
          <a:p>
            <a:pPr algn="ctr"/>
            <a:r>
              <a:rPr lang="en-US" dirty="0">
                <a:solidFill>
                  <a:schemeClr val="tx1"/>
                </a:solidFill>
              </a:rPr>
              <a:t>your product…</a:t>
            </a:r>
          </a:p>
        </p:txBody>
      </p:sp>
      <p:pic>
        <p:nvPicPr>
          <p:cNvPr id="3" name="Audio 2">
            <a:hlinkClick r:id="" action="ppaction://media"/>
            <a:extLst>
              <a:ext uri="{FF2B5EF4-FFF2-40B4-BE49-F238E27FC236}">
                <a16:creationId xmlns:a16="http://schemas.microsoft.com/office/drawing/2014/main" id="{C02858A4-BE33-4FD6-BF3F-C4BFFFBEAA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4047631"/>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Acknowledges Receipt</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sp>
        <p:nvSpPr>
          <p:cNvPr id="8" name="TextBox 7"/>
          <p:cNvSpPr txBox="1"/>
          <p:nvPr/>
        </p:nvSpPr>
        <p:spPr>
          <a:xfrm>
            <a:off x="4808808" y="2370827"/>
            <a:ext cx="3214167" cy="984885"/>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Thank you for the report.  We will</a:t>
            </a:r>
          </a:p>
          <a:p>
            <a:pPr>
              <a:spcAft>
                <a:spcPts val="600"/>
              </a:spcAft>
            </a:pPr>
            <a:r>
              <a:rPr lang="en-US" sz="1600" dirty="0">
                <a:ea typeface="Verdana" pitchFamily="34" charset="0"/>
                <a:cs typeface="Verdana" pitchFamily="34" charset="0"/>
              </a:rPr>
              <a:t>look into it and get back to you </a:t>
            </a:r>
          </a:p>
          <a:p>
            <a:pPr>
              <a:spcAft>
                <a:spcPts val="600"/>
              </a:spcAft>
            </a:pPr>
            <a:r>
              <a:rPr lang="en-US" sz="1600" dirty="0">
                <a:ea typeface="Verdana" pitchFamily="34" charset="0"/>
                <a:cs typeface="Verdana" pitchFamily="34" charset="0"/>
              </a:rPr>
              <a:t>within 7 days.</a:t>
            </a:r>
          </a:p>
        </p:txBody>
      </p:sp>
      <p:cxnSp>
        <p:nvCxnSpPr>
          <p:cNvPr id="6" name="Straight Arrow Connector 5"/>
          <p:cNvCxnSpPr>
            <a:stCxn id="4" idx="1"/>
            <a:endCxn id="5" idx="3"/>
          </p:cNvCxnSpPr>
          <p:nvPr/>
        </p:nvCxnSpPr>
        <p:spPr>
          <a:xfrm flipH="1" flipV="1">
            <a:off x="4702307" y="3408216"/>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 name="Audio 2">
            <a:hlinkClick r:id="" action="ppaction://media"/>
            <a:extLst>
              <a:ext uri="{FF2B5EF4-FFF2-40B4-BE49-F238E27FC236}">
                <a16:creationId xmlns:a16="http://schemas.microsoft.com/office/drawing/2014/main" id="{5FC96A22-C28B-428D-B304-3041576113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0692100"/>
      </p:ext>
    </p:extLst>
  </p:cSld>
  <p:clrMapOvr>
    <a:masterClrMapping/>
  </p:clrMapOvr>
  <mc:AlternateContent xmlns:mc="http://schemas.openxmlformats.org/markup-compatibility/2006">
    <mc:Choice xmlns:p14="http://schemas.microsoft.com/office/powerpoint/2010/main" Requires="p14">
      <p:transition spd="slow" p14:dur="2000" advTm="11000"/>
    </mc:Choice>
    <mc:Fallback>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173" y="243244"/>
            <a:ext cx="8640416" cy="868362"/>
          </a:xfrm>
        </p:spPr>
        <p:txBody>
          <a:bodyPr>
            <a:normAutofit/>
          </a:bodyPr>
          <a:lstStyle/>
          <a:p>
            <a:r>
              <a:rPr lang="en-US" dirty="0"/>
              <a:t>CNA Counts the Number of Vulnerabilities</a:t>
            </a:r>
          </a:p>
        </p:txBody>
      </p:sp>
      <p:sp>
        <p:nvSpPr>
          <p:cNvPr id="4" name="Scroll: Vertical 3"/>
          <p:cNvSpPr/>
          <p:nvPr/>
        </p:nvSpPr>
        <p:spPr>
          <a:xfrm>
            <a:off x="1708728" y="3131702"/>
            <a:ext cx="2144327" cy="2197104"/>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found some vulnerabilities in</a:t>
            </a:r>
          </a:p>
          <a:p>
            <a:pPr algn="ctr"/>
            <a:r>
              <a:rPr lang="en-US" dirty="0">
                <a:solidFill>
                  <a:schemeClr val="tx1"/>
                </a:solidFill>
              </a:rPr>
              <a:t>your product…</a:t>
            </a:r>
          </a:p>
        </p:txBody>
      </p:sp>
      <p:sp>
        <p:nvSpPr>
          <p:cNvPr id="5" name="Rectangle: Rounded Corners 4"/>
          <p:cNvSpPr/>
          <p:nvPr/>
        </p:nvSpPr>
        <p:spPr>
          <a:xfrm>
            <a:off x="3839699" y="1311634"/>
            <a:ext cx="2152073"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6" name="Rectangle: Rounded Corners 5"/>
          <p:cNvSpPr/>
          <p:nvPr/>
        </p:nvSpPr>
        <p:spPr>
          <a:xfrm>
            <a:off x="5991772" y="1311634"/>
            <a:ext cx="2152073"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Rectangle: Rounded Corners 6"/>
          <p:cNvSpPr/>
          <p:nvPr/>
        </p:nvSpPr>
        <p:spPr>
          <a:xfrm>
            <a:off x="8143845" y="1311634"/>
            <a:ext cx="2152073"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2" name="Rectangle: Rounded Corners 11"/>
          <p:cNvSpPr/>
          <p:nvPr/>
        </p:nvSpPr>
        <p:spPr>
          <a:xfrm>
            <a:off x="4227626" y="5541889"/>
            <a:ext cx="1394691" cy="55649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5</a:t>
            </a:r>
          </a:p>
        </p:txBody>
      </p:sp>
      <p:sp>
        <p:nvSpPr>
          <p:cNvPr id="13" name="Rectangle: Rounded Corners 12"/>
          <p:cNvSpPr/>
          <p:nvPr/>
        </p:nvSpPr>
        <p:spPr>
          <a:xfrm>
            <a:off x="4218389" y="4812216"/>
            <a:ext cx="1394691" cy="55649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4</a:t>
            </a:r>
          </a:p>
        </p:txBody>
      </p:sp>
      <p:sp>
        <p:nvSpPr>
          <p:cNvPr id="14" name="Rectangle: Rounded Corners 13"/>
          <p:cNvSpPr/>
          <p:nvPr/>
        </p:nvSpPr>
        <p:spPr>
          <a:xfrm>
            <a:off x="4227626" y="4082543"/>
            <a:ext cx="1394691" cy="55649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3</a:t>
            </a:r>
          </a:p>
        </p:txBody>
      </p:sp>
      <p:sp>
        <p:nvSpPr>
          <p:cNvPr id="15" name="Rectangle: Rounded Corners 14"/>
          <p:cNvSpPr/>
          <p:nvPr/>
        </p:nvSpPr>
        <p:spPr>
          <a:xfrm>
            <a:off x="4227626" y="3352870"/>
            <a:ext cx="1394691" cy="55649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2</a:t>
            </a:r>
          </a:p>
        </p:txBody>
      </p:sp>
      <p:sp>
        <p:nvSpPr>
          <p:cNvPr id="16" name="Rectangle: Rounded Corners 15"/>
          <p:cNvSpPr/>
          <p:nvPr/>
        </p:nvSpPr>
        <p:spPr>
          <a:xfrm>
            <a:off x="4218388" y="2623197"/>
            <a:ext cx="1394691" cy="55649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solidFill>
                  <a:schemeClr val="tx1"/>
                </a:solidFill>
              </a:rPr>
              <a:t>Issue 1</a:t>
            </a:r>
          </a:p>
        </p:txBody>
      </p:sp>
      <p:sp>
        <p:nvSpPr>
          <p:cNvPr id="21" name="Rectangle: Rounded Corners 20"/>
          <p:cNvSpPr/>
          <p:nvPr/>
        </p:nvSpPr>
        <p:spPr>
          <a:xfrm>
            <a:off x="6388937" y="5541889"/>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4</a:t>
            </a:r>
          </a:p>
        </p:txBody>
      </p:sp>
      <p:sp>
        <p:nvSpPr>
          <p:cNvPr id="22" name="Rectangle: Rounded Corners 21"/>
          <p:cNvSpPr/>
          <p:nvPr/>
        </p:nvSpPr>
        <p:spPr>
          <a:xfrm>
            <a:off x="6379700" y="4812216"/>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3</a:t>
            </a:r>
          </a:p>
        </p:txBody>
      </p:sp>
      <p:sp>
        <p:nvSpPr>
          <p:cNvPr id="23" name="Rectangle: Rounded Corners 22"/>
          <p:cNvSpPr/>
          <p:nvPr/>
        </p:nvSpPr>
        <p:spPr>
          <a:xfrm>
            <a:off x="6388937" y="4082543"/>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24" name="Rectangle: Rounded Corners 23"/>
          <p:cNvSpPr/>
          <p:nvPr/>
        </p:nvSpPr>
        <p:spPr>
          <a:xfrm>
            <a:off x="6388937" y="335287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25" name="Rectangle: Rounded Corners 24"/>
          <p:cNvSpPr/>
          <p:nvPr/>
        </p:nvSpPr>
        <p:spPr>
          <a:xfrm>
            <a:off x="6379699" y="2623197"/>
            <a:ext cx="1394691" cy="556494"/>
          </a:xfrm>
          <a:prstGeom prst="roundRect">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tx1"/>
              </a:solidFill>
            </a:endParaRPr>
          </a:p>
        </p:txBody>
      </p:sp>
      <p:sp>
        <p:nvSpPr>
          <p:cNvPr id="28" name="Multiplication Sign 27"/>
          <p:cNvSpPr/>
          <p:nvPr/>
        </p:nvSpPr>
        <p:spPr>
          <a:xfrm>
            <a:off x="6550572" y="2381903"/>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29" name="Rectangle: Rounded Corners 28"/>
          <p:cNvSpPr/>
          <p:nvPr/>
        </p:nvSpPr>
        <p:spPr>
          <a:xfrm>
            <a:off x="8550247" y="539758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30" name="Rectangle: Rounded Corners 29"/>
          <p:cNvSpPr/>
          <p:nvPr/>
        </p:nvSpPr>
        <p:spPr>
          <a:xfrm>
            <a:off x="8550247" y="3938234"/>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31" name="Rectangle: Rounded Corners 30"/>
          <p:cNvSpPr/>
          <p:nvPr/>
        </p:nvSpPr>
        <p:spPr>
          <a:xfrm>
            <a:off x="8550247" y="3179691"/>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cxnSp>
        <p:nvCxnSpPr>
          <p:cNvPr id="33" name="Straight Arrow Connector 32"/>
          <p:cNvCxnSpPr>
            <a:stCxn id="16" idx="3"/>
            <a:endCxn id="25" idx="1"/>
          </p:cNvCxnSpPr>
          <p:nvPr/>
        </p:nvCxnSpPr>
        <p:spPr>
          <a:xfrm>
            <a:off x="5613078" y="2901444"/>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5" idx="3"/>
            <a:endCxn id="24" idx="1"/>
          </p:cNvCxnSpPr>
          <p:nvPr/>
        </p:nvCxnSpPr>
        <p:spPr>
          <a:xfrm>
            <a:off x="5622316" y="3631117"/>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4" idx="3"/>
            <a:endCxn id="23" idx="1"/>
          </p:cNvCxnSpPr>
          <p:nvPr/>
        </p:nvCxnSpPr>
        <p:spPr>
          <a:xfrm>
            <a:off x="5622316" y="4360790"/>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13" idx="3"/>
            <a:endCxn id="22" idx="1"/>
          </p:cNvCxnSpPr>
          <p:nvPr/>
        </p:nvCxnSpPr>
        <p:spPr>
          <a:xfrm>
            <a:off x="5613079" y="5090463"/>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cxnSpLocks/>
            <a:stCxn id="12" idx="3"/>
            <a:endCxn id="21" idx="1"/>
          </p:cNvCxnSpPr>
          <p:nvPr/>
        </p:nvCxnSpPr>
        <p:spPr>
          <a:xfrm>
            <a:off x="5622316" y="5820136"/>
            <a:ext cx="76662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4" idx="3"/>
            <a:endCxn id="31" idx="1"/>
          </p:cNvCxnSpPr>
          <p:nvPr/>
        </p:nvCxnSpPr>
        <p:spPr>
          <a:xfrm flipV="1">
            <a:off x="7783628" y="3457939"/>
            <a:ext cx="766619" cy="1731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3" idx="3"/>
            <a:endCxn id="30" idx="1"/>
          </p:cNvCxnSpPr>
          <p:nvPr/>
        </p:nvCxnSpPr>
        <p:spPr>
          <a:xfrm flipV="1">
            <a:off x="7783628" y="4216482"/>
            <a:ext cx="766619" cy="144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a:stCxn id="22" idx="3"/>
            <a:endCxn id="29" idx="1"/>
          </p:cNvCxnSpPr>
          <p:nvPr/>
        </p:nvCxnSpPr>
        <p:spPr>
          <a:xfrm>
            <a:off x="7774390" y="5090463"/>
            <a:ext cx="775856" cy="585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cxnSpLocks/>
            <a:stCxn id="21" idx="3"/>
            <a:endCxn id="29" idx="1"/>
          </p:cNvCxnSpPr>
          <p:nvPr/>
        </p:nvCxnSpPr>
        <p:spPr>
          <a:xfrm flipV="1">
            <a:off x="7783628" y="5675828"/>
            <a:ext cx="766619" cy="1443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cxnSpLocks/>
            <a:stCxn id="4" idx="3"/>
            <a:endCxn id="16" idx="1"/>
          </p:cNvCxnSpPr>
          <p:nvPr/>
        </p:nvCxnSpPr>
        <p:spPr>
          <a:xfrm flipV="1">
            <a:off x="3563911" y="2901445"/>
            <a:ext cx="654476" cy="1181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a:stCxn id="4" idx="3"/>
            <a:endCxn id="15" idx="1"/>
          </p:cNvCxnSpPr>
          <p:nvPr/>
        </p:nvCxnSpPr>
        <p:spPr>
          <a:xfrm flipV="1">
            <a:off x="3563911" y="3631117"/>
            <a:ext cx="663714" cy="4514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cxnSpLocks/>
            <a:stCxn id="4" idx="3"/>
            <a:endCxn id="14" idx="1"/>
          </p:cNvCxnSpPr>
          <p:nvPr/>
        </p:nvCxnSpPr>
        <p:spPr>
          <a:xfrm>
            <a:off x="3563911" y="4082544"/>
            <a:ext cx="663714" cy="2782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cxnSpLocks/>
            <a:stCxn id="4" idx="3"/>
            <a:endCxn id="13" idx="1"/>
          </p:cNvCxnSpPr>
          <p:nvPr/>
        </p:nvCxnSpPr>
        <p:spPr>
          <a:xfrm>
            <a:off x="3563912" y="4082543"/>
            <a:ext cx="654477" cy="10079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cxnSpLocks/>
            <a:stCxn id="4" idx="3"/>
            <a:endCxn id="12" idx="1"/>
          </p:cNvCxnSpPr>
          <p:nvPr/>
        </p:nvCxnSpPr>
        <p:spPr>
          <a:xfrm>
            <a:off x="3563911" y="4082544"/>
            <a:ext cx="663714" cy="17375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945114" y="1491494"/>
            <a:ext cx="1941237" cy="661720"/>
          </a:xfrm>
          <a:prstGeom prst="rect">
            <a:avLst/>
          </a:prstGeom>
          <a:noFill/>
        </p:spPr>
        <p:txBody>
          <a:bodyPr wrap="none" rtlCol="0">
            <a:spAutoFit/>
          </a:bodyPr>
          <a:lstStyle/>
          <a:p>
            <a:pPr algn="ctr">
              <a:spcAft>
                <a:spcPts val="600"/>
              </a:spcAft>
            </a:pPr>
            <a:r>
              <a:rPr lang="en-US" sz="1600" dirty="0">
                <a:ea typeface="Verdana" pitchFamily="34" charset="0"/>
                <a:cs typeface="Verdana" pitchFamily="34" charset="0"/>
              </a:rPr>
              <a:t>CNT1: Independently</a:t>
            </a:r>
          </a:p>
          <a:p>
            <a:pPr algn="ctr">
              <a:spcAft>
                <a:spcPts val="600"/>
              </a:spcAft>
            </a:pPr>
            <a:r>
              <a:rPr lang="en-US" sz="1600" dirty="0">
                <a:ea typeface="Verdana" pitchFamily="34" charset="0"/>
                <a:cs typeface="Verdana" pitchFamily="34" charset="0"/>
              </a:rPr>
              <a:t>Fixable Issue</a:t>
            </a:r>
          </a:p>
        </p:txBody>
      </p:sp>
      <p:sp>
        <p:nvSpPr>
          <p:cNvPr id="63" name="TextBox 62"/>
          <p:cNvSpPr txBox="1"/>
          <p:nvPr/>
        </p:nvSpPr>
        <p:spPr>
          <a:xfrm>
            <a:off x="6177981" y="1487645"/>
            <a:ext cx="1776384" cy="661720"/>
          </a:xfrm>
          <a:prstGeom prst="rect">
            <a:avLst/>
          </a:prstGeom>
          <a:noFill/>
        </p:spPr>
        <p:txBody>
          <a:bodyPr wrap="none" rtlCol="0">
            <a:spAutoFit/>
          </a:bodyPr>
          <a:lstStyle/>
          <a:p>
            <a:pPr algn="ctr">
              <a:spcAft>
                <a:spcPts val="600"/>
              </a:spcAft>
            </a:pPr>
            <a:r>
              <a:rPr lang="en-US" sz="1600" dirty="0">
                <a:ea typeface="Verdana" pitchFamily="34" charset="0"/>
                <a:cs typeface="Verdana" pitchFamily="34" charset="0"/>
              </a:rPr>
              <a:t>CNT2: Determine if</a:t>
            </a:r>
          </a:p>
          <a:p>
            <a:pPr algn="ctr">
              <a:spcAft>
                <a:spcPts val="600"/>
              </a:spcAft>
            </a:pPr>
            <a:r>
              <a:rPr lang="en-US" sz="1600" dirty="0">
                <a:ea typeface="Verdana" pitchFamily="34" charset="0"/>
                <a:cs typeface="Verdana" pitchFamily="34" charset="0"/>
              </a:rPr>
              <a:t>a Vulnerability</a:t>
            </a:r>
          </a:p>
        </p:txBody>
      </p:sp>
      <p:sp>
        <p:nvSpPr>
          <p:cNvPr id="64" name="TextBox 63"/>
          <p:cNvSpPr txBox="1"/>
          <p:nvPr/>
        </p:nvSpPr>
        <p:spPr>
          <a:xfrm>
            <a:off x="8320092" y="1487645"/>
            <a:ext cx="1854995" cy="1308050"/>
          </a:xfrm>
          <a:prstGeom prst="rect">
            <a:avLst/>
          </a:prstGeom>
          <a:noFill/>
        </p:spPr>
        <p:txBody>
          <a:bodyPr wrap="none" rtlCol="0">
            <a:spAutoFit/>
          </a:bodyPr>
          <a:lstStyle/>
          <a:p>
            <a:pPr algn="ctr">
              <a:spcAft>
                <a:spcPts val="600"/>
              </a:spcAft>
            </a:pPr>
            <a:r>
              <a:rPr lang="en-US" sz="1600" dirty="0">
                <a:ea typeface="Verdana" pitchFamily="34" charset="0"/>
                <a:cs typeface="Verdana" pitchFamily="34" charset="0"/>
              </a:rPr>
              <a:t>CNT3: Determine is</a:t>
            </a:r>
          </a:p>
          <a:p>
            <a:pPr algn="ctr">
              <a:spcAft>
                <a:spcPts val="600"/>
              </a:spcAft>
            </a:pPr>
            <a:r>
              <a:rPr lang="en-US" sz="1600" dirty="0">
                <a:ea typeface="Verdana" pitchFamily="34" charset="0"/>
                <a:cs typeface="Verdana" pitchFamily="34" charset="0"/>
              </a:rPr>
              <a:t>Results from Shared</a:t>
            </a:r>
          </a:p>
          <a:p>
            <a:pPr algn="ctr">
              <a:spcAft>
                <a:spcPts val="600"/>
              </a:spcAft>
            </a:pPr>
            <a:r>
              <a:rPr lang="en-US" sz="1600" dirty="0">
                <a:ea typeface="Verdana" pitchFamily="34" charset="0"/>
                <a:cs typeface="Verdana" pitchFamily="34" charset="0"/>
              </a:rPr>
              <a:t>Code, Library, or </a:t>
            </a:r>
          </a:p>
          <a:p>
            <a:pPr algn="ctr">
              <a:spcAft>
                <a:spcPts val="600"/>
              </a:spcAft>
            </a:pPr>
            <a:r>
              <a:rPr lang="en-US" sz="1600" dirty="0">
                <a:ea typeface="Verdana" pitchFamily="34" charset="0"/>
                <a:cs typeface="Verdana" pitchFamily="34" charset="0"/>
              </a:rPr>
              <a:t>Standard</a:t>
            </a:r>
          </a:p>
        </p:txBody>
      </p:sp>
      <p:sp>
        <p:nvSpPr>
          <p:cNvPr id="104" name="Rectangle: Rounded Corners 103"/>
          <p:cNvSpPr/>
          <p:nvPr/>
        </p:nvSpPr>
        <p:spPr>
          <a:xfrm>
            <a:off x="8550247" y="4700250"/>
            <a:ext cx="1394691"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cxnSp>
        <p:nvCxnSpPr>
          <p:cNvPr id="106" name="Straight Arrow Connector 105"/>
          <p:cNvCxnSpPr>
            <a:stCxn id="23" idx="3"/>
            <a:endCxn id="104" idx="1"/>
          </p:cNvCxnSpPr>
          <p:nvPr/>
        </p:nvCxnSpPr>
        <p:spPr>
          <a:xfrm>
            <a:off x="7783628" y="4360791"/>
            <a:ext cx="766619" cy="6177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9A25433B-A3F8-45FB-B718-C9B9A9E353B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1716099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Decides Whether to Assign an ID</a:t>
            </a:r>
          </a:p>
        </p:txBody>
      </p:sp>
      <p:sp>
        <p:nvSpPr>
          <p:cNvPr id="5" name="Rectangle: Rounded Corners 4"/>
          <p:cNvSpPr/>
          <p:nvPr/>
        </p:nvSpPr>
        <p:spPr>
          <a:xfrm>
            <a:off x="3272867" y="1311813"/>
            <a:ext cx="1431635"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chemeClr val="tx1"/>
              </a:solidFill>
            </a:endParaRPr>
          </a:p>
        </p:txBody>
      </p:sp>
      <p:sp>
        <p:nvSpPr>
          <p:cNvPr id="6" name="Rectangle: Rounded Corners 5"/>
          <p:cNvSpPr/>
          <p:nvPr/>
        </p:nvSpPr>
        <p:spPr>
          <a:xfrm>
            <a:off x="8977715" y="1311813"/>
            <a:ext cx="1431635"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7" name="Rectangle: Rounded Corners 6"/>
          <p:cNvSpPr/>
          <p:nvPr/>
        </p:nvSpPr>
        <p:spPr>
          <a:xfrm>
            <a:off x="4726194" y="1311813"/>
            <a:ext cx="1409943"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8" name="Rectangle: Rounded Corners 7"/>
          <p:cNvSpPr/>
          <p:nvPr/>
        </p:nvSpPr>
        <p:spPr>
          <a:xfrm>
            <a:off x="6157829" y="1311813"/>
            <a:ext cx="1409943"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9" name="Rectangle: Rounded Corners 8"/>
          <p:cNvSpPr/>
          <p:nvPr/>
        </p:nvSpPr>
        <p:spPr>
          <a:xfrm>
            <a:off x="7567772" y="1311813"/>
            <a:ext cx="1409943" cy="4959928"/>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chemeClr val="tx1"/>
              </a:solidFill>
            </a:endParaRPr>
          </a:p>
        </p:txBody>
      </p:sp>
      <p:sp>
        <p:nvSpPr>
          <p:cNvPr id="13" name="TextBox 12"/>
          <p:cNvSpPr txBox="1"/>
          <p:nvPr/>
        </p:nvSpPr>
        <p:spPr>
          <a:xfrm>
            <a:off x="3519645" y="1596162"/>
            <a:ext cx="841897" cy="661720"/>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INC1: In</a:t>
            </a:r>
          </a:p>
          <a:p>
            <a:pPr algn="ctr">
              <a:spcAft>
                <a:spcPts val="600"/>
              </a:spcAft>
            </a:pPr>
            <a:r>
              <a:rPr lang="en-US" sz="1600" dirty="0">
                <a:ea typeface="Verdana" pitchFamily="34" charset="0"/>
                <a:cs typeface="Verdana" pitchFamily="34" charset="0"/>
              </a:rPr>
              <a:t>Scope</a:t>
            </a:r>
          </a:p>
        </p:txBody>
      </p:sp>
      <p:sp>
        <p:nvSpPr>
          <p:cNvPr id="14" name="TextBox 13"/>
          <p:cNvSpPr txBox="1"/>
          <p:nvPr/>
        </p:nvSpPr>
        <p:spPr>
          <a:xfrm>
            <a:off x="4797016" y="1590885"/>
            <a:ext cx="1144672" cy="661720"/>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INC2: Make</a:t>
            </a:r>
          </a:p>
          <a:p>
            <a:pPr algn="ctr">
              <a:spcAft>
                <a:spcPts val="600"/>
              </a:spcAft>
            </a:pPr>
            <a:r>
              <a:rPr lang="en-US" sz="1600" dirty="0">
                <a:ea typeface="Verdana" pitchFamily="34" charset="0"/>
                <a:cs typeface="Verdana" pitchFamily="34" charset="0"/>
              </a:rPr>
              <a:t>Public</a:t>
            </a:r>
          </a:p>
        </p:txBody>
      </p:sp>
      <p:sp>
        <p:nvSpPr>
          <p:cNvPr id="15" name="TextBox 14"/>
          <p:cNvSpPr txBox="1"/>
          <p:nvPr/>
        </p:nvSpPr>
        <p:spPr>
          <a:xfrm>
            <a:off x="6333873" y="1590886"/>
            <a:ext cx="1057854" cy="984885"/>
          </a:xfrm>
          <a:prstGeom prst="rect">
            <a:avLst/>
          </a:prstGeom>
          <a:noFill/>
        </p:spPr>
        <p:txBody>
          <a:bodyPr wrap="none" rtlCol="0">
            <a:spAutoFit/>
          </a:bodyPr>
          <a:lstStyle/>
          <a:p>
            <a:pPr algn="ctr">
              <a:spcAft>
                <a:spcPts val="600"/>
              </a:spcAft>
            </a:pPr>
            <a:r>
              <a:rPr lang="en-US" sz="1600" dirty="0">
                <a:ea typeface="Verdana" pitchFamily="34" charset="0"/>
                <a:cs typeface="Verdana" pitchFamily="34" charset="0"/>
              </a:rPr>
              <a:t>INC3:</a:t>
            </a:r>
          </a:p>
          <a:p>
            <a:pPr algn="ctr">
              <a:spcAft>
                <a:spcPts val="600"/>
              </a:spcAft>
            </a:pPr>
            <a:r>
              <a:rPr lang="en-US" sz="1600" dirty="0">
                <a:ea typeface="Verdana" pitchFamily="34" charset="0"/>
                <a:cs typeface="Verdana" pitchFamily="34" charset="0"/>
              </a:rPr>
              <a:t>Customer</a:t>
            </a:r>
          </a:p>
          <a:p>
            <a:pPr algn="ctr">
              <a:spcAft>
                <a:spcPts val="600"/>
              </a:spcAft>
            </a:pPr>
            <a:r>
              <a:rPr lang="en-US" sz="1600" dirty="0">
                <a:ea typeface="Verdana" pitchFamily="34" charset="0"/>
                <a:cs typeface="Verdana" pitchFamily="34" charset="0"/>
              </a:rPr>
              <a:t>Controlled</a:t>
            </a:r>
          </a:p>
        </p:txBody>
      </p:sp>
      <p:sp>
        <p:nvSpPr>
          <p:cNvPr id="16" name="TextBox 15"/>
          <p:cNvSpPr txBox="1"/>
          <p:nvPr/>
        </p:nvSpPr>
        <p:spPr>
          <a:xfrm>
            <a:off x="7611343" y="1590885"/>
            <a:ext cx="1322798" cy="984885"/>
          </a:xfrm>
          <a:prstGeom prst="rect">
            <a:avLst/>
          </a:prstGeom>
          <a:noFill/>
        </p:spPr>
        <p:txBody>
          <a:bodyPr wrap="none" rtlCol="0">
            <a:spAutoFit/>
          </a:bodyPr>
          <a:lstStyle/>
          <a:p>
            <a:pPr algn="ctr">
              <a:spcAft>
                <a:spcPts val="600"/>
              </a:spcAft>
            </a:pPr>
            <a:r>
              <a:rPr lang="en-US" sz="1600" dirty="0">
                <a:ea typeface="Verdana" pitchFamily="34" charset="0"/>
                <a:cs typeface="Verdana" pitchFamily="34" charset="0"/>
              </a:rPr>
              <a:t>INC4: Publicly</a:t>
            </a:r>
          </a:p>
          <a:p>
            <a:pPr algn="ctr">
              <a:spcAft>
                <a:spcPts val="600"/>
              </a:spcAft>
            </a:pPr>
            <a:r>
              <a:rPr lang="en-US" sz="1600" dirty="0">
                <a:ea typeface="Verdana" pitchFamily="34" charset="0"/>
                <a:cs typeface="Verdana" pitchFamily="34" charset="0"/>
              </a:rPr>
              <a:t>Available</a:t>
            </a:r>
          </a:p>
          <a:p>
            <a:pPr algn="ctr">
              <a:spcAft>
                <a:spcPts val="600"/>
              </a:spcAft>
            </a:pPr>
            <a:r>
              <a:rPr lang="en-US" sz="1600" dirty="0">
                <a:ea typeface="Verdana" pitchFamily="34" charset="0"/>
                <a:cs typeface="Verdana" pitchFamily="34" charset="0"/>
              </a:rPr>
              <a:t>Software</a:t>
            </a:r>
          </a:p>
        </p:txBody>
      </p:sp>
      <p:sp>
        <p:nvSpPr>
          <p:cNvPr id="17" name="TextBox 16"/>
          <p:cNvSpPr txBox="1"/>
          <p:nvPr/>
        </p:nvSpPr>
        <p:spPr>
          <a:xfrm>
            <a:off x="9168900" y="1590884"/>
            <a:ext cx="1049262" cy="984885"/>
          </a:xfrm>
          <a:prstGeom prst="rect">
            <a:avLst/>
          </a:prstGeom>
          <a:noFill/>
        </p:spPr>
        <p:txBody>
          <a:bodyPr wrap="none" rtlCol="0">
            <a:spAutoFit/>
          </a:bodyPr>
          <a:lstStyle/>
          <a:p>
            <a:pPr algn="ctr">
              <a:spcAft>
                <a:spcPts val="600"/>
              </a:spcAft>
            </a:pPr>
            <a:r>
              <a:rPr lang="en-US" sz="1600" dirty="0">
                <a:ea typeface="Verdana" pitchFamily="34" charset="0"/>
                <a:cs typeface="Verdana" pitchFamily="34" charset="0"/>
              </a:rPr>
              <a:t>INC5:</a:t>
            </a:r>
          </a:p>
          <a:p>
            <a:pPr algn="ctr">
              <a:spcAft>
                <a:spcPts val="600"/>
              </a:spcAft>
            </a:pPr>
            <a:r>
              <a:rPr lang="en-US" sz="1600" dirty="0">
                <a:ea typeface="Verdana" pitchFamily="34" charset="0"/>
                <a:cs typeface="Verdana" pitchFamily="34" charset="0"/>
              </a:rPr>
              <a:t>Avoid</a:t>
            </a:r>
          </a:p>
          <a:p>
            <a:pPr algn="ctr">
              <a:spcAft>
                <a:spcPts val="600"/>
              </a:spcAft>
            </a:pPr>
            <a:r>
              <a:rPr lang="en-US" sz="1600" dirty="0">
                <a:ea typeface="Verdana" pitchFamily="34" charset="0"/>
                <a:cs typeface="Verdana" pitchFamily="34" charset="0"/>
              </a:rPr>
              <a:t>Duplicates</a:t>
            </a:r>
          </a:p>
        </p:txBody>
      </p:sp>
      <p:cxnSp>
        <p:nvCxnSpPr>
          <p:cNvPr id="36" name="Straight Arrow Connector 35"/>
          <p:cNvCxnSpPr>
            <a:stCxn id="70" idx="3"/>
            <a:endCxn id="74" idx="1"/>
          </p:cNvCxnSpPr>
          <p:nvPr/>
        </p:nvCxnSpPr>
        <p:spPr>
          <a:xfrm>
            <a:off x="3127078" y="3499669"/>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8" name="Rectangle: Rounded Corners 67"/>
          <p:cNvSpPr/>
          <p:nvPr/>
        </p:nvSpPr>
        <p:spPr>
          <a:xfrm>
            <a:off x="2133601"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69" name="Rectangle: Rounded Corners 68"/>
          <p:cNvSpPr/>
          <p:nvPr/>
        </p:nvSpPr>
        <p:spPr>
          <a:xfrm>
            <a:off x="2133601"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0" name="Rectangle: Rounded Corners 69"/>
          <p:cNvSpPr/>
          <p:nvPr/>
        </p:nvSpPr>
        <p:spPr>
          <a:xfrm>
            <a:off x="2133601"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71" name="Rectangle: Rounded Corners 70"/>
          <p:cNvSpPr/>
          <p:nvPr/>
        </p:nvSpPr>
        <p:spPr>
          <a:xfrm>
            <a:off x="2133601" y="474198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sp>
        <p:nvSpPr>
          <p:cNvPr id="72" name="Rectangle: Rounded Corners 71"/>
          <p:cNvSpPr/>
          <p:nvPr/>
        </p:nvSpPr>
        <p:spPr>
          <a:xfrm>
            <a:off x="3464245"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73" name="Rectangle: Rounded Corners 72"/>
          <p:cNvSpPr/>
          <p:nvPr/>
        </p:nvSpPr>
        <p:spPr>
          <a:xfrm>
            <a:off x="3464245"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4" name="Rectangle: Rounded Corners 73"/>
          <p:cNvSpPr/>
          <p:nvPr/>
        </p:nvSpPr>
        <p:spPr>
          <a:xfrm>
            <a:off x="3464245"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75" name="Rectangle: Rounded Corners 74"/>
          <p:cNvSpPr/>
          <p:nvPr/>
        </p:nvSpPr>
        <p:spPr>
          <a:xfrm>
            <a:off x="3464245" y="474198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5</a:t>
            </a:r>
          </a:p>
        </p:txBody>
      </p:sp>
      <p:sp>
        <p:nvSpPr>
          <p:cNvPr id="76" name="Rectangle: Rounded Corners 75"/>
          <p:cNvSpPr/>
          <p:nvPr/>
        </p:nvSpPr>
        <p:spPr>
          <a:xfrm>
            <a:off x="4919531"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77" name="Rectangle: Rounded Corners 76"/>
          <p:cNvSpPr/>
          <p:nvPr/>
        </p:nvSpPr>
        <p:spPr>
          <a:xfrm>
            <a:off x="4919531"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78" name="Rectangle: Rounded Corners 77"/>
          <p:cNvSpPr/>
          <p:nvPr/>
        </p:nvSpPr>
        <p:spPr>
          <a:xfrm>
            <a:off x="4919531"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80" name="Rectangle: Rounded Corners 79"/>
          <p:cNvSpPr/>
          <p:nvPr/>
        </p:nvSpPr>
        <p:spPr>
          <a:xfrm>
            <a:off x="6366062"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1" name="Rectangle: Rounded Corners 80"/>
          <p:cNvSpPr/>
          <p:nvPr/>
        </p:nvSpPr>
        <p:spPr>
          <a:xfrm>
            <a:off x="6366062"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2" name="Rectangle: Rounded Corners 81"/>
          <p:cNvSpPr/>
          <p:nvPr/>
        </p:nvSpPr>
        <p:spPr>
          <a:xfrm>
            <a:off x="6366062" y="3221422"/>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1</a:t>
            </a:r>
          </a:p>
        </p:txBody>
      </p:sp>
      <p:sp>
        <p:nvSpPr>
          <p:cNvPr id="84" name="Rectangle: Rounded Corners 83"/>
          <p:cNvSpPr/>
          <p:nvPr/>
        </p:nvSpPr>
        <p:spPr>
          <a:xfrm>
            <a:off x="7776952"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5" name="Rectangle: Rounded Corners 84"/>
          <p:cNvSpPr/>
          <p:nvPr/>
        </p:nvSpPr>
        <p:spPr>
          <a:xfrm>
            <a:off x="7776952"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8" name="Rectangle: Rounded Corners 87"/>
          <p:cNvSpPr/>
          <p:nvPr/>
        </p:nvSpPr>
        <p:spPr>
          <a:xfrm>
            <a:off x="9196794" y="5439311"/>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89" name="Rectangle: Rounded Corners 88"/>
          <p:cNvSpPr/>
          <p:nvPr/>
        </p:nvSpPr>
        <p:spPr>
          <a:xfrm>
            <a:off x="9196794" y="3979965"/>
            <a:ext cx="993477" cy="556494"/>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cxnSp>
        <p:nvCxnSpPr>
          <p:cNvPr id="96" name="Straight Arrow Connector 95"/>
          <p:cNvCxnSpPr>
            <a:stCxn id="69" idx="3"/>
            <a:endCxn id="73" idx="1"/>
          </p:cNvCxnSpPr>
          <p:nvPr/>
        </p:nvCxnSpPr>
        <p:spPr>
          <a:xfrm>
            <a:off x="3127078" y="4258212"/>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9" name="Straight Arrow Connector 98"/>
          <p:cNvCxnSpPr>
            <a:stCxn id="71" idx="3"/>
            <a:endCxn id="75" idx="1"/>
          </p:cNvCxnSpPr>
          <p:nvPr/>
        </p:nvCxnSpPr>
        <p:spPr>
          <a:xfrm>
            <a:off x="3127078" y="5020228"/>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2" name="Straight Arrow Connector 101"/>
          <p:cNvCxnSpPr>
            <a:stCxn id="68" idx="3"/>
            <a:endCxn id="72" idx="1"/>
          </p:cNvCxnSpPr>
          <p:nvPr/>
        </p:nvCxnSpPr>
        <p:spPr>
          <a:xfrm>
            <a:off x="3127078" y="5717558"/>
            <a:ext cx="337167"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5" name="Straight Arrow Connector 104"/>
          <p:cNvCxnSpPr>
            <a:stCxn id="74" idx="3"/>
            <a:endCxn id="78" idx="1"/>
          </p:cNvCxnSpPr>
          <p:nvPr/>
        </p:nvCxnSpPr>
        <p:spPr>
          <a:xfrm>
            <a:off x="4457722" y="3499669"/>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8" name="Straight Arrow Connector 107"/>
          <p:cNvCxnSpPr>
            <a:stCxn id="73" idx="3"/>
            <a:endCxn id="77" idx="1"/>
          </p:cNvCxnSpPr>
          <p:nvPr/>
        </p:nvCxnSpPr>
        <p:spPr>
          <a:xfrm>
            <a:off x="4457722" y="4258212"/>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4" name="Straight Arrow Connector 113"/>
          <p:cNvCxnSpPr>
            <a:stCxn id="72" idx="3"/>
            <a:endCxn id="76" idx="1"/>
          </p:cNvCxnSpPr>
          <p:nvPr/>
        </p:nvCxnSpPr>
        <p:spPr>
          <a:xfrm>
            <a:off x="4457722" y="5717558"/>
            <a:ext cx="46180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7" name="Straight Arrow Connector 116"/>
          <p:cNvCxnSpPr>
            <a:stCxn id="78" idx="3"/>
            <a:endCxn id="82" idx="1"/>
          </p:cNvCxnSpPr>
          <p:nvPr/>
        </p:nvCxnSpPr>
        <p:spPr>
          <a:xfrm>
            <a:off x="5913007" y="3499669"/>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0" name="Straight Arrow Connector 119"/>
          <p:cNvCxnSpPr>
            <a:stCxn id="76" idx="3"/>
            <a:endCxn id="80" idx="1"/>
          </p:cNvCxnSpPr>
          <p:nvPr/>
        </p:nvCxnSpPr>
        <p:spPr>
          <a:xfrm>
            <a:off x="5913007" y="5717558"/>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3" name="Straight Arrow Connector 122"/>
          <p:cNvCxnSpPr>
            <a:stCxn id="77" idx="3"/>
            <a:endCxn id="81" idx="1"/>
          </p:cNvCxnSpPr>
          <p:nvPr/>
        </p:nvCxnSpPr>
        <p:spPr>
          <a:xfrm>
            <a:off x="5913007" y="4258212"/>
            <a:ext cx="45305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7" name="Straight Arrow Connector 126"/>
          <p:cNvCxnSpPr>
            <a:stCxn id="81" idx="3"/>
            <a:endCxn id="85" idx="1"/>
          </p:cNvCxnSpPr>
          <p:nvPr/>
        </p:nvCxnSpPr>
        <p:spPr>
          <a:xfrm>
            <a:off x="7359539" y="4258212"/>
            <a:ext cx="4174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0" name="Straight Arrow Connector 129"/>
          <p:cNvCxnSpPr>
            <a:stCxn id="85" idx="3"/>
            <a:endCxn id="89" idx="1"/>
          </p:cNvCxnSpPr>
          <p:nvPr/>
        </p:nvCxnSpPr>
        <p:spPr>
          <a:xfrm>
            <a:off x="8770429" y="4258212"/>
            <a:ext cx="42636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3" name="Straight Arrow Connector 132"/>
          <p:cNvCxnSpPr>
            <a:stCxn id="80" idx="3"/>
            <a:endCxn id="84" idx="1"/>
          </p:cNvCxnSpPr>
          <p:nvPr/>
        </p:nvCxnSpPr>
        <p:spPr>
          <a:xfrm>
            <a:off x="7359539" y="5717558"/>
            <a:ext cx="417413"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6" name="Straight Arrow Connector 135"/>
          <p:cNvCxnSpPr>
            <a:stCxn id="84" idx="3"/>
            <a:endCxn id="88" idx="1"/>
          </p:cNvCxnSpPr>
          <p:nvPr/>
        </p:nvCxnSpPr>
        <p:spPr>
          <a:xfrm>
            <a:off x="8770429" y="5717558"/>
            <a:ext cx="42636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9" name="Multiplication Sign 138"/>
          <p:cNvSpPr/>
          <p:nvPr/>
        </p:nvSpPr>
        <p:spPr>
          <a:xfrm>
            <a:off x="6327090" y="2961386"/>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sp>
        <p:nvSpPr>
          <p:cNvPr id="140" name="Multiplication Sign 139"/>
          <p:cNvSpPr/>
          <p:nvPr/>
        </p:nvSpPr>
        <p:spPr>
          <a:xfrm>
            <a:off x="3425273" y="4507744"/>
            <a:ext cx="1071418" cy="1034472"/>
          </a:xfrm>
          <a:prstGeom prst="mathMultiply">
            <a:avLst/>
          </a:pr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5DBA3193-EA5E-4239-8595-53126AE039F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07597093"/>
      </p:ext>
    </p:extLst>
  </p:cSld>
  <p:clrMapOvr>
    <a:masterClrMapping/>
  </p:clrMapOvr>
  <mc:AlternateContent xmlns:mc="http://schemas.openxmlformats.org/markup-compatibility/2006">
    <mc:Choice xmlns:p14="http://schemas.microsoft.com/office/powerpoint/2010/main" Requires="p14">
      <p:transition spd="slow" p14:dur="2000" advTm="28000"/>
    </mc:Choice>
    <mc:Fallback>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125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fade">
                                      <p:cBhvr>
                                        <p:cTn id="16" dur="15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139" grpId="0" animBg="1"/>
      <p:bldP spid="1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Records Assignments</a:t>
            </a:r>
          </a:p>
        </p:txBody>
      </p:sp>
      <p:sp>
        <p:nvSpPr>
          <p:cNvPr id="4" name="Rectangle: Rounded Corners 3"/>
          <p:cNvSpPr/>
          <p:nvPr/>
        </p:nvSpPr>
        <p:spPr>
          <a:xfrm>
            <a:off x="2271505" y="3719949"/>
            <a:ext cx="1025244" cy="584197"/>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6</a:t>
            </a:r>
          </a:p>
        </p:txBody>
      </p:sp>
      <p:sp>
        <p:nvSpPr>
          <p:cNvPr id="5" name="Rectangle: Rounded Corners 4"/>
          <p:cNvSpPr/>
          <p:nvPr/>
        </p:nvSpPr>
        <p:spPr>
          <a:xfrm>
            <a:off x="2271505" y="2397296"/>
            <a:ext cx="1025244" cy="584197"/>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err="1">
                <a:solidFill>
                  <a:schemeClr val="tx1"/>
                </a:solidFill>
              </a:rPr>
              <a:t>Vuln</a:t>
            </a:r>
            <a:r>
              <a:rPr lang="en-US" dirty="0">
                <a:solidFill>
                  <a:schemeClr val="tx1"/>
                </a:solidFill>
              </a:rPr>
              <a:t>. 2</a:t>
            </a:r>
          </a:p>
        </p:txBody>
      </p:sp>
      <p:sp>
        <p:nvSpPr>
          <p:cNvPr id="8" name="TextBox 7"/>
          <p:cNvSpPr txBox="1"/>
          <p:nvPr/>
        </p:nvSpPr>
        <p:spPr>
          <a:xfrm>
            <a:off x="8285019" y="2242476"/>
            <a:ext cx="1451038" cy="3247043"/>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CVE-YYYY-1024</a:t>
            </a:r>
          </a:p>
          <a:p>
            <a:pPr>
              <a:spcAft>
                <a:spcPts val="600"/>
              </a:spcAft>
            </a:pPr>
            <a:r>
              <a:rPr lang="en-US" sz="1600" dirty="0">
                <a:ea typeface="Verdana" pitchFamily="34" charset="0"/>
                <a:cs typeface="Verdana" pitchFamily="34" charset="0"/>
              </a:rPr>
              <a:t>CVE-YYYY-1025</a:t>
            </a:r>
          </a:p>
          <a:p>
            <a:pPr>
              <a:spcAft>
                <a:spcPts val="600"/>
              </a:spcAft>
            </a:pPr>
            <a:r>
              <a:rPr lang="en-US" sz="1600" dirty="0">
                <a:ea typeface="Verdana" pitchFamily="34" charset="0"/>
                <a:cs typeface="Verdana" pitchFamily="34" charset="0"/>
              </a:rPr>
              <a:t>CVE-YYYY-1026</a:t>
            </a:r>
          </a:p>
          <a:p>
            <a:pPr>
              <a:spcAft>
                <a:spcPts val="600"/>
              </a:spcAft>
            </a:pPr>
            <a:r>
              <a:rPr lang="en-US" sz="1600" dirty="0">
                <a:ea typeface="Verdana" pitchFamily="34" charset="0"/>
                <a:cs typeface="Verdana" pitchFamily="34" charset="0"/>
              </a:rPr>
              <a:t>CVE-YYYY-1027</a:t>
            </a:r>
          </a:p>
          <a:p>
            <a:pPr>
              <a:spcAft>
                <a:spcPts val="600"/>
              </a:spcAft>
            </a:pPr>
            <a:r>
              <a:rPr lang="en-US" sz="1600" dirty="0">
                <a:ea typeface="Verdana" pitchFamily="34" charset="0"/>
                <a:cs typeface="Verdana" pitchFamily="34" charset="0"/>
              </a:rPr>
              <a:t>CVE-YYYY-1028</a:t>
            </a:r>
          </a:p>
          <a:p>
            <a:pPr>
              <a:spcAft>
                <a:spcPts val="600"/>
              </a:spcAft>
            </a:pPr>
            <a:r>
              <a:rPr lang="en-US" sz="1600" dirty="0">
                <a:ea typeface="Verdana" pitchFamily="34" charset="0"/>
                <a:cs typeface="Verdana" pitchFamily="34" charset="0"/>
              </a:rPr>
              <a:t>CVE-YYYY-1029</a:t>
            </a:r>
          </a:p>
          <a:p>
            <a:pPr>
              <a:spcAft>
                <a:spcPts val="600"/>
              </a:spcAft>
            </a:pPr>
            <a:r>
              <a:rPr lang="en-US" sz="1600" dirty="0">
                <a:ea typeface="Verdana" pitchFamily="34" charset="0"/>
                <a:cs typeface="Verdana" pitchFamily="34" charset="0"/>
              </a:rPr>
              <a:t>CVE-YYYY-1030</a:t>
            </a:r>
          </a:p>
          <a:p>
            <a:pPr>
              <a:spcAft>
                <a:spcPts val="600"/>
              </a:spcAft>
            </a:pPr>
            <a:r>
              <a:rPr lang="en-US" sz="1600" dirty="0">
                <a:ea typeface="Verdana" pitchFamily="34" charset="0"/>
                <a:cs typeface="Verdana" pitchFamily="34" charset="0"/>
              </a:rPr>
              <a:t>CVE-YYYY-1031</a:t>
            </a:r>
          </a:p>
          <a:p>
            <a:pPr>
              <a:spcAft>
                <a:spcPts val="600"/>
              </a:spcAft>
            </a:pPr>
            <a:r>
              <a:rPr lang="en-US" sz="1600" dirty="0">
                <a:ea typeface="Verdana" pitchFamily="34" charset="0"/>
                <a:cs typeface="Verdana" pitchFamily="34" charset="0"/>
              </a:rPr>
              <a:t>CVE-YYYY-1032</a:t>
            </a:r>
          </a:p>
          <a:p>
            <a:pPr>
              <a:spcAft>
                <a:spcPts val="600"/>
              </a:spcAft>
            </a:pPr>
            <a:r>
              <a:rPr lang="en-US" sz="1600" dirty="0">
                <a:ea typeface="Verdana" pitchFamily="34" charset="0"/>
                <a:cs typeface="Verdana" pitchFamily="34" charset="0"/>
              </a:rPr>
              <a:t>CVE-YYYY-1033</a:t>
            </a:r>
          </a:p>
        </p:txBody>
      </p:sp>
      <p:graphicFrame>
        <p:nvGraphicFramePr>
          <p:cNvPr id="18" name="Table 17"/>
          <p:cNvGraphicFramePr>
            <a:graphicFrameLocks noGrp="1"/>
          </p:cNvGraphicFramePr>
          <p:nvPr/>
        </p:nvGraphicFramePr>
        <p:xfrm>
          <a:off x="3759200" y="2068714"/>
          <a:ext cx="3952848" cy="2595880"/>
        </p:xfrm>
        <a:graphic>
          <a:graphicData uri="http://schemas.openxmlformats.org/drawingml/2006/table">
            <a:tbl>
              <a:tblPr firstRow="1" bandRow="1">
                <a:tableStyleId>{5C22544A-7EE6-4342-B048-85BDC9FD1C3A}</a:tableStyleId>
              </a:tblPr>
              <a:tblGrid>
                <a:gridCol w="1976424">
                  <a:extLst>
                    <a:ext uri="{9D8B030D-6E8A-4147-A177-3AD203B41FA5}">
                      <a16:colId xmlns:a16="http://schemas.microsoft.com/office/drawing/2014/main" val="400523164"/>
                    </a:ext>
                  </a:extLst>
                </a:gridCol>
                <a:gridCol w="1976424">
                  <a:extLst>
                    <a:ext uri="{9D8B030D-6E8A-4147-A177-3AD203B41FA5}">
                      <a16:colId xmlns:a16="http://schemas.microsoft.com/office/drawing/2014/main" val="3986499393"/>
                    </a:ext>
                  </a:extLst>
                </a:gridCol>
              </a:tblGrid>
              <a:tr h="370840">
                <a:tc gridSpan="2">
                  <a:txBody>
                    <a:bodyPr/>
                    <a:lstStyle/>
                    <a:p>
                      <a:pPr algn="ctr"/>
                      <a:r>
                        <a:rPr lang="en-US" dirty="0"/>
                        <a:t>CVE</a:t>
                      </a:r>
                      <a:r>
                        <a:rPr lang="en-US" baseline="0" dirty="0"/>
                        <a:t> ID Assignment Records</a:t>
                      </a:r>
                      <a:endParaRPr lang="en-US" dirty="0"/>
                    </a:p>
                  </a:txBody>
                  <a:tcPr/>
                </a:tc>
                <a:tc hMerge="1">
                  <a:txBody>
                    <a:bodyPr/>
                    <a:lstStyle/>
                    <a:p>
                      <a:endParaRPr lang="en-US" dirty="0"/>
                    </a:p>
                  </a:txBody>
                  <a:tcPr/>
                </a:tc>
                <a:extLst>
                  <a:ext uri="{0D108BD9-81ED-4DB2-BD59-A6C34878D82A}">
                    <a16:rowId xmlns:a16="http://schemas.microsoft.com/office/drawing/2014/main" val="2553175617"/>
                  </a:ext>
                </a:extLst>
              </a:tr>
              <a:tr h="370840">
                <a:tc>
                  <a:txBody>
                    <a:bodyPr/>
                    <a:lstStyle/>
                    <a:p>
                      <a:r>
                        <a:rPr lang="en-US" dirty="0" err="1"/>
                        <a:t>Vuln</a:t>
                      </a:r>
                      <a:r>
                        <a:rPr lang="en-US" dirty="0"/>
                        <a:t>.</a:t>
                      </a:r>
                      <a:r>
                        <a:rPr lang="en-US" baseline="0" dirty="0"/>
                        <a:t> A</a:t>
                      </a:r>
                      <a:endParaRPr lang="en-US" dirty="0"/>
                    </a:p>
                  </a:txBody>
                  <a:tcPr/>
                </a:tc>
                <a:tc>
                  <a:txBody>
                    <a:bodyPr/>
                    <a:lstStyle/>
                    <a:p>
                      <a:r>
                        <a:rPr lang="en-US" sz="1800" dirty="0">
                          <a:ea typeface="Verdana" pitchFamily="34" charset="0"/>
                          <a:cs typeface="Verdana" pitchFamily="34" charset="0"/>
                        </a:rPr>
                        <a:t>CVE-YYYY-1024</a:t>
                      </a:r>
                      <a:endParaRPr lang="en-US" dirty="0"/>
                    </a:p>
                  </a:txBody>
                  <a:tcPr/>
                </a:tc>
                <a:extLst>
                  <a:ext uri="{0D108BD9-81ED-4DB2-BD59-A6C34878D82A}">
                    <a16:rowId xmlns:a16="http://schemas.microsoft.com/office/drawing/2014/main" val="138423145"/>
                  </a:ext>
                </a:extLst>
              </a:tr>
              <a:tr h="370840">
                <a:tc>
                  <a:txBody>
                    <a:bodyPr/>
                    <a:lstStyle/>
                    <a:p>
                      <a:r>
                        <a:rPr lang="en-US" dirty="0" err="1"/>
                        <a:t>Vuln</a:t>
                      </a:r>
                      <a:r>
                        <a:rPr lang="en-US" dirty="0"/>
                        <a:t>.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CVE-YYYY-1025</a:t>
                      </a:r>
                    </a:p>
                  </a:txBody>
                  <a:tcPr/>
                </a:tc>
                <a:extLst>
                  <a:ext uri="{0D108BD9-81ED-4DB2-BD59-A6C34878D82A}">
                    <a16:rowId xmlns:a16="http://schemas.microsoft.com/office/drawing/2014/main" val="3207838011"/>
                  </a:ext>
                </a:extLst>
              </a:tr>
              <a:tr h="370840">
                <a:tc>
                  <a:txBody>
                    <a:bodyPr/>
                    <a:lstStyle/>
                    <a:p>
                      <a:r>
                        <a:rPr lang="en-US" dirty="0" err="1">
                          <a:highlight>
                            <a:srgbClr val="FFFF00"/>
                          </a:highlight>
                        </a:rPr>
                        <a:t>Vuln</a:t>
                      </a:r>
                      <a:r>
                        <a:rPr lang="en-US" dirty="0">
                          <a:highlight>
                            <a:srgbClr val="FFFF00"/>
                          </a:highlight>
                        </a:rPr>
                        <a:t>.</a:t>
                      </a:r>
                      <a:r>
                        <a:rPr lang="en-US" baseline="0" dirty="0">
                          <a:highlight>
                            <a:srgbClr val="FFFF00"/>
                          </a:highlight>
                        </a:rPr>
                        <a:t> 2</a:t>
                      </a:r>
                      <a:endParaRPr lang="en-US" dirty="0">
                        <a:highlight>
                          <a:srgbClr val="FFFF00"/>
                        </a:highligh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ighlight>
                            <a:srgbClr val="FFFF00"/>
                          </a:highlight>
                          <a:ea typeface="Verdana" pitchFamily="34" charset="0"/>
                          <a:cs typeface="Verdana" pitchFamily="34" charset="0"/>
                        </a:rPr>
                        <a:t>CVE-YYYY-1026</a:t>
                      </a:r>
                    </a:p>
                  </a:txBody>
                  <a:tcPr/>
                </a:tc>
                <a:extLst>
                  <a:ext uri="{0D108BD9-81ED-4DB2-BD59-A6C34878D82A}">
                    <a16:rowId xmlns:a16="http://schemas.microsoft.com/office/drawing/2014/main" val="638173911"/>
                  </a:ext>
                </a:extLst>
              </a:tr>
              <a:tr h="370840">
                <a:tc>
                  <a:txBody>
                    <a:bodyPr/>
                    <a:lstStyle/>
                    <a:p>
                      <a:r>
                        <a:rPr lang="en-US" dirty="0" err="1">
                          <a:highlight>
                            <a:srgbClr val="FFFF00"/>
                          </a:highlight>
                        </a:rPr>
                        <a:t>Vuln</a:t>
                      </a:r>
                      <a:r>
                        <a:rPr lang="en-US" dirty="0">
                          <a:highlight>
                            <a:srgbClr val="FFFF00"/>
                          </a:highlight>
                        </a:rPr>
                        <a: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ighlight>
                            <a:srgbClr val="FFFF00"/>
                          </a:highlight>
                          <a:ea typeface="Verdana" pitchFamily="34" charset="0"/>
                          <a:cs typeface="Verdana" pitchFamily="34" charset="0"/>
                        </a:rPr>
                        <a:t>CVE-YYYY-1027</a:t>
                      </a:r>
                    </a:p>
                  </a:txBody>
                  <a:tcPr/>
                </a:tc>
                <a:extLst>
                  <a:ext uri="{0D108BD9-81ED-4DB2-BD59-A6C34878D82A}">
                    <a16:rowId xmlns:a16="http://schemas.microsoft.com/office/drawing/2014/main" val="1289561743"/>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331476088"/>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3468781233"/>
                  </a:ext>
                </a:extLst>
              </a:tr>
            </a:tbl>
          </a:graphicData>
        </a:graphic>
      </p:graphicFrame>
      <p:cxnSp>
        <p:nvCxnSpPr>
          <p:cNvPr id="25" name="Straight Arrow Connector 24"/>
          <p:cNvCxnSpPr>
            <a:stCxn id="5" idx="3"/>
          </p:cNvCxnSpPr>
          <p:nvPr/>
        </p:nvCxnSpPr>
        <p:spPr>
          <a:xfrm>
            <a:off x="3296750" y="2689395"/>
            <a:ext cx="462451" cy="5895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4" idx="3"/>
          </p:cNvCxnSpPr>
          <p:nvPr/>
        </p:nvCxnSpPr>
        <p:spPr>
          <a:xfrm flipV="1">
            <a:off x="3296750" y="3719949"/>
            <a:ext cx="462451" cy="2920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27"/>
          <p:cNvSpPr/>
          <p:nvPr/>
        </p:nvSpPr>
        <p:spPr>
          <a:xfrm>
            <a:off x="8285020" y="2881746"/>
            <a:ext cx="1727199" cy="323273"/>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29" name="Rectangle: Rounded Corners 28"/>
          <p:cNvSpPr/>
          <p:nvPr/>
        </p:nvSpPr>
        <p:spPr>
          <a:xfrm>
            <a:off x="8285020" y="3205019"/>
            <a:ext cx="1727199" cy="323273"/>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31" name="Straight Arrow Connector 30"/>
          <p:cNvCxnSpPr>
            <a:stCxn id="28" idx="1"/>
          </p:cNvCxnSpPr>
          <p:nvPr/>
        </p:nvCxnSpPr>
        <p:spPr>
          <a:xfrm flipH="1">
            <a:off x="7712049" y="3043383"/>
            <a:ext cx="572971" cy="235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1"/>
          </p:cNvCxnSpPr>
          <p:nvPr/>
        </p:nvCxnSpPr>
        <p:spPr>
          <a:xfrm flipH="1">
            <a:off x="7712049" y="3366655"/>
            <a:ext cx="572971" cy="254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CE3D49E3-FBB5-44B5-80B8-8505D01C09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868913"/>
      </p:ext>
    </p:extLst>
  </p:cSld>
  <p:clrMapOvr>
    <a:masterClrMapping/>
  </p:clrMapOvr>
  <mc:AlternateContent xmlns:mc="http://schemas.openxmlformats.org/markup-compatibility/2006">
    <mc:Choice xmlns:p14="http://schemas.microsoft.com/office/powerpoint/2010/main" Requires="p14">
      <p:transition spd="slow" p14:dur="2000" advTm="12000"/>
    </mc:Choice>
    <mc:Fallback>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Informs Reporter of Assignments</a:t>
            </a:r>
          </a:p>
        </p:txBody>
      </p:sp>
      <p:sp>
        <p:nvSpPr>
          <p:cNvPr id="4" name="Rectangle: Rounded Corners 3"/>
          <p:cNvSpPr/>
          <p:nvPr/>
        </p:nvSpPr>
        <p:spPr>
          <a:xfrm>
            <a:off x="7767783" y="2863271"/>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2965871" y="2863270"/>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Reporter</a:t>
            </a:r>
          </a:p>
        </p:txBody>
      </p:sp>
      <p:sp>
        <p:nvSpPr>
          <p:cNvPr id="8" name="TextBox 7"/>
          <p:cNvSpPr txBox="1"/>
          <p:nvPr/>
        </p:nvSpPr>
        <p:spPr>
          <a:xfrm>
            <a:off x="5022898" y="1653888"/>
            <a:ext cx="2016898" cy="1754326"/>
          </a:xfrm>
          <a:prstGeom prst="rect">
            <a:avLst/>
          </a:prstGeom>
          <a:noFill/>
        </p:spPr>
        <p:txBody>
          <a:bodyPr wrap="none" rtlCol="0">
            <a:spAutoFit/>
          </a:bodyPr>
          <a:lstStyle/>
          <a:p>
            <a:pPr algn="ctr" fontAlgn="t"/>
            <a:r>
              <a:rPr lang="en-US" dirty="0"/>
              <a:t>…</a:t>
            </a:r>
          </a:p>
          <a:p>
            <a:pPr algn="ctr" fontAlgn="t"/>
            <a:r>
              <a:rPr lang="en-US" dirty="0" err="1"/>
              <a:t>Vuln</a:t>
            </a:r>
            <a:r>
              <a:rPr lang="en-US" dirty="0"/>
              <a:t>. 2 is assigned</a:t>
            </a:r>
          </a:p>
          <a:p>
            <a:pPr algn="ctr"/>
            <a:r>
              <a:rPr lang="en-US" dirty="0"/>
              <a:t>CVE-YYYY-1026 and</a:t>
            </a:r>
          </a:p>
          <a:p>
            <a:pPr algn="ctr" fontAlgn="t"/>
            <a:r>
              <a:rPr lang="en-US" dirty="0" err="1"/>
              <a:t>Vuln</a:t>
            </a:r>
            <a:r>
              <a:rPr lang="en-US" dirty="0"/>
              <a:t>. 6 is assigned</a:t>
            </a:r>
          </a:p>
          <a:p>
            <a:pPr algn="ctr"/>
            <a:r>
              <a:rPr lang="en-US" dirty="0"/>
              <a:t>CVE-YYYY-1027</a:t>
            </a:r>
          </a:p>
          <a:p>
            <a:pPr algn="ctr"/>
            <a:r>
              <a:rPr lang="en-US" dirty="0"/>
              <a:t>…</a:t>
            </a:r>
          </a:p>
        </p:txBody>
      </p:sp>
      <p:cxnSp>
        <p:nvCxnSpPr>
          <p:cNvPr id="6" name="Straight Arrow Connector 5"/>
          <p:cNvCxnSpPr/>
          <p:nvPr/>
        </p:nvCxnSpPr>
        <p:spPr>
          <a:xfrm flipH="1" flipV="1">
            <a:off x="4702307" y="3408215"/>
            <a:ext cx="3065476"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7" name="Audio 6">
            <a:hlinkClick r:id="" action="ppaction://media"/>
            <a:extLst>
              <a:ext uri="{FF2B5EF4-FFF2-40B4-BE49-F238E27FC236}">
                <a16:creationId xmlns:a16="http://schemas.microsoft.com/office/drawing/2014/main" id="{03B2890A-E74E-4A01-B489-12EF1BD93C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209188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D7AAA-65EF-4AD5-8874-FAE321F02090}"/>
              </a:ext>
            </a:extLst>
          </p:cNvPr>
          <p:cNvSpPr>
            <a:spLocks noGrp="1"/>
          </p:cNvSpPr>
          <p:nvPr>
            <p:ph type="ctrTitle" sz="quarter"/>
          </p:nvPr>
        </p:nvSpPr>
        <p:spPr/>
        <p:txBody>
          <a:bodyPr/>
          <a:lstStyle/>
          <a:p>
            <a:r>
              <a:rPr lang="en-US" dirty="0"/>
              <a:t>Submitting CVE Entries</a:t>
            </a:r>
          </a:p>
        </p:txBody>
      </p:sp>
      <p:sp>
        <p:nvSpPr>
          <p:cNvPr id="3" name="Slide Number Placeholder 2">
            <a:extLst>
              <a:ext uri="{FF2B5EF4-FFF2-40B4-BE49-F238E27FC236}">
                <a16:creationId xmlns:a16="http://schemas.microsoft.com/office/drawing/2014/main" id="{651A600E-637C-42D4-9323-63FDE4F3B9FA}"/>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19</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05FFE950-59E1-4D14-910C-BD221A2428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0397476"/>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Getting a CVE ID Block</a:t>
            </a:r>
          </a:p>
          <a:p>
            <a:pPr>
              <a:buFont typeface="Wingdings" panose="05000000000000000000" pitchFamily="2" charset="2"/>
              <a:buChar char="§"/>
            </a:pPr>
            <a:r>
              <a:rPr lang="en-US" dirty="0"/>
              <a:t>Assigning CVE IDs</a:t>
            </a:r>
          </a:p>
          <a:p>
            <a:pPr>
              <a:buFont typeface="Wingdings" panose="05000000000000000000" pitchFamily="2" charset="2"/>
              <a:buChar char="§"/>
            </a:pPr>
            <a:r>
              <a:rPr lang="en-US" dirty="0"/>
              <a:t>Submitting CVE Entries</a:t>
            </a:r>
          </a:p>
          <a:p>
            <a:pPr>
              <a:buFont typeface="Wingdings" panose="05000000000000000000" pitchFamily="2" charset="2"/>
              <a:buChar char="§"/>
            </a:pPr>
            <a:r>
              <a:rPr lang="en-US" dirty="0"/>
              <a:t>Updating CVE Entries</a:t>
            </a:r>
          </a:p>
          <a:p>
            <a:pPr>
              <a:buFont typeface="Wingdings" panose="05000000000000000000" pitchFamily="2" charset="2"/>
              <a:buChar char="§"/>
            </a:pPr>
            <a:r>
              <a:rPr lang="en-US" dirty="0"/>
              <a:t>Escalating Issues</a:t>
            </a:r>
          </a:p>
          <a:p>
            <a:pPr>
              <a:buFont typeface="Wingdings" panose="05000000000000000000" pitchFamily="2" charset="2"/>
              <a:buChar char="§"/>
            </a:pPr>
            <a:r>
              <a:rPr lang="en-US" dirty="0"/>
              <a:t>Rejecting CVE IDs</a:t>
            </a:r>
          </a:p>
          <a:p>
            <a:pPr>
              <a:buFont typeface="Wingdings" panose="05000000000000000000" pitchFamily="2" charset="2"/>
              <a:buChar char="§"/>
            </a:pPr>
            <a:r>
              <a:rPr lang="en-US" dirty="0"/>
              <a:t>Disputing CVE IDs</a:t>
            </a:r>
          </a:p>
          <a:p>
            <a:pPr>
              <a:buFont typeface="Wingdings" panose="05000000000000000000" pitchFamily="2" charset="2"/>
              <a:buChar char="§"/>
            </a:pPr>
            <a:r>
              <a:rPr lang="en-US" dirty="0"/>
              <a:t>CVE ID Expiration</a:t>
            </a:r>
          </a:p>
        </p:txBody>
      </p:sp>
      <p:sp>
        <p:nvSpPr>
          <p:cNvPr id="4" name="Slide Number Placeholder 1">
            <a:extLst>
              <a:ext uri="{FF2B5EF4-FFF2-40B4-BE49-F238E27FC236}">
                <a16:creationId xmlns:a16="http://schemas.microsoft.com/office/drawing/2014/main" id="{C414F084-1832-434F-ACC9-98010773F1CB}"/>
              </a:ext>
            </a:extLst>
          </p:cNvPr>
          <p:cNvSpPr txBox="1">
            <a:spLocks/>
          </p:cNvSpPr>
          <p:nvPr/>
        </p:nvSpPr>
        <p:spPr>
          <a:xfrm>
            <a:off x="10275063" y="55601"/>
            <a:ext cx="1765676" cy="4492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2</a:t>
            </a:fld>
            <a:r>
              <a:rPr lang="en-US" sz="1200" dirty="0">
                <a:solidFill>
                  <a:schemeClr val="bg1">
                    <a:lumMod val="50000"/>
                  </a:schemeClr>
                </a:solidFill>
                <a:latin typeface="Arial" pitchFamily="34" charset="0"/>
              </a:rPr>
              <a:t> |</a:t>
            </a:r>
            <a:r>
              <a:rPr lang="en-US" sz="1200" dirty="0">
                <a:solidFill>
                  <a:schemeClr val="bg1">
                    <a:lumMod val="50000"/>
                  </a:schemeClr>
                </a:solidFill>
                <a:latin typeface="Arial" pitchFamily="34" charset="0"/>
                <a:ea typeface="Verdana" pitchFamily="34" charset="0"/>
                <a:cs typeface="Verdana" pitchFamily="34" charset="0"/>
              </a:rPr>
              <a:t> </a:t>
            </a:r>
          </a:p>
        </p:txBody>
      </p:sp>
      <p:pic>
        <p:nvPicPr>
          <p:cNvPr id="6" name="Audio 5">
            <a:hlinkClick r:id="" action="ppaction://media"/>
            <a:extLst>
              <a:ext uri="{FF2B5EF4-FFF2-40B4-BE49-F238E27FC236}">
                <a16:creationId xmlns:a16="http://schemas.microsoft.com/office/drawing/2014/main" id="{AF00CCBB-4F49-45F2-B6A6-9747C67CF6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6345774"/>
      </p:ext>
    </p:extLst>
  </p:cSld>
  <p:clrMapOvr>
    <a:masterClrMapping/>
  </p:clrMapOvr>
  <mc:AlternateContent xmlns:mc="http://schemas.openxmlformats.org/markup-compatibility/2006">
    <mc:Choice xmlns:p14="http://schemas.microsoft.com/office/powerpoint/2010/main" Requires="p14">
      <p:transition spd="slow" p14:dur="2000" advTm="29000"/>
    </mc:Choice>
    <mc:Fallback>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Publishes Advisory with CVE Details</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Scroll: Vertical 4"/>
          <p:cNvSpPr/>
          <p:nvPr/>
        </p:nvSpPr>
        <p:spPr>
          <a:xfrm>
            <a:off x="5800437" y="15794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hlinkClick r:id="rId5"/>
              </a:rPr>
              <a:t>www.example.com/security-advisory-1</a:t>
            </a: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marL="285750" indent="-285750">
              <a:buFont typeface="Arial" panose="020B0604020202020204" pitchFamily="34" charset="0"/>
              <a:buChar char="•"/>
            </a:pPr>
            <a:r>
              <a:rPr lang="en-US" dirty="0">
                <a:solidFill>
                  <a:schemeClr val="tx1"/>
                </a:solidFill>
              </a:rPr>
              <a:t>Fixed </a:t>
            </a:r>
            <a:r>
              <a:rPr lang="en-US" dirty="0" err="1">
                <a:solidFill>
                  <a:schemeClr val="tx1"/>
                </a:solidFill>
              </a:rPr>
              <a:t>Vuln</a:t>
            </a:r>
            <a:r>
              <a:rPr lang="en-US" dirty="0">
                <a:solidFill>
                  <a:schemeClr val="tx1"/>
                </a:solidFill>
              </a:rPr>
              <a:t>. 2 (CVE-YYYY-1026)</a:t>
            </a:r>
          </a:p>
          <a:p>
            <a:pPr marL="285750" indent="-285750">
              <a:buFont typeface="Arial" panose="020B0604020202020204" pitchFamily="34" charset="0"/>
              <a:buChar char="•"/>
            </a:pPr>
            <a:r>
              <a:rPr lang="en-US" dirty="0">
                <a:solidFill>
                  <a:schemeClr val="tx1"/>
                </a:solidFill>
              </a:rPr>
              <a:t>Fixed </a:t>
            </a:r>
            <a:r>
              <a:rPr lang="en-US" dirty="0" err="1">
                <a:solidFill>
                  <a:schemeClr val="tx1"/>
                </a:solidFill>
              </a:rPr>
              <a:t>Vuln</a:t>
            </a:r>
            <a:r>
              <a:rPr lang="en-US" dirty="0">
                <a:solidFill>
                  <a:schemeClr val="tx1"/>
                </a:solidFill>
              </a:rPr>
              <a:t>. 6 (CVE-YYYY-1027)</a:t>
            </a:r>
          </a:p>
        </p:txBody>
      </p:sp>
      <p:cxnSp>
        <p:nvCxnSpPr>
          <p:cNvPr id="7" name="Straight Arrow Connector 6"/>
          <p:cNvCxnSpPr>
            <a:stCxn id="4" idx="3"/>
            <a:endCxn id="5" idx="1"/>
          </p:cNvCxnSpPr>
          <p:nvPr/>
        </p:nvCxnSpPr>
        <p:spPr>
          <a:xfrm>
            <a:off x="4414984" y="3648364"/>
            <a:ext cx="1902689"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572941" y="3309808"/>
            <a:ext cx="1532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Publish advisory</a:t>
            </a:r>
          </a:p>
        </p:txBody>
      </p:sp>
      <p:pic>
        <p:nvPicPr>
          <p:cNvPr id="6" name="Audio 5">
            <a:hlinkClick r:id="" action="ppaction://media"/>
            <a:extLst>
              <a:ext uri="{FF2B5EF4-FFF2-40B4-BE49-F238E27FC236}">
                <a16:creationId xmlns:a16="http://schemas.microsoft.com/office/drawing/2014/main" id="{C18C4331-82B8-4CFC-993D-DDB17962BE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473940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Formats Details as Required</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Scroll: Vertical 4"/>
          <p:cNvSpPr/>
          <p:nvPr/>
        </p:nvSpPr>
        <p:spPr>
          <a:xfrm>
            <a:off x="5800437" y="15794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[CVEID]: CVE-YYYY-1026</a:t>
            </a:r>
          </a:p>
          <a:p>
            <a:r>
              <a:rPr lang="en-US" dirty="0">
                <a:solidFill>
                  <a:schemeClr val="tx1"/>
                </a:solidFill>
              </a:rPr>
              <a:t>[PRODUCT]: MY-PRODUCT</a:t>
            </a:r>
          </a:p>
          <a:p>
            <a:r>
              <a:rPr lang="en-US" dirty="0">
                <a:solidFill>
                  <a:schemeClr val="tx1"/>
                </a:solidFill>
              </a:rPr>
              <a:t>[VERSION]: 1.2.3</a:t>
            </a:r>
          </a:p>
          <a:p>
            <a:r>
              <a:rPr lang="en-US" dirty="0">
                <a:solidFill>
                  <a:schemeClr val="tx1"/>
                </a:solidFill>
              </a:rPr>
              <a:t>[PROBLEMTYPE]: Buffer overflow</a:t>
            </a:r>
          </a:p>
          <a:p>
            <a:r>
              <a:rPr lang="en-US" dirty="0">
                <a:solidFill>
                  <a:schemeClr val="tx1"/>
                </a:solidFill>
              </a:rPr>
              <a:t>[REFERENCES]: www.example.com/security-advisory-1</a:t>
            </a:r>
          </a:p>
          <a:p>
            <a:r>
              <a:rPr lang="en-US" dirty="0">
                <a:solidFill>
                  <a:schemeClr val="tx1"/>
                </a:solidFill>
              </a:rPr>
              <a:t>[DESCRIPTION ]: Buffer overflow in MY-PRODUCT 1.2.3</a:t>
            </a:r>
          </a:p>
          <a:p>
            <a:endParaRPr lang="en-US" dirty="0">
              <a:solidFill>
                <a:schemeClr val="tx1"/>
              </a:solidFill>
            </a:endParaRPr>
          </a:p>
          <a:p>
            <a:r>
              <a:rPr lang="en-US" dirty="0">
                <a:solidFill>
                  <a:schemeClr val="tx1"/>
                </a:solidFill>
              </a:rPr>
              <a:t>[CVEID]: CVE-YYYY-1027</a:t>
            </a:r>
          </a:p>
          <a:p>
            <a:r>
              <a:rPr lang="en-US" dirty="0">
                <a:solidFill>
                  <a:schemeClr val="tx1"/>
                </a:solidFill>
              </a:rPr>
              <a:t>….</a:t>
            </a:r>
          </a:p>
        </p:txBody>
      </p:sp>
      <p:cxnSp>
        <p:nvCxnSpPr>
          <p:cNvPr id="7" name="Straight Arrow Connector 6"/>
          <p:cNvCxnSpPr>
            <a:stCxn id="4" idx="3"/>
            <a:endCxn id="5" idx="1"/>
          </p:cNvCxnSpPr>
          <p:nvPr/>
        </p:nvCxnSpPr>
        <p:spPr>
          <a:xfrm>
            <a:off x="4414984" y="3648364"/>
            <a:ext cx="1902689"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3" name="Audio 2">
            <a:hlinkClick r:id="" action="ppaction://media"/>
            <a:extLst>
              <a:ext uri="{FF2B5EF4-FFF2-40B4-BE49-F238E27FC236}">
                <a16:creationId xmlns:a16="http://schemas.microsoft.com/office/drawing/2014/main" id="{1108D891-F658-4A4D-ACBC-69F0192973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124218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CNA Sends Formatted Details to Root CNA</a:t>
            </a:r>
          </a:p>
        </p:txBody>
      </p:sp>
      <p:sp>
        <p:nvSpPr>
          <p:cNvPr id="4" name="Rectangle: Rounded Corners 3"/>
          <p:cNvSpPr/>
          <p:nvPr/>
        </p:nvSpPr>
        <p:spPr>
          <a:xfrm>
            <a:off x="2678547" y="310341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7356765" y="3103417"/>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cxnSp>
        <p:nvCxnSpPr>
          <p:cNvPr id="7" name="Straight Arrow Connector 6"/>
          <p:cNvCxnSpPr>
            <a:stCxn id="4" idx="3"/>
            <a:endCxn id="5" idx="1"/>
          </p:cNvCxnSpPr>
          <p:nvPr/>
        </p:nvCxnSpPr>
        <p:spPr>
          <a:xfrm flipV="1">
            <a:off x="4414983" y="3648363"/>
            <a:ext cx="2941782"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4673600" y="1981199"/>
            <a:ext cx="2189019" cy="13946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[CVEID]: CVE-YYYY-1026</a:t>
            </a:r>
          </a:p>
          <a:p>
            <a:r>
              <a:rPr lang="en-US" sz="1200" dirty="0">
                <a:solidFill>
                  <a:schemeClr val="tx1"/>
                </a:solidFill>
              </a:rPr>
              <a:t>…</a:t>
            </a:r>
          </a:p>
          <a:p>
            <a:r>
              <a:rPr lang="en-US" sz="1200" dirty="0">
                <a:solidFill>
                  <a:schemeClr val="tx1"/>
                </a:solidFill>
              </a:rPr>
              <a:t>[CVEID]: CVE-YYYY-1027</a:t>
            </a:r>
          </a:p>
          <a:p>
            <a:r>
              <a:rPr lang="en-US" sz="1200" dirty="0">
                <a:solidFill>
                  <a:schemeClr val="tx1"/>
                </a:solidFill>
              </a:rPr>
              <a:t>…</a:t>
            </a:r>
          </a:p>
        </p:txBody>
      </p:sp>
      <p:pic>
        <p:nvPicPr>
          <p:cNvPr id="3" name="Audio 2">
            <a:hlinkClick r:id="" action="ppaction://media"/>
            <a:extLst>
              <a:ext uri="{FF2B5EF4-FFF2-40B4-BE49-F238E27FC236}">
                <a16:creationId xmlns:a16="http://schemas.microsoft.com/office/drawing/2014/main" id="{12688945-CF0D-4480-AE81-B518666AC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8769113"/>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922" y="274638"/>
            <a:ext cx="10416207" cy="868362"/>
          </a:xfrm>
        </p:spPr>
        <p:txBody>
          <a:bodyPr>
            <a:normAutofit fontScale="90000"/>
          </a:bodyPr>
          <a:lstStyle/>
          <a:p>
            <a:r>
              <a:rPr lang="en-US" dirty="0"/>
              <a:t>Root CNA Sends the Details to the Program Root CNA</a:t>
            </a:r>
          </a:p>
        </p:txBody>
      </p:sp>
      <p:grpSp>
        <p:nvGrpSpPr>
          <p:cNvPr id="3" name="Group 2">
            <a:extLst>
              <a:ext uri="{FF2B5EF4-FFF2-40B4-BE49-F238E27FC236}">
                <a16:creationId xmlns:a16="http://schemas.microsoft.com/office/drawing/2014/main" id="{2D539CE3-3B49-4521-A432-ECDF65977949}"/>
              </a:ext>
            </a:extLst>
          </p:cNvPr>
          <p:cNvGrpSpPr/>
          <p:nvPr/>
        </p:nvGrpSpPr>
        <p:grpSpPr>
          <a:xfrm>
            <a:off x="3135747" y="2000248"/>
            <a:ext cx="6414654" cy="2212110"/>
            <a:chOff x="1154547" y="1981198"/>
            <a:chExt cx="6414654" cy="2212110"/>
          </a:xfrm>
        </p:grpSpPr>
        <p:sp>
          <p:nvSpPr>
            <p:cNvPr id="4" name="Rectangle: Rounded Corners 3"/>
            <p:cNvSpPr/>
            <p:nvPr/>
          </p:nvSpPr>
          <p:spPr>
            <a:xfrm>
              <a:off x="1154547" y="3103417"/>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5" name="Rectangle: Rounded Corners 4"/>
            <p:cNvSpPr/>
            <p:nvPr/>
          </p:nvSpPr>
          <p:spPr>
            <a:xfrm>
              <a:off x="5832765" y="3103416"/>
              <a:ext cx="1736436" cy="108989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Program Root CNA</a:t>
              </a:r>
            </a:p>
          </p:txBody>
        </p:sp>
        <p:cxnSp>
          <p:nvCxnSpPr>
            <p:cNvPr id="7" name="Straight Arrow Connector 6"/>
            <p:cNvCxnSpPr>
              <a:stCxn id="4" idx="3"/>
              <a:endCxn id="5" idx="1"/>
            </p:cNvCxnSpPr>
            <p:nvPr/>
          </p:nvCxnSpPr>
          <p:spPr>
            <a:xfrm flipV="1">
              <a:off x="2890983" y="3648362"/>
              <a:ext cx="2941782"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149599" y="1981198"/>
              <a:ext cx="2189019" cy="13946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[CVEID]: CVE-YYYY-1026</a:t>
              </a:r>
            </a:p>
            <a:p>
              <a:r>
                <a:rPr lang="en-US" sz="1200" dirty="0">
                  <a:solidFill>
                    <a:schemeClr val="tx1"/>
                  </a:solidFill>
                </a:rPr>
                <a:t>…</a:t>
              </a:r>
            </a:p>
            <a:p>
              <a:r>
                <a:rPr lang="en-US" sz="1200" dirty="0">
                  <a:solidFill>
                    <a:schemeClr val="tx1"/>
                  </a:solidFill>
                </a:rPr>
                <a:t>[CVEID]: CVE-YYYY-1027</a:t>
              </a:r>
            </a:p>
            <a:p>
              <a:r>
                <a:rPr lang="en-US" sz="1200" dirty="0">
                  <a:solidFill>
                    <a:schemeClr val="tx1"/>
                  </a:solidFill>
                </a:rPr>
                <a:t>…</a:t>
              </a:r>
            </a:p>
          </p:txBody>
        </p:sp>
      </p:grpSp>
      <p:pic>
        <p:nvPicPr>
          <p:cNvPr id="6" name="Audio 5">
            <a:hlinkClick r:id="" action="ppaction://media"/>
            <a:extLst>
              <a:ext uri="{FF2B5EF4-FFF2-40B4-BE49-F238E27FC236}">
                <a16:creationId xmlns:a16="http://schemas.microsoft.com/office/drawing/2014/main" id="{93B7EDC6-9CF6-46E3-B8D5-46546838DE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3285682"/>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26" y="274638"/>
            <a:ext cx="9228814" cy="868362"/>
          </a:xfrm>
        </p:spPr>
        <p:txBody>
          <a:bodyPr>
            <a:normAutofit fontScale="90000"/>
          </a:bodyPr>
          <a:lstStyle/>
          <a:p>
            <a:r>
              <a:rPr lang="en-US" dirty="0"/>
              <a:t>Program Root CNA Updates the Official CVE List</a:t>
            </a:r>
          </a:p>
        </p:txBody>
      </p:sp>
      <p:sp>
        <p:nvSpPr>
          <p:cNvPr id="4" name="Scroll: Vertical 3"/>
          <p:cNvSpPr/>
          <p:nvPr/>
        </p:nvSpPr>
        <p:spPr>
          <a:xfrm>
            <a:off x="2133601" y="17826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[CVEID]: CVE-YYYY-1026</a:t>
            </a:r>
          </a:p>
          <a:p>
            <a:r>
              <a:rPr lang="en-US" dirty="0">
                <a:solidFill>
                  <a:schemeClr val="tx1"/>
                </a:solidFill>
              </a:rPr>
              <a:t>[PRODUCT]: MY-PRODUCT</a:t>
            </a:r>
          </a:p>
          <a:p>
            <a:r>
              <a:rPr lang="en-US" dirty="0">
                <a:solidFill>
                  <a:schemeClr val="tx1"/>
                </a:solidFill>
              </a:rPr>
              <a:t>[VERSION]: 1.2.3</a:t>
            </a:r>
          </a:p>
          <a:p>
            <a:r>
              <a:rPr lang="en-US" dirty="0">
                <a:solidFill>
                  <a:schemeClr val="tx1"/>
                </a:solidFill>
              </a:rPr>
              <a:t>[PROBLEMTYPE]: Buffer overflow</a:t>
            </a:r>
          </a:p>
          <a:p>
            <a:r>
              <a:rPr lang="en-US" dirty="0">
                <a:solidFill>
                  <a:schemeClr val="tx1"/>
                </a:solidFill>
              </a:rPr>
              <a:t>[REFERENCES]: www.example.com/security-advisory-1</a:t>
            </a:r>
          </a:p>
          <a:p>
            <a:r>
              <a:rPr lang="en-US" dirty="0">
                <a:solidFill>
                  <a:schemeClr val="tx1"/>
                </a:solidFill>
              </a:rPr>
              <a:t>[DESCRIPTION ]: Buffer overflow in MY-PRODUCT 1.2.3</a:t>
            </a:r>
          </a:p>
          <a:p>
            <a:endParaRPr lang="en-US" dirty="0">
              <a:solidFill>
                <a:schemeClr val="tx1"/>
              </a:solidFill>
            </a:endParaRPr>
          </a:p>
          <a:p>
            <a:r>
              <a:rPr lang="en-US" dirty="0">
                <a:solidFill>
                  <a:schemeClr val="tx1"/>
                </a:solidFill>
              </a:rPr>
              <a:t>[CVEID]: CVE-YYYY-1027</a:t>
            </a:r>
          </a:p>
          <a:p>
            <a:r>
              <a:rPr lang="en-US" dirty="0">
                <a:solidFill>
                  <a:schemeClr val="tx1"/>
                </a:solidFill>
              </a:rPr>
              <a:t>….</a:t>
            </a:r>
          </a:p>
        </p:txBody>
      </p:sp>
      <p:sp>
        <p:nvSpPr>
          <p:cNvPr id="5" name="Scroll: Vertical 4"/>
          <p:cNvSpPr/>
          <p:nvPr/>
        </p:nvSpPr>
        <p:spPr>
          <a:xfrm>
            <a:off x="6437746" y="1782619"/>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CVE-YYYY-1026</a:t>
            </a:r>
          </a:p>
          <a:p>
            <a:r>
              <a:rPr lang="en-US" sz="1200" dirty="0">
                <a:solidFill>
                  <a:schemeClr val="tx1"/>
                </a:solidFill>
              </a:rPr>
              <a:t>Status: Candidate</a:t>
            </a:r>
          </a:p>
          <a:p>
            <a:r>
              <a:rPr lang="en-US" sz="1200" dirty="0">
                <a:solidFill>
                  <a:schemeClr val="tx1"/>
                </a:solidFill>
              </a:rPr>
              <a:t>URL: http://cve.mitre.org/cgi-bin/cvename.cgi?name=CVE-YYYY-1026</a:t>
            </a:r>
          </a:p>
          <a:p>
            <a:r>
              <a:rPr lang="en-US" sz="1200" dirty="0">
                <a:solidFill>
                  <a:schemeClr val="tx1"/>
                </a:solidFill>
              </a:rPr>
              <a:t>Phase: Assigned (YYYYMMDD)</a:t>
            </a:r>
          </a:p>
          <a:p>
            <a:r>
              <a:rPr lang="en-US" sz="1200" dirty="0">
                <a:solidFill>
                  <a:schemeClr val="tx1"/>
                </a:solidFill>
              </a:rPr>
              <a:t>Category:</a:t>
            </a:r>
          </a:p>
          <a:p>
            <a:endParaRPr lang="en-US" sz="1200" dirty="0">
              <a:solidFill>
                <a:schemeClr val="tx1"/>
              </a:solidFill>
            </a:endParaRPr>
          </a:p>
          <a:p>
            <a:endParaRPr lang="en-US" sz="1200" dirty="0">
              <a:solidFill>
                <a:schemeClr val="tx1"/>
              </a:solidFill>
            </a:endParaRPr>
          </a:p>
          <a:p>
            <a:endParaRPr lang="en-US" sz="1200" strike="sngStrike" dirty="0">
              <a:solidFill>
                <a:schemeClr val="tx1"/>
              </a:solidFill>
            </a:endParaRPr>
          </a:p>
          <a:p>
            <a:r>
              <a:rPr lang="en-US" sz="1200" dirty="0">
                <a:solidFill>
                  <a:schemeClr val="tx1"/>
                </a:solidFill>
              </a:rPr>
              <a:t>** RESERVED **</a:t>
            </a:r>
          </a:p>
          <a:p>
            <a:r>
              <a:rPr lang="en-US" sz="1200" dirty="0">
                <a:solidFill>
                  <a:schemeClr val="tx1"/>
                </a:solidFill>
              </a:rPr>
              <a:t>This candidate has been reserved by an organization or individual that will use it when announcing a new security problem.  When the candidate has been publicized, the details for this candidate will be provided.</a:t>
            </a:r>
          </a:p>
        </p:txBody>
      </p:sp>
      <p:sp>
        <p:nvSpPr>
          <p:cNvPr id="7" name="Rectangle: Rounded Corners 6"/>
          <p:cNvSpPr/>
          <p:nvPr/>
        </p:nvSpPr>
        <p:spPr>
          <a:xfrm>
            <a:off x="2669309" y="4267201"/>
            <a:ext cx="2909454" cy="895927"/>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0" name="Rectangle: Rounded Corners 9"/>
          <p:cNvSpPr/>
          <p:nvPr/>
        </p:nvSpPr>
        <p:spPr>
          <a:xfrm>
            <a:off x="6899564" y="3980874"/>
            <a:ext cx="3029526" cy="1390072"/>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2" name="Straight Arrow Connector 11"/>
          <p:cNvCxnSpPr>
            <a:stCxn id="7" idx="3"/>
            <a:endCxn id="10" idx="1"/>
          </p:cNvCxnSpPr>
          <p:nvPr/>
        </p:nvCxnSpPr>
        <p:spPr>
          <a:xfrm flipV="1">
            <a:off x="5578764" y="4675910"/>
            <a:ext cx="1320801" cy="392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3" name="Rectangle: Rounded Corners 12"/>
          <p:cNvSpPr/>
          <p:nvPr/>
        </p:nvSpPr>
        <p:spPr>
          <a:xfrm>
            <a:off x="6991928" y="3454399"/>
            <a:ext cx="2937163" cy="392546"/>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sp>
        <p:nvSpPr>
          <p:cNvPr id="15" name="Rectangle: Rounded Corners 14"/>
          <p:cNvSpPr/>
          <p:nvPr/>
        </p:nvSpPr>
        <p:spPr>
          <a:xfrm>
            <a:off x="2669309" y="3703782"/>
            <a:ext cx="3048000" cy="563418"/>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7" name="Straight Arrow Connector 16"/>
          <p:cNvCxnSpPr>
            <a:stCxn id="15" idx="3"/>
            <a:endCxn id="13" idx="1"/>
          </p:cNvCxnSpPr>
          <p:nvPr/>
        </p:nvCxnSpPr>
        <p:spPr>
          <a:xfrm flipV="1">
            <a:off x="5717309" y="3650673"/>
            <a:ext cx="1274618" cy="3348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TextBox 17"/>
          <p:cNvSpPr txBox="1"/>
          <p:nvPr/>
        </p:nvSpPr>
        <p:spPr>
          <a:xfrm>
            <a:off x="3359701" y="1350895"/>
            <a:ext cx="1600118" cy="461665"/>
          </a:xfrm>
          <a:prstGeom prst="rect">
            <a:avLst/>
          </a:prstGeom>
          <a:noFill/>
        </p:spPr>
        <p:txBody>
          <a:bodyPr wrap="none" rtlCol="0">
            <a:spAutoFit/>
          </a:bodyPr>
          <a:lstStyle/>
          <a:p>
            <a:pPr>
              <a:spcAft>
                <a:spcPts val="600"/>
              </a:spcAft>
            </a:pPr>
            <a:r>
              <a:rPr lang="en-US" sz="2400" dirty="0">
                <a:ea typeface="Verdana" pitchFamily="34" charset="0"/>
                <a:cs typeface="Verdana" pitchFamily="34" charset="0"/>
              </a:rPr>
              <a:t>Submission</a:t>
            </a:r>
          </a:p>
        </p:txBody>
      </p:sp>
      <p:sp>
        <p:nvSpPr>
          <p:cNvPr id="19" name="TextBox 18"/>
          <p:cNvSpPr txBox="1"/>
          <p:nvPr/>
        </p:nvSpPr>
        <p:spPr>
          <a:xfrm>
            <a:off x="7861818" y="1299868"/>
            <a:ext cx="1162241" cy="461665"/>
          </a:xfrm>
          <a:prstGeom prst="rect">
            <a:avLst/>
          </a:prstGeom>
          <a:noFill/>
        </p:spPr>
        <p:txBody>
          <a:bodyPr wrap="none" rtlCol="0">
            <a:spAutoFit/>
          </a:bodyPr>
          <a:lstStyle/>
          <a:p>
            <a:pPr>
              <a:spcAft>
                <a:spcPts val="600"/>
              </a:spcAft>
            </a:pPr>
            <a:r>
              <a:rPr lang="en-US" sz="2400" dirty="0">
                <a:ea typeface="Verdana" pitchFamily="34" charset="0"/>
                <a:cs typeface="Verdana" pitchFamily="34" charset="0"/>
              </a:rPr>
              <a:t>CVE List</a:t>
            </a:r>
          </a:p>
        </p:txBody>
      </p:sp>
      <p:pic>
        <p:nvPicPr>
          <p:cNvPr id="6" name="Audio 5">
            <a:hlinkClick r:id="" action="ppaction://media"/>
            <a:extLst>
              <a:ext uri="{FF2B5EF4-FFF2-40B4-BE49-F238E27FC236}">
                <a16:creationId xmlns:a16="http://schemas.microsoft.com/office/drawing/2014/main" id="{DE4B75F4-3A3F-4986-A424-299A2EFE1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4830415"/>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471" y="274638"/>
            <a:ext cx="9233402" cy="868362"/>
          </a:xfrm>
        </p:spPr>
        <p:txBody>
          <a:bodyPr>
            <a:normAutofit fontScale="90000"/>
          </a:bodyPr>
          <a:lstStyle/>
          <a:p>
            <a:r>
              <a:rPr lang="en-US" dirty="0"/>
              <a:t>Program Root CNA Publishes Updated CVE List</a:t>
            </a:r>
          </a:p>
        </p:txBody>
      </p:sp>
      <p:sp>
        <p:nvSpPr>
          <p:cNvPr id="4" name="Scroll: Vertical 3"/>
          <p:cNvSpPr/>
          <p:nvPr/>
        </p:nvSpPr>
        <p:spPr>
          <a:xfrm>
            <a:off x="3759200" y="1366130"/>
            <a:ext cx="5089236" cy="4876800"/>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Name: CVE-YYYY-1026</a:t>
            </a:r>
          </a:p>
          <a:p>
            <a:r>
              <a:rPr lang="en-US" sz="1400" dirty="0">
                <a:solidFill>
                  <a:schemeClr val="tx1"/>
                </a:solidFill>
              </a:rPr>
              <a:t>Status: Candidate</a:t>
            </a:r>
          </a:p>
          <a:p>
            <a:r>
              <a:rPr lang="en-US" sz="1400" dirty="0">
                <a:solidFill>
                  <a:schemeClr val="tx1"/>
                </a:solidFill>
              </a:rPr>
              <a:t>URL: http://cve.mitre.org/cgi-bin/cvename.cgi?name=CVE-YYYY-1026</a:t>
            </a:r>
          </a:p>
          <a:p>
            <a:r>
              <a:rPr lang="en-US" sz="1400" dirty="0">
                <a:solidFill>
                  <a:schemeClr val="tx1"/>
                </a:solidFill>
              </a:rPr>
              <a:t>Phase: Assigned (YYYYMMDD)</a:t>
            </a:r>
          </a:p>
          <a:p>
            <a:r>
              <a:rPr lang="en-US" sz="1400" dirty="0">
                <a:solidFill>
                  <a:schemeClr val="tx1"/>
                </a:solidFill>
              </a:rPr>
              <a:t>Category:</a:t>
            </a:r>
          </a:p>
          <a:p>
            <a:r>
              <a:rPr lang="en-US" sz="1400" dirty="0">
                <a:solidFill>
                  <a:schemeClr val="tx1"/>
                </a:solidFill>
              </a:rPr>
              <a:t>Reference: CONFIRM: www.example.com/security-advisory-1</a:t>
            </a:r>
          </a:p>
          <a:p>
            <a:endParaRPr lang="en-US" sz="1400" strike="sngStrike" dirty="0">
              <a:solidFill>
                <a:schemeClr val="tx1"/>
              </a:solidFill>
            </a:endParaRPr>
          </a:p>
          <a:p>
            <a:r>
              <a:rPr lang="en-US" sz="1400" dirty="0">
                <a:solidFill>
                  <a:schemeClr val="tx1"/>
                </a:solidFill>
              </a:rPr>
              <a:t>Buffer overflow in MY-PRODUCT 1.2.3</a:t>
            </a:r>
          </a:p>
          <a:p>
            <a:endParaRPr lang="en-US" sz="1400" dirty="0">
              <a:solidFill>
                <a:schemeClr val="tx1"/>
              </a:solidFill>
            </a:endParaRPr>
          </a:p>
          <a:p>
            <a:endParaRPr lang="en-US" sz="1400" dirty="0">
              <a:solidFill>
                <a:schemeClr val="tx1"/>
              </a:solidFill>
            </a:endParaRPr>
          </a:p>
          <a:p>
            <a:r>
              <a:rPr lang="en-US" sz="1400" dirty="0">
                <a:solidFill>
                  <a:schemeClr val="tx1"/>
                </a:solidFill>
              </a:rPr>
              <a:t>Current Votes:</a:t>
            </a:r>
          </a:p>
          <a:p>
            <a:r>
              <a:rPr lang="en-US" sz="1400" dirty="0">
                <a:solidFill>
                  <a:schemeClr val="tx1"/>
                </a:solidFill>
              </a:rPr>
              <a:t>None (candidate not yet proposed)</a:t>
            </a:r>
          </a:p>
          <a:p>
            <a:endParaRPr lang="en-US" sz="1400" dirty="0">
              <a:solidFill>
                <a:schemeClr val="tx1"/>
              </a:solidFill>
            </a:endParaRPr>
          </a:p>
          <a:p>
            <a:endParaRPr lang="en-US" sz="1400" dirty="0">
              <a:solidFill>
                <a:schemeClr val="tx1"/>
              </a:solidFill>
            </a:endParaRPr>
          </a:p>
          <a:p>
            <a:r>
              <a:rPr lang="en-US" sz="1400" dirty="0">
                <a:solidFill>
                  <a:schemeClr val="tx1"/>
                </a:solidFill>
              </a:rPr>
              <a:t>=================================</a:t>
            </a:r>
          </a:p>
          <a:p>
            <a:r>
              <a:rPr lang="en-US" sz="1400" dirty="0">
                <a:solidFill>
                  <a:schemeClr val="tx1"/>
                </a:solidFill>
              </a:rPr>
              <a:t>Name: CVE-2016-6260</a:t>
            </a:r>
          </a:p>
          <a:p>
            <a:r>
              <a:rPr lang="en-US" sz="1400" dirty="0">
                <a:solidFill>
                  <a:schemeClr val="tx1"/>
                </a:solidFill>
              </a:rPr>
              <a:t>…</a:t>
            </a:r>
          </a:p>
        </p:txBody>
      </p:sp>
      <p:pic>
        <p:nvPicPr>
          <p:cNvPr id="3" name="Audio 2">
            <a:hlinkClick r:id="" action="ppaction://media"/>
            <a:extLst>
              <a:ext uri="{FF2B5EF4-FFF2-40B4-BE49-F238E27FC236}">
                <a16:creationId xmlns:a16="http://schemas.microsoft.com/office/drawing/2014/main" id="{9064C377-F3C8-4DD9-A170-8E1003841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57794896"/>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C3E4-B065-4111-AA81-36C46F53FD0B}"/>
              </a:ext>
            </a:extLst>
          </p:cNvPr>
          <p:cNvSpPr>
            <a:spLocks noGrp="1"/>
          </p:cNvSpPr>
          <p:nvPr>
            <p:ph type="title"/>
          </p:nvPr>
        </p:nvSpPr>
        <p:spPr/>
        <p:txBody>
          <a:bodyPr/>
          <a:lstStyle/>
          <a:p>
            <a:r>
              <a:rPr lang="en-US" dirty="0"/>
              <a:t>Reserved by Public (RBP) Policy</a:t>
            </a:r>
          </a:p>
        </p:txBody>
      </p:sp>
      <p:sp>
        <p:nvSpPr>
          <p:cNvPr id="3" name="Content Placeholder 2">
            <a:extLst>
              <a:ext uri="{FF2B5EF4-FFF2-40B4-BE49-F238E27FC236}">
                <a16:creationId xmlns:a16="http://schemas.microsoft.com/office/drawing/2014/main" id="{ABEA2D31-CFD3-41BF-A566-9BF14880DB5E}"/>
              </a:ext>
            </a:extLst>
          </p:cNvPr>
          <p:cNvSpPr>
            <a:spLocks noGrp="1"/>
          </p:cNvSpPr>
          <p:nvPr>
            <p:ph idx="1"/>
          </p:nvPr>
        </p:nvSpPr>
        <p:spPr/>
        <p:txBody>
          <a:bodyPr/>
          <a:lstStyle/>
          <a:p>
            <a:pPr>
              <a:buFont typeface="Wingdings" panose="05000000000000000000" pitchFamily="2" charset="2"/>
              <a:buChar char="§"/>
            </a:pPr>
            <a:r>
              <a:rPr lang="en-US" dirty="0"/>
              <a:t>What happens if a CNA doesn’t populate an entry after they publish the CVE ID in their advisory?</a:t>
            </a:r>
          </a:p>
          <a:p>
            <a:pPr lvl="1">
              <a:buFont typeface="Wingdings" panose="05000000000000000000" pitchFamily="2" charset="2"/>
              <a:buChar char="§"/>
            </a:pPr>
            <a:r>
              <a:rPr lang="en-US" dirty="0"/>
              <a:t>People complain (often to MITRE)</a:t>
            </a:r>
          </a:p>
          <a:p>
            <a:pPr>
              <a:buFont typeface="Wingdings" panose="05000000000000000000" pitchFamily="2" charset="2"/>
              <a:buChar char="§"/>
            </a:pPr>
            <a:r>
              <a:rPr lang="en-US" dirty="0"/>
              <a:t>MITRE keeps track of requests to populate CVE entries</a:t>
            </a:r>
          </a:p>
          <a:p>
            <a:pPr>
              <a:buFont typeface="Wingdings" panose="05000000000000000000" pitchFamily="2" charset="2"/>
              <a:buChar char="§"/>
            </a:pPr>
            <a:r>
              <a:rPr lang="en-US" dirty="0"/>
              <a:t>MITRE also monitors several sources for vulnerabilities</a:t>
            </a:r>
          </a:p>
          <a:p>
            <a:pPr>
              <a:buFont typeface="Wingdings" panose="05000000000000000000" pitchFamily="2" charset="2"/>
              <a:buChar char="§"/>
            </a:pPr>
            <a:r>
              <a:rPr lang="en-US" dirty="0"/>
              <a:t>If the percentage of reserved CVE ID’s assigned by a CNA is greater than the total number of public CVE ID’s for the CNA in the last 12 months, then the CNA will not longer receive new CVE IDs until the percentage is below 5%.</a:t>
            </a:r>
          </a:p>
          <a:p>
            <a:endParaRPr lang="en-US" dirty="0"/>
          </a:p>
        </p:txBody>
      </p:sp>
      <p:sp>
        <p:nvSpPr>
          <p:cNvPr id="4" name="Slide Number Placeholder 3">
            <a:extLst>
              <a:ext uri="{FF2B5EF4-FFF2-40B4-BE49-F238E27FC236}">
                <a16:creationId xmlns:a16="http://schemas.microsoft.com/office/drawing/2014/main" id="{0A2C97B8-075E-4244-B030-7EE11464C269}"/>
              </a:ext>
            </a:extLst>
          </p:cNvPr>
          <p:cNvSpPr>
            <a:spLocks noGrp="1"/>
          </p:cNvSpPr>
          <p:nvPr>
            <p:ph type="sldNum" sz="quarter" idx="4294967295"/>
          </p:nvPr>
        </p:nvSpPr>
        <p:spPr>
          <a:xfrm>
            <a:off x="11124579" y="6126163"/>
            <a:ext cx="661021" cy="180918"/>
          </a:xfrm>
          <a:prstGeom prst="rect">
            <a:avLst/>
          </a:prstGeom>
        </p:spPr>
        <p:txBody>
          <a:bodyPr/>
          <a:lstStyle/>
          <a:p>
            <a:r>
              <a:rPr lang="en-US">
                <a:solidFill>
                  <a:srgbClr val="C1CD23"/>
                </a:solidFill>
              </a:rPr>
              <a:t>|</a:t>
            </a:r>
            <a:r>
              <a:rPr lang="en-US"/>
              <a:t> </a:t>
            </a:r>
            <a:fld id="{295008BC-DA31-4D19-837B-EFA4386B05F5}" type="slidenum">
              <a:rPr lang="en-US" smtClean="0">
                <a:solidFill>
                  <a:schemeClr val="tx1">
                    <a:lumMod val="50000"/>
                    <a:lumOff val="50000"/>
                  </a:schemeClr>
                </a:solidFill>
              </a:rPr>
              <a:pPr/>
              <a:t>26</a:t>
            </a:fld>
            <a:r>
              <a:rPr lang="en-US"/>
              <a:t> </a:t>
            </a:r>
            <a:r>
              <a:rPr lang="en-US">
                <a:solidFill>
                  <a:srgbClr val="C1CD23"/>
                </a:solidFill>
              </a:rPr>
              <a:t>|</a:t>
            </a:r>
            <a:endParaRPr lang="en-US" dirty="0">
              <a:solidFill>
                <a:srgbClr val="C1CD23"/>
              </a:solidFill>
            </a:endParaRPr>
          </a:p>
        </p:txBody>
      </p:sp>
      <p:pic>
        <p:nvPicPr>
          <p:cNvPr id="6" name="Picture 5">
            <a:extLst>
              <a:ext uri="{FF2B5EF4-FFF2-40B4-BE49-F238E27FC236}">
                <a16:creationId xmlns:a16="http://schemas.microsoft.com/office/drawing/2014/main" id="{4ECEE875-B24F-4083-9133-B007396D91EF}"/>
              </a:ext>
            </a:extLst>
          </p:cNvPr>
          <p:cNvPicPr>
            <a:picLocks noChangeAspect="1"/>
          </p:cNvPicPr>
          <p:nvPr/>
        </p:nvPicPr>
        <p:blipFill>
          <a:blip r:embed="rId5"/>
          <a:stretch>
            <a:fillRect/>
          </a:stretch>
        </p:blipFill>
        <p:spPr>
          <a:xfrm>
            <a:off x="3115137" y="4749775"/>
            <a:ext cx="4741305" cy="804717"/>
          </a:xfrm>
          <a:prstGeom prst="rect">
            <a:avLst/>
          </a:prstGeom>
        </p:spPr>
      </p:pic>
      <p:pic>
        <p:nvPicPr>
          <p:cNvPr id="8" name="Audio 7">
            <a:hlinkClick r:id="" action="ppaction://media"/>
            <a:extLst>
              <a:ext uri="{FF2B5EF4-FFF2-40B4-BE49-F238E27FC236}">
                <a16:creationId xmlns:a16="http://schemas.microsoft.com/office/drawing/2014/main" id="{AC69A522-DA5A-4ED7-A08C-E61FB05850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37316752"/>
      </p:ext>
    </p:extLst>
  </p:cSld>
  <p:clrMapOvr>
    <a:masterClrMapping/>
  </p:clrMapOvr>
  <mc:AlternateContent xmlns:mc="http://schemas.openxmlformats.org/markup-compatibility/2006">
    <mc:Choice xmlns:p14="http://schemas.microsoft.com/office/powerpoint/2010/main" Requires="p14">
      <p:transition spd="slow" p14:dur="2000" advTm="59000"/>
    </mc:Choice>
    <mc:Fallback>
      <p:transition spd="slow" advTm="5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780CB-C181-435E-B144-27F989EF37DB}"/>
              </a:ext>
            </a:extLst>
          </p:cNvPr>
          <p:cNvSpPr>
            <a:spLocks noGrp="1"/>
          </p:cNvSpPr>
          <p:nvPr>
            <p:ph type="ctrTitle" sz="quarter"/>
          </p:nvPr>
        </p:nvSpPr>
        <p:spPr/>
        <p:txBody>
          <a:bodyPr/>
          <a:lstStyle/>
          <a:p>
            <a:r>
              <a:rPr lang="en-US" dirty="0"/>
              <a:t>Update CVE Entries</a:t>
            </a:r>
          </a:p>
        </p:txBody>
      </p:sp>
      <p:sp>
        <p:nvSpPr>
          <p:cNvPr id="3" name="Slide Number Placeholder 2">
            <a:extLst>
              <a:ext uri="{FF2B5EF4-FFF2-40B4-BE49-F238E27FC236}">
                <a16:creationId xmlns:a16="http://schemas.microsoft.com/office/drawing/2014/main" id="{73B34F68-BB84-4AE0-BAFD-A9D85A011EC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27</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A8FA15C3-73A9-4377-9211-0888C941D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376768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Is Asked to Update a CVE Entry</a:t>
            </a:r>
          </a:p>
        </p:txBody>
      </p:sp>
      <p:grpSp>
        <p:nvGrpSpPr>
          <p:cNvPr id="3" name="Group 2">
            <a:extLst>
              <a:ext uri="{FF2B5EF4-FFF2-40B4-BE49-F238E27FC236}">
                <a16:creationId xmlns:a16="http://schemas.microsoft.com/office/drawing/2014/main" id="{CB2BB435-BA41-4BED-B8B1-9CF56A34239F}"/>
              </a:ext>
            </a:extLst>
          </p:cNvPr>
          <p:cNvGrpSpPr/>
          <p:nvPr/>
        </p:nvGrpSpPr>
        <p:grpSpPr>
          <a:xfrm>
            <a:off x="3050022" y="1926071"/>
            <a:ext cx="6414654" cy="2505363"/>
            <a:chOff x="1154547" y="1687945"/>
            <a:chExt cx="6414654" cy="2505363"/>
          </a:xfrm>
        </p:grpSpPr>
        <p:sp>
          <p:nvSpPr>
            <p:cNvPr id="4" name="Rectangle: Rounded Corners 3"/>
            <p:cNvSpPr/>
            <p:nvPr/>
          </p:nvSpPr>
          <p:spPr>
            <a:xfrm>
              <a:off x="1154547" y="3103417"/>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a:t>
              </a:r>
            </a:p>
          </p:txBody>
        </p:sp>
        <p:cxnSp>
          <p:nvCxnSpPr>
            <p:cNvPr id="6" name="Straight Arrow Connector 5"/>
            <p:cNvCxnSpPr>
              <a:stCxn id="4" idx="3"/>
              <a:endCxn id="10" idx="1"/>
            </p:cNvCxnSpPr>
            <p:nvPr/>
          </p:nvCxnSpPr>
          <p:spPr>
            <a:xfrm>
              <a:off x="2890983" y="3648363"/>
              <a:ext cx="29417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505200" y="1687945"/>
              <a:ext cx="1992489" cy="1839192"/>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Please update CVE-YYYY-NNNN</a:t>
              </a:r>
            </a:p>
            <a:p>
              <a:pPr algn="ctr"/>
              <a:r>
                <a:rPr lang="en-US" dirty="0">
                  <a:solidFill>
                    <a:schemeClr val="tx1"/>
                  </a:solidFill>
                </a:rPr>
                <a:t>….</a:t>
              </a:r>
            </a:p>
          </p:txBody>
        </p:sp>
        <p:sp>
          <p:nvSpPr>
            <p:cNvPr id="10" name="Rectangle: Rounded Corners 9"/>
            <p:cNvSpPr/>
            <p:nvPr/>
          </p:nvSpPr>
          <p:spPr>
            <a:xfrm>
              <a:off x="5832765" y="310341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grpSp>
      <p:pic>
        <p:nvPicPr>
          <p:cNvPr id="5" name="Audio 4">
            <a:hlinkClick r:id="" action="ppaction://media"/>
            <a:extLst>
              <a:ext uri="{FF2B5EF4-FFF2-40B4-BE49-F238E27FC236}">
                <a16:creationId xmlns:a16="http://schemas.microsoft.com/office/drawing/2014/main" id="{5390CA4A-6061-4A1C-A694-663B16C9E6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6272004"/>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Responsible CNA</a:t>
            </a:r>
          </a:p>
        </p:txBody>
      </p:sp>
      <p:sp>
        <p:nvSpPr>
          <p:cNvPr id="4" name="Rectangle: Rounded Corners 3"/>
          <p:cNvSpPr/>
          <p:nvPr/>
        </p:nvSpPr>
        <p:spPr>
          <a:xfrm>
            <a:off x="2353927" y="1642918"/>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Reporter/CNA</a:t>
            </a:r>
          </a:p>
        </p:txBody>
      </p:sp>
      <p:sp>
        <p:nvSpPr>
          <p:cNvPr id="5" name="Scroll: Vertical 4"/>
          <p:cNvSpPr/>
          <p:nvPr/>
        </p:nvSpPr>
        <p:spPr>
          <a:xfrm>
            <a:off x="7242016" y="2393244"/>
            <a:ext cx="2935112" cy="2652889"/>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solidFill>
                  <a:schemeClr val="tx1"/>
                </a:solidFill>
              </a:rPr>
              <a:t>CVE-YYYY-NNNN</a:t>
            </a:r>
          </a:p>
          <a:p>
            <a:r>
              <a:rPr lang="en-US" dirty="0">
                <a:solidFill>
                  <a:schemeClr val="tx1"/>
                </a:solidFill>
              </a:rPr>
              <a:t>Vulnerability in Product A allows attacker to do something bad.</a:t>
            </a:r>
          </a:p>
        </p:txBody>
      </p:sp>
      <p:cxnSp>
        <p:nvCxnSpPr>
          <p:cNvPr id="7" name="Straight Arrow Connector 6"/>
          <p:cNvCxnSpPr>
            <a:stCxn id="4" idx="3"/>
            <a:endCxn id="12" idx="1"/>
          </p:cNvCxnSpPr>
          <p:nvPr/>
        </p:nvCxnSpPr>
        <p:spPr>
          <a:xfrm>
            <a:off x="4090364" y="2187864"/>
            <a:ext cx="3529637" cy="127064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7496740" y="1907621"/>
            <a:ext cx="242566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https://cve.mitre.org/cve/</a:t>
            </a:r>
          </a:p>
        </p:txBody>
      </p:sp>
      <p:graphicFrame>
        <p:nvGraphicFramePr>
          <p:cNvPr id="11" name="Table 10"/>
          <p:cNvGraphicFramePr>
            <a:graphicFrameLocks noGrp="1"/>
          </p:cNvGraphicFramePr>
          <p:nvPr/>
        </p:nvGraphicFramePr>
        <p:xfrm>
          <a:off x="2133600" y="3719687"/>
          <a:ext cx="4521006" cy="2225040"/>
        </p:xfrm>
        <a:graphic>
          <a:graphicData uri="http://schemas.openxmlformats.org/drawingml/2006/table">
            <a:tbl>
              <a:tblPr firstRow="1" bandRow="1">
                <a:tableStyleId>{5C22544A-7EE6-4342-B048-85BDC9FD1C3A}</a:tableStyleId>
              </a:tblPr>
              <a:tblGrid>
                <a:gridCol w="1507002">
                  <a:extLst>
                    <a:ext uri="{9D8B030D-6E8A-4147-A177-3AD203B41FA5}">
                      <a16:colId xmlns:a16="http://schemas.microsoft.com/office/drawing/2014/main" val="1889937737"/>
                    </a:ext>
                  </a:extLst>
                </a:gridCol>
                <a:gridCol w="1507002">
                  <a:extLst>
                    <a:ext uri="{9D8B030D-6E8A-4147-A177-3AD203B41FA5}">
                      <a16:colId xmlns:a16="http://schemas.microsoft.com/office/drawing/2014/main" val="2049972057"/>
                    </a:ext>
                  </a:extLst>
                </a:gridCol>
                <a:gridCol w="1507002">
                  <a:extLst>
                    <a:ext uri="{9D8B030D-6E8A-4147-A177-3AD203B41FA5}">
                      <a16:colId xmlns:a16="http://schemas.microsoft.com/office/drawing/2014/main" val="1728455630"/>
                    </a:ext>
                  </a:extLst>
                </a:gridCol>
              </a:tblGrid>
              <a:tr h="370840">
                <a:tc>
                  <a:txBody>
                    <a:bodyPr/>
                    <a:lstStyle/>
                    <a:p>
                      <a:r>
                        <a:rPr lang="en-US" dirty="0"/>
                        <a:t>CNA</a:t>
                      </a:r>
                    </a:p>
                  </a:txBody>
                  <a:tcPr/>
                </a:tc>
                <a:tc>
                  <a:txBody>
                    <a:bodyPr/>
                    <a:lstStyle/>
                    <a:p>
                      <a:r>
                        <a:rPr lang="en-US" dirty="0"/>
                        <a:t>Scope</a:t>
                      </a:r>
                    </a:p>
                  </a:txBody>
                  <a:tcPr/>
                </a:tc>
                <a:tc>
                  <a:txBody>
                    <a:bodyPr/>
                    <a:lstStyle/>
                    <a:p>
                      <a:r>
                        <a:rPr lang="en-US" dirty="0"/>
                        <a:t>Contact</a:t>
                      </a:r>
                    </a:p>
                  </a:txBody>
                  <a:tcPr/>
                </a:tc>
                <a:extLst>
                  <a:ext uri="{0D108BD9-81ED-4DB2-BD59-A6C34878D82A}">
                    <a16:rowId xmlns:a16="http://schemas.microsoft.com/office/drawing/2014/main" val="4182663542"/>
                  </a:ext>
                </a:extLst>
              </a:tr>
              <a:tr h="370840">
                <a:tc>
                  <a:txBody>
                    <a:bodyPr/>
                    <a:lstStyle/>
                    <a:p>
                      <a:r>
                        <a:rPr lang="en-US" dirty="0"/>
                        <a:t>CNA 1</a:t>
                      </a:r>
                    </a:p>
                  </a:txBody>
                  <a:tcPr/>
                </a:tc>
                <a:tc>
                  <a:txBody>
                    <a:bodyPr/>
                    <a:lstStyle/>
                    <a:p>
                      <a:r>
                        <a:rPr lang="en-US" dirty="0"/>
                        <a:t>Scope</a:t>
                      </a:r>
                      <a:r>
                        <a:rPr lang="en-US" baseline="0" dirty="0"/>
                        <a:t> 1</a:t>
                      </a:r>
                      <a:endParaRPr lang="en-US" dirty="0"/>
                    </a:p>
                  </a:txBody>
                  <a:tcPr/>
                </a:tc>
                <a:tc>
                  <a:txBody>
                    <a:bodyPr/>
                    <a:lstStyle/>
                    <a:p>
                      <a:r>
                        <a:rPr lang="en-US" dirty="0"/>
                        <a:t>Email</a:t>
                      </a:r>
                      <a:r>
                        <a:rPr lang="en-US" baseline="0" dirty="0"/>
                        <a:t> 1</a:t>
                      </a:r>
                      <a:endParaRPr lang="en-US" dirty="0"/>
                    </a:p>
                  </a:txBody>
                  <a:tcPr/>
                </a:tc>
                <a:extLst>
                  <a:ext uri="{0D108BD9-81ED-4DB2-BD59-A6C34878D82A}">
                    <a16:rowId xmlns:a16="http://schemas.microsoft.com/office/drawing/2014/main" val="1924468561"/>
                  </a:ext>
                </a:extLst>
              </a:tr>
              <a:tr h="370840">
                <a:tc>
                  <a:txBody>
                    <a:bodyPr/>
                    <a:lstStyle/>
                    <a:p>
                      <a:r>
                        <a:rPr lang="en-US" dirty="0"/>
                        <a:t>CNA 2</a:t>
                      </a:r>
                    </a:p>
                  </a:txBody>
                  <a:tcPr/>
                </a:tc>
                <a:tc>
                  <a:txBody>
                    <a:bodyPr/>
                    <a:lstStyle/>
                    <a:p>
                      <a:r>
                        <a:rPr lang="en-US" dirty="0"/>
                        <a:t>Scope 2</a:t>
                      </a:r>
                    </a:p>
                  </a:txBody>
                  <a:tcPr/>
                </a:tc>
                <a:tc>
                  <a:txBody>
                    <a:bodyPr/>
                    <a:lstStyle/>
                    <a:p>
                      <a:r>
                        <a:rPr lang="en-US" dirty="0"/>
                        <a:t>Form 1</a:t>
                      </a:r>
                    </a:p>
                  </a:txBody>
                  <a:tcPr/>
                </a:tc>
                <a:extLst>
                  <a:ext uri="{0D108BD9-81ED-4DB2-BD59-A6C34878D82A}">
                    <a16:rowId xmlns:a16="http://schemas.microsoft.com/office/drawing/2014/main" val="3153322895"/>
                  </a:ext>
                </a:extLst>
              </a:tr>
              <a:tr h="370840">
                <a:tc>
                  <a:txBody>
                    <a:bodyPr/>
                    <a:lstStyle/>
                    <a:p>
                      <a:r>
                        <a:rPr lang="en-US" dirty="0"/>
                        <a:t>CNA 3</a:t>
                      </a:r>
                    </a:p>
                  </a:txBody>
                  <a:tcPr/>
                </a:tc>
                <a:tc>
                  <a:txBody>
                    <a:bodyPr/>
                    <a:lstStyle/>
                    <a:p>
                      <a:r>
                        <a:rPr lang="en-US" dirty="0"/>
                        <a:t>Product </a:t>
                      </a:r>
                      <a:r>
                        <a:rPr lang="en-US" baseline="0" dirty="0"/>
                        <a:t>A…</a:t>
                      </a:r>
                      <a:endParaRPr lang="en-US" dirty="0"/>
                    </a:p>
                  </a:txBody>
                  <a:tcPr/>
                </a:tc>
                <a:tc>
                  <a:txBody>
                    <a:bodyPr/>
                    <a:lstStyle/>
                    <a:p>
                      <a:r>
                        <a:rPr lang="en-US" dirty="0"/>
                        <a:t>Email 2</a:t>
                      </a:r>
                    </a:p>
                  </a:txBody>
                  <a:tcPr/>
                </a:tc>
                <a:extLst>
                  <a:ext uri="{0D108BD9-81ED-4DB2-BD59-A6C34878D82A}">
                    <a16:rowId xmlns:a16="http://schemas.microsoft.com/office/drawing/2014/main" val="1203000951"/>
                  </a:ext>
                </a:extLst>
              </a:tr>
              <a:tr h="370840">
                <a:tc>
                  <a:txBody>
                    <a:bodyPr/>
                    <a:lstStyle/>
                    <a:p>
                      <a:r>
                        <a:rPr lang="en-US" dirty="0"/>
                        <a:t>CNA 4</a:t>
                      </a:r>
                    </a:p>
                  </a:txBody>
                  <a:tcPr/>
                </a:tc>
                <a:tc>
                  <a:txBody>
                    <a:bodyPr/>
                    <a:lstStyle/>
                    <a:p>
                      <a:r>
                        <a:rPr lang="en-US" dirty="0"/>
                        <a:t>Scope</a:t>
                      </a:r>
                      <a:r>
                        <a:rPr lang="en-US" baseline="0" dirty="0"/>
                        <a:t> 4</a:t>
                      </a:r>
                      <a:endParaRPr lang="en-US" dirty="0"/>
                    </a:p>
                  </a:txBody>
                  <a:tcPr/>
                </a:tc>
                <a:tc>
                  <a:txBody>
                    <a:bodyPr/>
                    <a:lstStyle/>
                    <a:p>
                      <a:r>
                        <a:rPr lang="en-US" dirty="0"/>
                        <a:t>Email 3</a:t>
                      </a:r>
                    </a:p>
                  </a:txBody>
                  <a:tcPr/>
                </a:tc>
                <a:extLst>
                  <a:ext uri="{0D108BD9-81ED-4DB2-BD59-A6C34878D82A}">
                    <a16:rowId xmlns:a16="http://schemas.microsoft.com/office/drawing/2014/main" val="2057767553"/>
                  </a:ext>
                </a:extLst>
              </a:tr>
              <a:tr h="370840">
                <a:tc>
                  <a:txBody>
                    <a:bodyPr/>
                    <a:lstStyle/>
                    <a:p>
                      <a:r>
                        <a:rPr lang="en-US" dirty="0"/>
                        <a:t>CNA 5</a:t>
                      </a:r>
                    </a:p>
                  </a:txBody>
                  <a:tcPr/>
                </a:tc>
                <a:tc>
                  <a:txBody>
                    <a:bodyPr/>
                    <a:lstStyle/>
                    <a:p>
                      <a:r>
                        <a:rPr lang="en-US" dirty="0"/>
                        <a:t>Scope 5</a:t>
                      </a:r>
                    </a:p>
                  </a:txBody>
                  <a:tcPr/>
                </a:tc>
                <a:tc>
                  <a:txBody>
                    <a:bodyPr/>
                    <a:lstStyle/>
                    <a:p>
                      <a:r>
                        <a:rPr lang="en-US" dirty="0"/>
                        <a:t>Form 2</a:t>
                      </a:r>
                    </a:p>
                  </a:txBody>
                  <a:tcPr/>
                </a:tc>
                <a:extLst>
                  <a:ext uri="{0D108BD9-81ED-4DB2-BD59-A6C34878D82A}">
                    <a16:rowId xmlns:a16="http://schemas.microsoft.com/office/drawing/2014/main" val="872638804"/>
                  </a:ext>
                </a:extLst>
              </a:tr>
            </a:tbl>
          </a:graphicData>
        </a:graphic>
      </p:graphicFrame>
      <p:sp>
        <p:nvSpPr>
          <p:cNvPr id="12" name="Rectangle: Rounded Corners 11"/>
          <p:cNvSpPr/>
          <p:nvPr/>
        </p:nvSpPr>
        <p:spPr>
          <a:xfrm>
            <a:off x="7620001" y="3327141"/>
            <a:ext cx="1106311" cy="262726"/>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cxnSp>
        <p:nvCxnSpPr>
          <p:cNvPr id="15" name="Straight Arrow Connector 14"/>
          <p:cNvCxnSpPr>
            <a:stCxn id="12" idx="1"/>
          </p:cNvCxnSpPr>
          <p:nvPr/>
        </p:nvCxnSpPr>
        <p:spPr>
          <a:xfrm flipH="1">
            <a:off x="6262610" y="3458504"/>
            <a:ext cx="1357390" cy="161385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2369001" y="3354909"/>
            <a:ext cx="2722220"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http://cve.mitre.org/cna.html</a:t>
            </a:r>
          </a:p>
        </p:txBody>
      </p:sp>
      <p:sp>
        <p:nvSpPr>
          <p:cNvPr id="17" name="Rectangle: Rounded Corners 16"/>
          <p:cNvSpPr/>
          <p:nvPr/>
        </p:nvSpPr>
        <p:spPr>
          <a:xfrm>
            <a:off x="2223912" y="4914769"/>
            <a:ext cx="4038698" cy="266831"/>
          </a:xfrm>
          <a:prstGeom prst="roundRect">
            <a:avLst/>
          </a:prstGeom>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solidFill>
                <a:schemeClr val="tx1"/>
              </a:solidFill>
            </a:endParaRPr>
          </a:p>
        </p:txBody>
      </p:sp>
      <p:pic>
        <p:nvPicPr>
          <p:cNvPr id="6" name="Audio 5">
            <a:hlinkClick r:id="" action="ppaction://media"/>
            <a:extLst>
              <a:ext uri="{FF2B5EF4-FFF2-40B4-BE49-F238E27FC236}">
                <a16:creationId xmlns:a16="http://schemas.microsoft.com/office/drawing/2014/main" id="{D4DDFD87-135B-46AB-A692-852E7E63E9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621625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CVE ID Block – A set of sequential CVE IDs given to a CNA for later assignment to vulnerabilities</a:t>
            </a:r>
          </a:p>
          <a:p>
            <a:pPr>
              <a:buFont typeface="Wingdings" panose="05000000000000000000" pitchFamily="2" charset="2"/>
              <a:buChar char="§"/>
            </a:pPr>
            <a:r>
              <a:rPr lang="en-US" dirty="0"/>
              <a:t>CVE Entry - An item in the CVE List. CVE Entries contain the CVE ID, a description of the vulnerability, and references to public disclosure sources</a:t>
            </a:r>
          </a:p>
          <a:p>
            <a:pPr>
              <a:buFont typeface="Wingdings" panose="05000000000000000000" pitchFamily="2" charset="2"/>
              <a:buChar char="§"/>
            </a:pPr>
            <a:r>
              <a:rPr lang="en-US" dirty="0"/>
              <a:t>Populate – The act of filling in the details for a previously reserved CVE ID into the CVE List</a:t>
            </a:r>
          </a:p>
          <a:p>
            <a:pPr>
              <a:buFont typeface="Wingdings" panose="05000000000000000000" pitchFamily="2" charset="2"/>
              <a:buChar char="§"/>
            </a:pPr>
            <a:r>
              <a:rPr lang="en-US" dirty="0"/>
              <a:t>Reserved CVE ID – A CVE ID that has been give to a CNA for assignment and has not had the vulnerabilities details populated in the CVE List</a:t>
            </a:r>
          </a:p>
          <a:p>
            <a:pPr>
              <a:buFont typeface="Wingdings" panose="05000000000000000000" pitchFamily="2" charset="2"/>
              <a:buChar char="§"/>
            </a:pPr>
            <a:r>
              <a:rPr lang="en-US" dirty="0"/>
              <a:t>CVE List - A collection of common names (CVE IDs) for publicly known cybersecurity vulnerabilities</a:t>
            </a:r>
          </a:p>
          <a:p>
            <a:endParaRPr lang="en-US" dirty="0"/>
          </a:p>
          <a:p>
            <a:endParaRPr lang="en-US" dirty="0"/>
          </a:p>
        </p:txBody>
      </p:sp>
      <p:sp>
        <p:nvSpPr>
          <p:cNvPr id="4" name="Slide Number Placeholder 2">
            <a:extLst>
              <a:ext uri="{FF2B5EF4-FFF2-40B4-BE49-F238E27FC236}">
                <a16:creationId xmlns:a16="http://schemas.microsoft.com/office/drawing/2014/main" id="{A2DF6BB0-2F16-4B59-ACD2-1562E254BA19}"/>
              </a:ext>
            </a:extLst>
          </p:cNvPr>
          <p:cNvSpPr txBox="1">
            <a:spLocks/>
          </p:cNvSpPr>
          <p:nvPr/>
        </p:nvSpPr>
        <p:spPr>
          <a:xfrm>
            <a:off x="10275063" y="55601"/>
            <a:ext cx="1765676" cy="25262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solidFill>
                  <a:schemeClr val="bg1">
                    <a:lumMod val="50000"/>
                  </a:schemeClr>
                </a:solidFill>
                <a:latin typeface="Arial" pitchFamily="34" charset="0"/>
              </a:rPr>
              <a:t>| </a:t>
            </a:r>
            <a:fld id="{295008BC-DA31-4D19-837B-EFA4386B05F5}" type="slidenum">
              <a:rPr lang="en-US" sz="1200" smtClean="0">
                <a:solidFill>
                  <a:schemeClr val="bg1">
                    <a:lumMod val="50000"/>
                  </a:schemeClr>
                </a:solidFill>
                <a:latin typeface="Arial" pitchFamily="34" charset="0"/>
              </a:rPr>
              <a:pPr algn="r"/>
              <a:t>3</a:t>
            </a:fld>
            <a:r>
              <a:rPr lang="en-US" sz="1200">
                <a:solidFill>
                  <a:schemeClr val="bg1">
                    <a:lumMod val="50000"/>
                  </a:schemeClr>
                </a:solidFill>
                <a:latin typeface="Arial" pitchFamily="34" charset="0"/>
              </a:rPr>
              <a:t> |</a:t>
            </a:r>
            <a:r>
              <a:rPr lang="en-US" sz="1200">
                <a:solidFill>
                  <a:schemeClr val="bg1">
                    <a:lumMod val="50000"/>
                  </a:schemeClr>
                </a:solidFill>
                <a:latin typeface="Arial" pitchFamily="34" charset="0"/>
                <a:ea typeface="Verdana" pitchFamily="34" charset="0"/>
                <a:cs typeface="Verdana" pitchFamily="34" charset="0"/>
              </a:rPr>
              <a:t> </a:t>
            </a:r>
            <a:endParaRPr lang="en-US" sz="1200" dirty="0">
              <a:solidFill>
                <a:schemeClr val="bg1">
                  <a:lumMod val="50000"/>
                </a:schemeClr>
              </a:solidFill>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15BEF174-218B-413D-A949-1E593499C9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37557470"/>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Responsible CNA Is Asked to Make the Change</a:t>
            </a:r>
          </a:p>
        </p:txBody>
      </p:sp>
      <p:grpSp>
        <p:nvGrpSpPr>
          <p:cNvPr id="3" name="Group 2">
            <a:extLst>
              <a:ext uri="{FF2B5EF4-FFF2-40B4-BE49-F238E27FC236}">
                <a16:creationId xmlns:a16="http://schemas.microsoft.com/office/drawing/2014/main" id="{517776C6-D23C-4994-A2DB-8C5088A780EB}"/>
              </a:ext>
            </a:extLst>
          </p:cNvPr>
          <p:cNvGrpSpPr/>
          <p:nvPr/>
        </p:nvGrpSpPr>
        <p:grpSpPr>
          <a:xfrm>
            <a:off x="3126222" y="1897496"/>
            <a:ext cx="6414654" cy="2505363"/>
            <a:chOff x="1154547" y="1687945"/>
            <a:chExt cx="6414654" cy="2505363"/>
          </a:xfrm>
        </p:grpSpPr>
        <p:sp>
          <p:nvSpPr>
            <p:cNvPr id="4" name="Rectangle: Rounded Corners 3"/>
            <p:cNvSpPr/>
            <p:nvPr/>
          </p:nvSpPr>
          <p:spPr>
            <a:xfrm>
              <a:off x="1154547" y="3103417"/>
              <a:ext cx="1736436" cy="1089891"/>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solidFill>
                    <a:schemeClr val="bg1"/>
                  </a:solidFill>
                </a:rPr>
                <a:t>Reporter/CNA</a:t>
              </a:r>
            </a:p>
          </p:txBody>
        </p:sp>
        <p:cxnSp>
          <p:nvCxnSpPr>
            <p:cNvPr id="6" name="Straight Arrow Connector 5"/>
            <p:cNvCxnSpPr>
              <a:stCxn id="4" idx="3"/>
              <a:endCxn id="10" idx="1"/>
            </p:cNvCxnSpPr>
            <p:nvPr/>
          </p:nvCxnSpPr>
          <p:spPr>
            <a:xfrm>
              <a:off x="2890983" y="3648363"/>
              <a:ext cx="294178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9" name="Scroll: Vertical 8"/>
            <p:cNvSpPr/>
            <p:nvPr/>
          </p:nvSpPr>
          <p:spPr>
            <a:xfrm>
              <a:off x="3505200" y="1687945"/>
              <a:ext cx="1992489" cy="1839192"/>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Please update CVE-YYYY-NNNN</a:t>
              </a:r>
            </a:p>
            <a:p>
              <a:pPr algn="ctr"/>
              <a:r>
                <a:rPr lang="en-US" dirty="0">
                  <a:solidFill>
                    <a:schemeClr val="tx1"/>
                  </a:solidFill>
                </a:rPr>
                <a:t>….</a:t>
              </a:r>
            </a:p>
          </p:txBody>
        </p:sp>
        <p:sp>
          <p:nvSpPr>
            <p:cNvPr id="10" name="Rectangle: Rounded Corners 9"/>
            <p:cNvSpPr/>
            <p:nvPr/>
          </p:nvSpPr>
          <p:spPr>
            <a:xfrm>
              <a:off x="5832765" y="310341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Responsible CNA</a:t>
              </a:r>
            </a:p>
          </p:txBody>
        </p:sp>
      </p:grpSp>
      <p:pic>
        <p:nvPicPr>
          <p:cNvPr id="5" name="Audio 4">
            <a:hlinkClick r:id="" action="ppaction://media"/>
            <a:extLst>
              <a:ext uri="{FF2B5EF4-FFF2-40B4-BE49-F238E27FC236}">
                <a16:creationId xmlns:a16="http://schemas.microsoft.com/office/drawing/2014/main" id="{0C11EFFE-EE9F-4289-BB3F-7638238956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98046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1" y="274638"/>
            <a:ext cx="10915373" cy="868362"/>
          </a:xfrm>
        </p:spPr>
        <p:txBody>
          <a:bodyPr>
            <a:normAutofit fontScale="90000"/>
          </a:bodyPr>
          <a:lstStyle/>
          <a:p>
            <a:r>
              <a:rPr lang="en-US" dirty="0"/>
              <a:t>Responsible CNA Decides Whether to Change the Entry</a:t>
            </a:r>
          </a:p>
        </p:txBody>
      </p:sp>
      <p:grpSp>
        <p:nvGrpSpPr>
          <p:cNvPr id="3" name="Group 2">
            <a:extLst>
              <a:ext uri="{FF2B5EF4-FFF2-40B4-BE49-F238E27FC236}">
                <a16:creationId xmlns:a16="http://schemas.microsoft.com/office/drawing/2014/main" id="{1FDE27FE-2506-40F1-8670-A0293BAAA538}"/>
              </a:ext>
            </a:extLst>
          </p:cNvPr>
          <p:cNvGrpSpPr/>
          <p:nvPr/>
        </p:nvGrpSpPr>
        <p:grpSpPr>
          <a:xfrm>
            <a:off x="2199252" y="2224915"/>
            <a:ext cx="7793496" cy="3292834"/>
            <a:chOff x="2656706" y="2552906"/>
            <a:chExt cx="7793496" cy="3292834"/>
          </a:xfrm>
        </p:grpSpPr>
        <p:cxnSp>
          <p:nvCxnSpPr>
            <p:cNvPr id="6" name="Straight Arrow Connector 5"/>
            <p:cNvCxnSpPr>
              <a:cxnSpLocks/>
              <a:stCxn id="10" idx="3"/>
              <a:endCxn id="7" idx="1"/>
            </p:cNvCxnSpPr>
            <p:nvPr/>
          </p:nvCxnSpPr>
          <p:spPr>
            <a:xfrm flipV="1">
              <a:off x="4425980" y="3644323"/>
              <a:ext cx="586944" cy="201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Rectangle: Rounded Corners 9"/>
            <p:cNvSpPr/>
            <p:nvPr/>
          </p:nvSpPr>
          <p:spPr>
            <a:xfrm>
              <a:off x="2656706" y="3151879"/>
              <a:ext cx="1769275" cy="1025109"/>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Responsible CNA</a:t>
              </a:r>
            </a:p>
          </p:txBody>
        </p:sp>
        <p:sp>
          <p:nvSpPr>
            <p:cNvPr id="11" name="Rectangle: Rounded Corners 10"/>
            <p:cNvSpPr/>
            <p:nvPr/>
          </p:nvSpPr>
          <p:spPr>
            <a:xfrm>
              <a:off x="8650658" y="3109432"/>
              <a:ext cx="1769275" cy="108989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Program Root CNA</a:t>
              </a:r>
            </a:p>
          </p:txBody>
        </p:sp>
        <p:sp>
          <p:nvSpPr>
            <p:cNvPr id="14" name="TextBox 13"/>
            <p:cNvSpPr txBox="1"/>
            <p:nvPr/>
          </p:nvSpPr>
          <p:spPr>
            <a:xfrm>
              <a:off x="6899896" y="2552906"/>
              <a:ext cx="1893735" cy="984885"/>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Please update</a:t>
              </a:r>
            </a:p>
            <a:p>
              <a:pPr>
                <a:spcAft>
                  <a:spcPts val="600"/>
                </a:spcAft>
              </a:pPr>
              <a:r>
                <a:rPr lang="en-US" sz="1600" dirty="0">
                  <a:ea typeface="Verdana" pitchFamily="34" charset="0"/>
                  <a:cs typeface="Verdana" pitchFamily="34" charset="0"/>
                </a:rPr>
                <a:t>CVE-YYYY-NNNN</a:t>
              </a:r>
            </a:p>
            <a:p>
              <a:pPr>
                <a:spcAft>
                  <a:spcPts val="600"/>
                </a:spcAft>
              </a:pPr>
              <a:r>
                <a:rPr lang="en-US" sz="1600" dirty="0">
                  <a:ea typeface="Verdana" pitchFamily="34" charset="0"/>
                  <a:cs typeface="Verdana" pitchFamily="34" charset="0"/>
                </a:rPr>
                <a:t>…</a:t>
              </a:r>
            </a:p>
          </p:txBody>
        </p:sp>
        <p:sp>
          <p:nvSpPr>
            <p:cNvPr id="7" name="Diamond 6">
              <a:extLst>
                <a:ext uri="{FF2B5EF4-FFF2-40B4-BE49-F238E27FC236}">
                  <a16:creationId xmlns:a16="http://schemas.microsoft.com/office/drawing/2014/main" id="{596E2B53-B1C4-4543-9378-6502890EFE2A}"/>
                </a:ext>
              </a:extLst>
            </p:cNvPr>
            <p:cNvSpPr/>
            <p:nvPr/>
          </p:nvSpPr>
          <p:spPr>
            <a:xfrm>
              <a:off x="5012925" y="2650023"/>
              <a:ext cx="2029943" cy="1988598"/>
            </a:xfrm>
            <a:prstGeom prst="diamond">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Should the entry be updated?</a:t>
              </a:r>
            </a:p>
          </p:txBody>
        </p:sp>
        <p:cxnSp>
          <p:nvCxnSpPr>
            <p:cNvPr id="15" name="Straight Arrow Connector 14">
              <a:extLst>
                <a:ext uri="{FF2B5EF4-FFF2-40B4-BE49-F238E27FC236}">
                  <a16:creationId xmlns:a16="http://schemas.microsoft.com/office/drawing/2014/main" id="{9C001801-4865-44B5-B4A8-9C5F5233E9F8}"/>
                </a:ext>
              </a:extLst>
            </p:cNvPr>
            <p:cNvCxnSpPr>
              <a:cxnSpLocks/>
              <a:stCxn id="7" idx="3"/>
            </p:cNvCxnSpPr>
            <p:nvPr/>
          </p:nvCxnSpPr>
          <p:spPr>
            <a:xfrm flipV="1">
              <a:off x="7042867" y="3634908"/>
              <a:ext cx="1607790" cy="941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Rectangle: Rounded Corners 16">
              <a:extLst>
                <a:ext uri="{FF2B5EF4-FFF2-40B4-BE49-F238E27FC236}">
                  <a16:creationId xmlns:a16="http://schemas.microsoft.com/office/drawing/2014/main" id="{2685C570-617C-4567-8651-D6B917CEF31D}"/>
                </a:ext>
              </a:extLst>
            </p:cNvPr>
            <p:cNvSpPr/>
            <p:nvPr/>
          </p:nvSpPr>
          <p:spPr>
            <a:xfrm>
              <a:off x="8680927" y="4755849"/>
              <a:ext cx="1769275" cy="1089891"/>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solidFill>
                    <a:schemeClr val="bg1"/>
                  </a:solidFill>
                </a:rPr>
                <a:t>Reporter</a:t>
              </a:r>
            </a:p>
          </p:txBody>
        </p:sp>
        <p:cxnSp>
          <p:nvCxnSpPr>
            <p:cNvPr id="18" name="Straight Arrow Connector 17">
              <a:extLst>
                <a:ext uri="{FF2B5EF4-FFF2-40B4-BE49-F238E27FC236}">
                  <a16:creationId xmlns:a16="http://schemas.microsoft.com/office/drawing/2014/main" id="{84675EA8-31FC-4B4E-B9A0-1BD037E8BBF5}"/>
                </a:ext>
              </a:extLst>
            </p:cNvPr>
            <p:cNvCxnSpPr>
              <a:cxnSpLocks/>
              <a:stCxn id="7" idx="2"/>
              <a:endCxn id="17" idx="1"/>
            </p:cNvCxnSpPr>
            <p:nvPr/>
          </p:nvCxnSpPr>
          <p:spPr>
            <a:xfrm rot="16200000" flipH="1">
              <a:off x="7023326" y="3643192"/>
              <a:ext cx="662173" cy="265303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8B04A574-F08C-4AD0-AD9A-F2861F58AB61}"/>
                </a:ext>
              </a:extLst>
            </p:cNvPr>
            <p:cNvSpPr txBox="1"/>
            <p:nvPr/>
          </p:nvSpPr>
          <p:spPr>
            <a:xfrm>
              <a:off x="7042868" y="3666560"/>
              <a:ext cx="420243" cy="307777"/>
            </a:xfrm>
            <a:prstGeom prst="rect">
              <a:avLst/>
            </a:prstGeom>
            <a:noFill/>
          </p:spPr>
          <p:txBody>
            <a:bodyPr wrap="none" rtlCol="0">
              <a:spAutoFit/>
            </a:bodyPr>
            <a:lstStyle/>
            <a:p>
              <a:pPr>
                <a:spcAft>
                  <a:spcPts val="600"/>
                </a:spcAft>
              </a:pPr>
              <a:r>
                <a:rPr lang="en-US" sz="1400" dirty="0">
                  <a:ea typeface="Verdana" pitchFamily="34" charset="0"/>
                  <a:cs typeface="Verdana" pitchFamily="34" charset="0"/>
                </a:rPr>
                <a:t>Yes</a:t>
              </a:r>
            </a:p>
          </p:txBody>
        </p:sp>
        <p:sp>
          <p:nvSpPr>
            <p:cNvPr id="22" name="TextBox 21">
              <a:extLst>
                <a:ext uri="{FF2B5EF4-FFF2-40B4-BE49-F238E27FC236}">
                  <a16:creationId xmlns:a16="http://schemas.microsoft.com/office/drawing/2014/main" id="{4052554A-0933-494E-9942-74C659A98E06}"/>
                </a:ext>
              </a:extLst>
            </p:cNvPr>
            <p:cNvSpPr txBox="1"/>
            <p:nvPr/>
          </p:nvSpPr>
          <p:spPr>
            <a:xfrm>
              <a:off x="5486357" y="4834399"/>
              <a:ext cx="394660" cy="307777"/>
            </a:xfrm>
            <a:prstGeom prst="rect">
              <a:avLst/>
            </a:prstGeom>
            <a:noFill/>
          </p:spPr>
          <p:txBody>
            <a:bodyPr wrap="none" rtlCol="0">
              <a:spAutoFit/>
            </a:bodyPr>
            <a:lstStyle/>
            <a:p>
              <a:pPr>
                <a:spcAft>
                  <a:spcPts val="600"/>
                </a:spcAft>
              </a:pPr>
              <a:r>
                <a:rPr lang="en-US" sz="1400" dirty="0">
                  <a:ea typeface="Verdana" pitchFamily="34" charset="0"/>
                  <a:cs typeface="Verdana" pitchFamily="34" charset="0"/>
                </a:rPr>
                <a:t>No</a:t>
              </a:r>
            </a:p>
          </p:txBody>
        </p:sp>
        <p:sp>
          <p:nvSpPr>
            <p:cNvPr id="23" name="TextBox 22">
              <a:extLst>
                <a:ext uri="{FF2B5EF4-FFF2-40B4-BE49-F238E27FC236}">
                  <a16:creationId xmlns:a16="http://schemas.microsoft.com/office/drawing/2014/main" id="{34ED124E-3251-4810-9754-E1B672094B9D}"/>
                </a:ext>
              </a:extLst>
            </p:cNvPr>
            <p:cNvSpPr txBox="1"/>
            <p:nvPr/>
          </p:nvSpPr>
          <p:spPr>
            <a:xfrm>
              <a:off x="6573567" y="4308607"/>
              <a:ext cx="1893735" cy="907941"/>
            </a:xfrm>
            <a:prstGeom prst="rect">
              <a:avLst/>
            </a:prstGeom>
            <a:noFill/>
          </p:spPr>
          <p:txBody>
            <a:bodyPr wrap="square" rtlCol="0">
              <a:spAutoFit/>
            </a:bodyPr>
            <a:lstStyle/>
            <a:p>
              <a:pPr>
                <a:spcAft>
                  <a:spcPts val="600"/>
                </a:spcAft>
              </a:pPr>
              <a:r>
                <a:rPr lang="en-US" sz="1600" dirty="0">
                  <a:ea typeface="Verdana" pitchFamily="34" charset="0"/>
                  <a:cs typeface="Verdana" pitchFamily="34" charset="0"/>
                </a:rPr>
                <a:t>Unfortunately, we do not believe</a:t>
              </a:r>
            </a:p>
            <a:p>
              <a:pPr>
                <a:spcAft>
                  <a:spcPts val="600"/>
                </a:spcAft>
              </a:pPr>
              <a:r>
                <a:rPr lang="en-US" sz="1600" dirty="0">
                  <a:ea typeface="Verdana" pitchFamily="34" charset="0"/>
                  <a:cs typeface="Verdana" pitchFamily="34" charset="0"/>
                </a:rPr>
                <a:t>…</a:t>
              </a:r>
            </a:p>
          </p:txBody>
        </p:sp>
      </p:grpSp>
      <p:pic>
        <p:nvPicPr>
          <p:cNvPr id="4" name="Audio 3">
            <a:hlinkClick r:id="" action="ppaction://media"/>
            <a:extLst>
              <a:ext uri="{FF2B5EF4-FFF2-40B4-BE49-F238E27FC236}">
                <a16:creationId xmlns:a16="http://schemas.microsoft.com/office/drawing/2014/main" id="{2D9AC3B1-4BB3-4B17-9D8F-B0F3855443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4292217"/>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5715C-59D6-426F-B01B-F379E51C88FD}"/>
              </a:ext>
            </a:extLst>
          </p:cNvPr>
          <p:cNvSpPr>
            <a:spLocks noGrp="1"/>
          </p:cNvSpPr>
          <p:nvPr>
            <p:ph type="ctrTitle" sz="quarter"/>
          </p:nvPr>
        </p:nvSpPr>
        <p:spPr>
          <a:xfrm>
            <a:off x="1628775" y="2527300"/>
            <a:ext cx="9134475" cy="1803399"/>
          </a:xfrm>
        </p:spPr>
        <p:txBody>
          <a:bodyPr/>
          <a:lstStyle/>
          <a:p>
            <a:r>
              <a:rPr lang="en-US" dirty="0"/>
              <a:t>Updating CVE Entries with Counting Issues</a:t>
            </a:r>
          </a:p>
        </p:txBody>
      </p:sp>
      <p:sp>
        <p:nvSpPr>
          <p:cNvPr id="3" name="Slide Number Placeholder 2">
            <a:extLst>
              <a:ext uri="{FF2B5EF4-FFF2-40B4-BE49-F238E27FC236}">
                <a16:creationId xmlns:a16="http://schemas.microsoft.com/office/drawing/2014/main" id="{4431D98D-A52A-4893-BBBA-6ACB2031E41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32</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6CF47A4C-5AC1-43D7-ADBB-B07952C12D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2784303"/>
      </p:ext>
    </p:extLst>
  </p:cSld>
  <p:clrMapOvr>
    <a:masterClrMapping/>
  </p:clrMapOvr>
  <mc:AlternateContent xmlns:mc="http://schemas.openxmlformats.org/markup-compatibility/2006">
    <mc:Choice xmlns:p14="http://schemas.microsoft.com/office/powerpoint/2010/main" Requires="p14">
      <p:transition spd="slow" p14:dur="2000" advTm="8000"/>
    </mc:Choice>
    <mc:Fallback>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Updating CVE Entries with Counting Issues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The processes for updating entries with counting issues are in Appendix E of the </a:t>
            </a:r>
            <a:r>
              <a:rPr lang="en-US" i="1" dirty="0"/>
              <a:t>CNA Rules </a:t>
            </a:r>
            <a:r>
              <a:rPr lang="en-US" dirty="0"/>
              <a:t>v2.0</a:t>
            </a:r>
          </a:p>
          <a:p>
            <a:pPr lvl="1">
              <a:buFont typeface="Wingdings" panose="05000000000000000000" pitchFamily="2" charset="2"/>
              <a:buChar char="§"/>
            </a:pPr>
            <a:r>
              <a:rPr lang="en-US" dirty="0"/>
              <a:t>Rejecting CVE Entries</a:t>
            </a:r>
          </a:p>
          <a:p>
            <a:pPr lvl="1">
              <a:buFont typeface="Wingdings" panose="05000000000000000000" pitchFamily="2" charset="2"/>
              <a:buChar char="§"/>
            </a:pPr>
            <a:r>
              <a:rPr lang="en-US" dirty="0"/>
              <a:t>Merging CVE Entries</a:t>
            </a:r>
          </a:p>
          <a:p>
            <a:pPr lvl="1">
              <a:buFont typeface="Wingdings" panose="05000000000000000000" pitchFamily="2" charset="2"/>
              <a:buChar char="§"/>
            </a:pPr>
            <a:r>
              <a:rPr lang="en-US" dirty="0"/>
              <a:t>Splitting CVE Entries</a:t>
            </a:r>
          </a:p>
          <a:p>
            <a:pPr lvl="1">
              <a:buFont typeface="Wingdings" panose="05000000000000000000" pitchFamily="2" charset="2"/>
              <a:buChar char="§"/>
            </a:pPr>
            <a:r>
              <a:rPr lang="en-US" dirty="0"/>
              <a:t>Disputing CVE Entries</a:t>
            </a:r>
          </a:p>
          <a:p>
            <a:pPr marL="0" indent="0">
              <a:buNone/>
            </a:pPr>
            <a:endParaRPr lang="en-US" dirty="0"/>
          </a:p>
        </p:txBody>
      </p:sp>
      <p:pic>
        <p:nvPicPr>
          <p:cNvPr id="8" name="Audio 7">
            <a:hlinkClick r:id="" action="ppaction://media"/>
            <a:extLst>
              <a:ext uri="{FF2B5EF4-FFF2-40B4-BE49-F238E27FC236}">
                <a16:creationId xmlns:a16="http://schemas.microsoft.com/office/drawing/2014/main" id="{29691C9A-AE0D-408F-8D93-B32D34DC7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3991238"/>
      </p:ext>
    </p:extLst>
  </p:cSld>
  <p:clrMapOvr>
    <a:masterClrMapping/>
  </p:clrMapOvr>
  <mc:AlternateContent xmlns:mc="http://schemas.openxmlformats.org/markup-compatibility/2006">
    <mc:Choice xmlns:p14="http://schemas.microsoft.com/office/powerpoint/2010/main" Requires="p14">
      <p:transition spd="slow" p14:dur="2000" advTm="35000"/>
    </mc:Choice>
    <mc:Fallback>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731" y="191658"/>
            <a:ext cx="8229600" cy="868362"/>
          </a:xfrm>
        </p:spPr>
        <p:txBody>
          <a:bodyPr/>
          <a:lstStyle/>
          <a:p>
            <a:r>
              <a:rPr lang="en-US" dirty="0"/>
              <a:t>Rejecting a CVE ID Outright  </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Reasons</a:t>
            </a:r>
          </a:p>
          <a:p>
            <a:pPr lvl="1">
              <a:buFont typeface="Wingdings" panose="05000000000000000000" pitchFamily="2" charset="2"/>
              <a:buChar char="§"/>
            </a:pPr>
            <a:r>
              <a:rPr lang="en-US" dirty="0"/>
              <a:t>The issue is not a vulnerability (fails CNT2)</a:t>
            </a:r>
          </a:p>
          <a:p>
            <a:pPr lvl="1">
              <a:buFont typeface="Wingdings" panose="05000000000000000000" pitchFamily="2" charset="2"/>
              <a:buChar char="§"/>
            </a:pPr>
            <a:r>
              <a:rPr lang="en-US" dirty="0"/>
              <a:t>You decide not to make the vulnerability public (fails INC2)</a:t>
            </a:r>
          </a:p>
          <a:p>
            <a:pPr lvl="1">
              <a:buFont typeface="Wingdings" panose="05000000000000000000" pitchFamily="2" charset="2"/>
              <a:buChar char="§"/>
            </a:pPr>
            <a:r>
              <a:rPr lang="en-US" dirty="0"/>
              <a:t>The product isn’t customer controlled (fails INC3)</a:t>
            </a:r>
          </a:p>
          <a:p>
            <a:pPr lvl="1">
              <a:buFont typeface="Wingdings" panose="05000000000000000000" pitchFamily="2" charset="2"/>
              <a:buChar char="§"/>
            </a:pPr>
            <a:r>
              <a:rPr lang="en-US" dirty="0"/>
              <a:t>The product isn’t generally available (fails INC4)</a:t>
            </a:r>
          </a:p>
        </p:txBody>
      </p:sp>
      <p:pic>
        <p:nvPicPr>
          <p:cNvPr id="4" name="Audio 3">
            <a:hlinkClick r:id="" action="ppaction://media"/>
            <a:extLst>
              <a:ext uri="{FF2B5EF4-FFF2-40B4-BE49-F238E27FC236}">
                <a16:creationId xmlns:a16="http://schemas.microsoft.com/office/drawing/2014/main" id="{6EC43F8D-4A1E-4121-9E0E-E17BB0A60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7427844"/>
      </p:ext>
    </p:extLst>
  </p:cSld>
  <p:clrMapOvr>
    <a:masterClrMapping/>
  </p:clrMapOvr>
  <mc:AlternateContent xmlns:mc="http://schemas.openxmlformats.org/markup-compatibility/2006">
    <mc:Choice xmlns:p14="http://schemas.microsoft.com/office/powerpoint/2010/main" Requires="p14">
      <p:transition spd="slow" p14:dur="2000" advTm="11000"/>
    </mc:Choice>
    <mc:Fallback>
      <p:transition spd="slow"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Outright Rejection Process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Rejection Process:</a:t>
            </a:r>
          </a:p>
          <a:p>
            <a:pPr marL="914400" lvl="1" indent="-457200">
              <a:buFont typeface="+mj-lt"/>
              <a:buAutoNum type="arabicPeriod"/>
            </a:pPr>
            <a:r>
              <a:rPr lang="en-US" dirty="0"/>
              <a:t>Update the Description saying that the CVE ID has been rejected</a:t>
            </a:r>
          </a:p>
          <a:p>
            <a:pPr marL="914400" lvl="1" indent="-457200">
              <a:buFont typeface="+mj-lt"/>
              <a:buAutoNum type="arabicPeriod"/>
            </a:pPr>
            <a:r>
              <a:rPr lang="en-US" dirty="0"/>
              <a:t>Remove the References</a:t>
            </a:r>
          </a:p>
          <a:p>
            <a:pPr>
              <a:buFont typeface="Wingdings" panose="05000000000000000000" pitchFamily="2" charset="2"/>
              <a:buChar char="§"/>
            </a:pPr>
            <a:r>
              <a:rPr lang="en-US" dirty="0"/>
              <a:t>Both populated and unpopulated entries can be rejected</a:t>
            </a:r>
          </a:p>
          <a:p>
            <a:pPr>
              <a:buFont typeface="Wingdings" panose="05000000000000000000" pitchFamily="2" charset="2"/>
              <a:buChar char="§"/>
            </a:pPr>
            <a:r>
              <a:rPr lang="en-US" dirty="0"/>
              <a:t>Merging entries can also result in rejected CVE Entries</a:t>
            </a:r>
          </a:p>
          <a:p>
            <a:endParaRPr lang="en-US" dirty="0"/>
          </a:p>
        </p:txBody>
      </p:sp>
      <p:pic>
        <p:nvPicPr>
          <p:cNvPr id="4" name="Audio 3">
            <a:hlinkClick r:id="" action="ppaction://media"/>
            <a:extLst>
              <a:ext uri="{FF2B5EF4-FFF2-40B4-BE49-F238E27FC236}">
                <a16:creationId xmlns:a16="http://schemas.microsoft.com/office/drawing/2014/main" id="{C5685BE0-AE26-413F-A939-809336BD3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8865806"/>
      </p:ext>
    </p:extLst>
  </p:cSld>
  <p:clrMapOvr>
    <a:masterClrMapping/>
  </p:clrMapOvr>
  <mc:AlternateContent xmlns:mc="http://schemas.openxmlformats.org/markup-compatibility/2006">
    <mc:Choice xmlns:p14="http://schemas.microsoft.com/office/powerpoint/2010/main" Requires="p14">
      <p:transition spd="slow" p14:dur="2000" advTm="24000"/>
    </mc:Choice>
    <mc:Fallback>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Rejection Description Template</a:t>
            </a:r>
          </a:p>
        </p:txBody>
      </p:sp>
      <p:sp>
        <p:nvSpPr>
          <p:cNvPr id="3" name="Content Placeholder 2"/>
          <p:cNvSpPr>
            <a:spLocks noGrp="1"/>
          </p:cNvSpPr>
          <p:nvPr>
            <p:ph idx="1"/>
          </p:nvPr>
        </p:nvSpPr>
        <p:spPr/>
        <p:txBody>
          <a:bodyPr/>
          <a:lstStyle/>
          <a:p>
            <a:pPr marL="0" indent="0">
              <a:buNone/>
            </a:pPr>
            <a:r>
              <a:rPr lang="en-US" dirty="0"/>
              <a:t>** REJECT **</a:t>
            </a:r>
          </a:p>
          <a:p>
            <a:pPr marL="0" indent="0">
              <a:buNone/>
            </a:pPr>
            <a:r>
              <a:rPr lang="en-US" dirty="0"/>
              <a:t>DO NOT USE THIS CANDIDATE NUMBER.  </a:t>
            </a:r>
          </a:p>
          <a:p>
            <a:pPr marL="0" indent="0">
              <a:buNone/>
            </a:pPr>
            <a:r>
              <a:rPr lang="en-US" dirty="0" err="1"/>
              <a:t>ConsultIDs</a:t>
            </a:r>
            <a:r>
              <a:rPr lang="en-US" dirty="0"/>
              <a:t>:</a:t>
            </a:r>
          </a:p>
          <a:p>
            <a:pPr marL="0" indent="0">
              <a:buNone/>
            </a:pPr>
            <a:r>
              <a:rPr lang="en-US" dirty="0"/>
              <a:t>Reason:  </a:t>
            </a:r>
          </a:p>
          <a:p>
            <a:pPr marL="0" indent="0">
              <a:buNone/>
            </a:pPr>
            <a:r>
              <a:rPr lang="en-US" dirty="0"/>
              <a:t>Notes:</a:t>
            </a:r>
          </a:p>
        </p:txBody>
      </p:sp>
      <p:pic>
        <p:nvPicPr>
          <p:cNvPr id="6" name="Audio 5">
            <a:hlinkClick r:id="" action="ppaction://media"/>
            <a:extLst>
              <a:ext uri="{FF2B5EF4-FFF2-40B4-BE49-F238E27FC236}">
                <a16:creationId xmlns:a16="http://schemas.microsoft.com/office/drawing/2014/main" id="{4DF74822-30B2-4262-8834-669794A465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745631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861" y="274638"/>
            <a:ext cx="8515031" cy="868362"/>
          </a:xfrm>
        </p:spPr>
        <p:txBody>
          <a:bodyPr>
            <a:normAutofit fontScale="90000"/>
          </a:bodyPr>
          <a:lstStyle/>
          <a:p>
            <a:r>
              <a:rPr lang="en-US" dirty="0"/>
              <a:t>Why Not Remove the Entry from the CVE List</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CVE IDs remain on the CVE List to reduce confusion</a:t>
            </a:r>
          </a:p>
          <a:p>
            <a:pPr lvl="1">
              <a:buFont typeface="Wingdings" panose="05000000000000000000" pitchFamily="2" charset="2"/>
              <a:buChar char="§"/>
            </a:pPr>
            <a:r>
              <a:rPr lang="en-US" dirty="0"/>
              <a:t>CVE IDs are used by many sources</a:t>
            </a:r>
          </a:p>
          <a:p>
            <a:pPr lvl="1">
              <a:buFont typeface="Wingdings" panose="05000000000000000000" pitchFamily="2" charset="2"/>
              <a:buChar char="§"/>
            </a:pPr>
            <a:r>
              <a:rPr lang="en-US" dirty="0"/>
              <a:t>Not all sources change the CVE ID they use</a:t>
            </a:r>
          </a:p>
          <a:p>
            <a:pPr lvl="1">
              <a:buFont typeface="Wingdings" panose="05000000000000000000" pitchFamily="2" charset="2"/>
              <a:buChar char="§"/>
            </a:pPr>
            <a:r>
              <a:rPr lang="en-US" dirty="0"/>
              <a:t>Having an entry explaining why the ID should not be used reduces confusion</a:t>
            </a:r>
          </a:p>
          <a:p>
            <a:endParaRPr lang="en-US" dirty="0"/>
          </a:p>
        </p:txBody>
      </p:sp>
      <p:pic>
        <p:nvPicPr>
          <p:cNvPr id="5" name="Audio 4">
            <a:hlinkClick r:id="" action="ppaction://media"/>
            <a:extLst>
              <a:ext uri="{FF2B5EF4-FFF2-40B4-BE49-F238E27FC236}">
                <a16:creationId xmlns:a16="http://schemas.microsoft.com/office/drawing/2014/main" id="{93990D92-D23D-4876-9343-4D25FAA855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55357120"/>
      </p:ext>
    </p:extLst>
  </p:cSld>
  <p:clrMapOvr>
    <a:masterClrMapping/>
  </p:clrMapOvr>
  <mc:AlternateContent xmlns:mc="http://schemas.openxmlformats.org/markup-compatibility/2006">
    <mc:Choice xmlns:p14="http://schemas.microsoft.com/office/powerpoint/2010/main" Requires="p14">
      <p:transition spd="slow" p14:dur="2000" advTm="19000"/>
    </mc:Choice>
    <mc:Fallback>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348" y="274638"/>
            <a:ext cx="9663689" cy="868362"/>
          </a:xfrm>
        </p:spPr>
        <p:txBody>
          <a:bodyPr>
            <a:normAutofit/>
          </a:bodyPr>
          <a:lstStyle/>
          <a:p>
            <a:r>
              <a:rPr lang="en-US" dirty="0"/>
              <a:t>Examples of CVE IDs that Have Been Rejected</a:t>
            </a:r>
          </a:p>
        </p:txBody>
      </p:sp>
      <p:pic>
        <p:nvPicPr>
          <p:cNvPr id="4" name="Content Placeholder 3"/>
          <p:cNvPicPr>
            <a:picLocks noGrp="1"/>
          </p:cNvPicPr>
          <p:nvPr>
            <p:ph idx="1"/>
          </p:nvPr>
        </p:nvPicPr>
        <p:blipFill rotWithShape="1">
          <a:blip r:embed="rId5"/>
          <a:srcRect l="26923" t="30922" r="3045" b="34957"/>
          <a:stretch/>
        </p:blipFill>
        <p:spPr bwMode="auto">
          <a:xfrm>
            <a:off x="2133600" y="1329684"/>
            <a:ext cx="8229600" cy="2410549"/>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6"/>
          <a:srcRect l="26602" t="31455" r="3205" b="32824"/>
          <a:stretch/>
        </p:blipFill>
        <p:spPr bwMode="auto">
          <a:xfrm>
            <a:off x="2133600" y="3740232"/>
            <a:ext cx="8229600" cy="2382068"/>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9FCA27A6-C664-4797-8903-2451ACB864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2580629"/>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Merging CVE Entries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Not independently fixable (fails CNT1)</a:t>
            </a:r>
          </a:p>
          <a:p>
            <a:pPr>
              <a:buFont typeface="Wingdings" panose="05000000000000000000" pitchFamily="2" charset="2"/>
              <a:buChar char="§"/>
            </a:pPr>
            <a:r>
              <a:rPr lang="en-US" dirty="0"/>
              <a:t>Result of shared codebase, library, protocol, etc. (fails CNT3)</a:t>
            </a:r>
          </a:p>
          <a:p>
            <a:pPr>
              <a:buFont typeface="Wingdings" panose="05000000000000000000" pitchFamily="2" charset="2"/>
              <a:buChar char="§"/>
            </a:pPr>
            <a:r>
              <a:rPr lang="en-US" dirty="0"/>
              <a:t>Duplicate assignment (fails INC5)</a:t>
            </a:r>
          </a:p>
          <a:p>
            <a:pPr>
              <a:buFont typeface="Wingdings" panose="05000000000000000000" pitchFamily="2" charset="2"/>
              <a:buChar char="§"/>
            </a:pPr>
            <a:r>
              <a:rPr lang="en-US" dirty="0"/>
              <a:t>A typo in an advisory causes a duplicate assignment (fails INC5)</a:t>
            </a:r>
          </a:p>
        </p:txBody>
      </p:sp>
      <p:pic>
        <p:nvPicPr>
          <p:cNvPr id="4" name="Audio 3">
            <a:hlinkClick r:id="" action="ppaction://media"/>
            <a:extLst>
              <a:ext uri="{FF2B5EF4-FFF2-40B4-BE49-F238E27FC236}">
                <a16:creationId xmlns:a16="http://schemas.microsoft.com/office/drawing/2014/main" id="{46CDC9D6-D0B7-4E57-B8AD-C8A936718B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8878058"/>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45835-ADAB-459C-A3CA-33AE4344FD77}"/>
              </a:ext>
            </a:extLst>
          </p:cNvPr>
          <p:cNvSpPr>
            <a:spLocks noGrp="1"/>
          </p:cNvSpPr>
          <p:nvPr>
            <p:ph type="ctrTitle" sz="quarter"/>
          </p:nvPr>
        </p:nvSpPr>
        <p:spPr/>
        <p:txBody>
          <a:bodyPr/>
          <a:lstStyle/>
          <a:p>
            <a:r>
              <a:rPr lang="en-US" dirty="0"/>
              <a:t>Getting a CVE ID Block</a:t>
            </a:r>
          </a:p>
        </p:txBody>
      </p:sp>
      <p:sp>
        <p:nvSpPr>
          <p:cNvPr id="3" name="Slide Number Placeholder 2">
            <a:extLst>
              <a:ext uri="{FF2B5EF4-FFF2-40B4-BE49-F238E27FC236}">
                <a16:creationId xmlns:a16="http://schemas.microsoft.com/office/drawing/2014/main" id="{216F67FB-A2DA-4E3F-9A84-A84C50F4F7BA}"/>
              </a:ext>
            </a:extLst>
          </p:cNvPr>
          <p:cNvSpPr>
            <a:spLocks noGrp="1"/>
          </p:cNvSpPr>
          <p:nvPr>
            <p:ph type="sldNum" sz="quarter" idx="12"/>
          </p:nvPr>
        </p:nvSpPr>
        <p:spPr/>
        <p:txBody>
          <a:bodyPr/>
          <a:lstStyle/>
          <a:p>
            <a:r>
              <a:rPr lang="en-US" dirty="0">
                <a:latin typeface="Arial" pitchFamily="34" charset="0"/>
              </a:rPr>
              <a:t>| </a:t>
            </a:r>
            <a:fld id="{295008BC-DA31-4D19-837B-EFA4386B05F5}" type="slidenum">
              <a:rPr lang="en-US" smtClean="0">
                <a:latin typeface="Arial" pitchFamily="34" charset="0"/>
              </a:rPr>
              <a:pPr/>
              <a:t>4</a:t>
            </a:fld>
            <a:r>
              <a:rPr lang="en-US" dirty="0">
                <a:latin typeface="Arial" pitchFamily="34" charset="0"/>
              </a:rPr>
              <a:t> |</a:t>
            </a:r>
            <a:r>
              <a:rPr lang="en-US" dirty="0">
                <a:latin typeface="Arial" pitchFamily="34" charset="0"/>
                <a:ea typeface="Verdana" pitchFamily="34" charset="0"/>
                <a:cs typeface="Verdana" pitchFamily="34" charset="0"/>
              </a:rPr>
              <a:t> </a:t>
            </a:r>
          </a:p>
        </p:txBody>
      </p:sp>
      <p:pic>
        <p:nvPicPr>
          <p:cNvPr id="4" name="Audio 3">
            <a:hlinkClick r:id="" action="ppaction://media"/>
            <a:extLst>
              <a:ext uri="{FF2B5EF4-FFF2-40B4-BE49-F238E27FC236}">
                <a16:creationId xmlns:a16="http://schemas.microsoft.com/office/drawing/2014/main" id="{430CD930-B9B7-404F-A341-7DFF25AC78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939485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for Merging CVE Entries</a:t>
            </a:r>
          </a:p>
        </p:txBody>
      </p:sp>
      <p:sp>
        <p:nvSpPr>
          <p:cNvPr id="3" name="Content Placeholder 2"/>
          <p:cNvSpPr>
            <a:spLocks noGrp="1"/>
          </p:cNvSpPr>
          <p:nvPr>
            <p:ph idx="1"/>
          </p:nvPr>
        </p:nvSpPr>
        <p:spPr>
          <a:xfrm>
            <a:off x="904461" y="1447801"/>
            <a:ext cx="9182515" cy="4589745"/>
          </a:xfrm>
        </p:spPr>
        <p:txBody>
          <a:bodyPr>
            <a:normAutofit/>
          </a:bodyPr>
          <a:lstStyle/>
          <a:p>
            <a:pPr marL="457200" indent="-457200">
              <a:buFont typeface="+mj-lt"/>
              <a:buAutoNum type="arabicPeriod"/>
            </a:pPr>
            <a:r>
              <a:rPr lang="en-US" dirty="0"/>
              <a:t>Determine which CVE ID to associate with the issue</a:t>
            </a:r>
          </a:p>
          <a:p>
            <a:pPr marL="457200" indent="-457200">
              <a:buFont typeface="+mj-lt"/>
              <a:buAutoNum type="arabicPeriod"/>
            </a:pPr>
            <a:r>
              <a:rPr lang="en-US" dirty="0"/>
              <a:t>Merge the information from the other CVE IDs into chosen CVE ID</a:t>
            </a:r>
          </a:p>
          <a:p>
            <a:pPr marL="457200" indent="-457200">
              <a:buFont typeface="+mj-lt"/>
              <a:buAutoNum type="arabicPeriod"/>
            </a:pPr>
            <a:r>
              <a:rPr lang="en-US" dirty="0"/>
              <a:t>Update the CVE IDs that were not chosen with a REJECT Description that points to the chosen CVE ID as the correct one to use</a:t>
            </a:r>
          </a:p>
          <a:p>
            <a:pPr marL="0" indent="0">
              <a:buNone/>
            </a:pPr>
            <a:endParaRPr lang="en-US" dirty="0"/>
          </a:p>
        </p:txBody>
      </p:sp>
      <p:pic>
        <p:nvPicPr>
          <p:cNvPr id="4" name="Audio 3">
            <a:hlinkClick r:id="" action="ppaction://media"/>
            <a:extLst>
              <a:ext uri="{FF2B5EF4-FFF2-40B4-BE49-F238E27FC236}">
                <a16:creationId xmlns:a16="http://schemas.microsoft.com/office/drawing/2014/main" id="{7E604CC1-F313-44FC-8030-B778C5E88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59305068"/>
      </p:ext>
    </p:extLst>
  </p:cSld>
  <p:clrMapOvr>
    <a:masterClrMapping/>
  </p:clrMapOvr>
  <mc:AlternateContent xmlns:mc="http://schemas.openxmlformats.org/markup-compatibility/2006">
    <mc:Choice xmlns:p14="http://schemas.microsoft.com/office/powerpoint/2010/main" Requires="p14">
      <p:transition spd="slow" p14:dur="2000" advTm="30000"/>
    </mc:Choice>
    <mc:Fallback>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for Deciding which CVE ID to Keep</a:t>
            </a:r>
          </a:p>
        </p:txBody>
      </p:sp>
      <p:sp>
        <p:nvSpPr>
          <p:cNvPr id="3" name="Content Placeholder 2"/>
          <p:cNvSpPr>
            <a:spLocks noGrp="1"/>
          </p:cNvSpPr>
          <p:nvPr>
            <p:ph idx="1"/>
          </p:nvPr>
        </p:nvSpPr>
        <p:spPr/>
        <p:txBody>
          <a:bodyPr/>
          <a:lstStyle/>
          <a:p>
            <a:pPr marL="457200" indent="-457200">
              <a:buFont typeface="+mj-lt"/>
              <a:buAutoNum type="arabicPeriod"/>
            </a:pPr>
            <a:r>
              <a:rPr lang="en-US" dirty="0"/>
              <a:t>Most commonly referenced identifier</a:t>
            </a:r>
          </a:p>
          <a:p>
            <a:pPr marL="457200" indent="-457200">
              <a:buFont typeface="+mj-lt"/>
              <a:buAutoNum type="arabicPeriod"/>
            </a:pPr>
            <a:r>
              <a:rPr lang="en-US" dirty="0"/>
              <a:t>Most authoritative source </a:t>
            </a:r>
          </a:p>
          <a:p>
            <a:pPr lvl="1">
              <a:buFont typeface="Wingdings" panose="05000000000000000000" pitchFamily="2" charset="2"/>
              <a:buChar char="§"/>
            </a:pPr>
            <a:r>
              <a:rPr lang="en-US" dirty="0"/>
              <a:t>Roughly prioritized as: vendor, coordinator, researcher</a:t>
            </a:r>
          </a:p>
          <a:p>
            <a:pPr marL="457200" indent="-457200">
              <a:buFont typeface="+mj-lt"/>
              <a:buAutoNum type="arabicPeriod"/>
            </a:pPr>
            <a:r>
              <a:rPr lang="en-US" dirty="0"/>
              <a:t>Longest public</a:t>
            </a:r>
          </a:p>
          <a:p>
            <a:pPr marL="457200" indent="-457200">
              <a:buFont typeface="+mj-lt"/>
              <a:buAutoNum type="arabicPeriod"/>
            </a:pPr>
            <a:r>
              <a:rPr lang="en-US" dirty="0"/>
              <a:t>Smallest numeric portion</a:t>
            </a:r>
          </a:p>
          <a:p>
            <a:pPr marL="0" indent="0">
              <a:buNone/>
            </a:pPr>
            <a:endParaRPr lang="en-US" dirty="0"/>
          </a:p>
        </p:txBody>
      </p:sp>
      <p:pic>
        <p:nvPicPr>
          <p:cNvPr id="4" name="Audio 3">
            <a:hlinkClick r:id="" action="ppaction://media"/>
            <a:extLst>
              <a:ext uri="{FF2B5EF4-FFF2-40B4-BE49-F238E27FC236}">
                <a16:creationId xmlns:a16="http://schemas.microsoft.com/office/drawing/2014/main" id="{D4792D01-7FD6-4AAE-B437-AA0391785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1366937"/>
      </p:ext>
    </p:extLst>
  </p:cSld>
  <p:clrMapOvr>
    <a:masterClrMapping/>
  </p:clrMapOvr>
  <mc:AlternateContent xmlns:mc="http://schemas.openxmlformats.org/markup-compatibility/2006">
    <mc:Choice xmlns:p14="http://schemas.microsoft.com/office/powerpoint/2010/main" Requires="p14">
      <p:transition spd="slow" p14:dur="2000" advTm="17000"/>
    </mc:Choice>
    <mc:Fallback>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a Merged CVE ID</a:t>
            </a:r>
          </a:p>
        </p:txBody>
      </p:sp>
      <p:pic>
        <p:nvPicPr>
          <p:cNvPr id="6" name="Picture 5"/>
          <p:cNvPicPr/>
          <p:nvPr/>
        </p:nvPicPr>
        <p:blipFill rotWithShape="1">
          <a:blip r:embed="rId5"/>
          <a:srcRect l="28366" t="36673" r="3525" b="25462"/>
          <a:stretch/>
        </p:blipFill>
        <p:spPr bwMode="auto">
          <a:xfrm>
            <a:off x="2264070" y="1312522"/>
            <a:ext cx="7755344" cy="1858863"/>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28205" t="36673" r="3205" b="31127"/>
          <a:stretch/>
        </p:blipFill>
        <p:spPr bwMode="auto">
          <a:xfrm>
            <a:off x="2264070" y="3137423"/>
            <a:ext cx="7755344" cy="1562986"/>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7"/>
          <a:srcRect l="28045" t="50686" r="3525" b="17710"/>
          <a:stretch/>
        </p:blipFill>
        <p:spPr bwMode="auto">
          <a:xfrm>
            <a:off x="2264070" y="4660007"/>
            <a:ext cx="7755344" cy="1520455"/>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1D5C2010-BC3D-436E-AD02-66FE8A8BAC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2634217"/>
      </p:ext>
    </p:extLst>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Splitting CVE Entries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Contains interpedently fixable bugs (passes CNT1)</a:t>
            </a:r>
          </a:p>
          <a:p>
            <a:pPr>
              <a:buFont typeface="Wingdings" panose="05000000000000000000" pitchFamily="2" charset="2"/>
              <a:buChar char="§"/>
            </a:pPr>
            <a:r>
              <a:rPr lang="en-US" dirty="0"/>
              <a:t>Does not share a codebase (fails CNT3)</a:t>
            </a:r>
          </a:p>
          <a:p>
            <a:pPr>
              <a:buFont typeface="Wingdings" panose="05000000000000000000" pitchFamily="2" charset="2"/>
              <a:buChar char="§"/>
            </a:pPr>
            <a:r>
              <a:rPr lang="en-US" dirty="0"/>
              <a:t>Determined to be implementation specific (fails CNT3)</a:t>
            </a:r>
          </a:p>
          <a:p>
            <a:endParaRPr lang="en-US" dirty="0"/>
          </a:p>
        </p:txBody>
      </p:sp>
      <p:pic>
        <p:nvPicPr>
          <p:cNvPr id="7" name="Audio 6">
            <a:hlinkClick r:id="" action="ppaction://media"/>
            <a:extLst>
              <a:ext uri="{FF2B5EF4-FFF2-40B4-BE49-F238E27FC236}">
                <a16:creationId xmlns:a16="http://schemas.microsoft.com/office/drawing/2014/main" id="{83A60FDA-F5AC-4138-99AD-76F073F368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5183561"/>
      </p:ext>
    </p:extLst>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079" y="284577"/>
            <a:ext cx="9328727" cy="868362"/>
          </a:xfrm>
        </p:spPr>
        <p:txBody>
          <a:bodyPr/>
          <a:lstStyle/>
          <a:p>
            <a:r>
              <a:rPr lang="en-US" dirty="0"/>
              <a:t>Splitting CVE IDs</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
            </a:pPr>
            <a:r>
              <a:rPr lang="en-US" dirty="0"/>
              <a:t>Process for splitting</a:t>
            </a:r>
          </a:p>
          <a:p>
            <a:pPr marL="914400" lvl="1" indent="-457200">
              <a:buFont typeface="+mj-lt"/>
              <a:buAutoNum type="arabicPeriod"/>
            </a:pPr>
            <a:r>
              <a:rPr lang="en-US" dirty="0"/>
              <a:t>Determine which vulnerability should be associated with the original CVE ID</a:t>
            </a:r>
          </a:p>
          <a:p>
            <a:pPr marL="914400" lvl="1" indent="-457200">
              <a:buFont typeface="+mj-lt"/>
              <a:buAutoNum type="arabicPeriod"/>
            </a:pPr>
            <a:r>
              <a:rPr lang="en-US" dirty="0"/>
              <a:t>Assign CVE IDs to the additional vulnerabilities</a:t>
            </a:r>
          </a:p>
          <a:p>
            <a:pPr marL="914400" lvl="1" indent="-457200">
              <a:buFont typeface="+mj-lt"/>
              <a:buAutoNum type="arabicPeriod"/>
            </a:pPr>
            <a:r>
              <a:rPr lang="en-US" dirty="0"/>
              <a:t>Include a NOTE pointing to the original CVE ID in the descriptions of the CVE Entries for the new CVE IDs</a:t>
            </a:r>
          </a:p>
          <a:p>
            <a:pPr marL="914400" lvl="1" indent="-457200">
              <a:buFont typeface="+mj-lt"/>
              <a:buAutoNum type="arabicPeriod"/>
            </a:pPr>
            <a:r>
              <a:rPr lang="en-US" dirty="0"/>
              <a:t>Update Description of the CVE Entry for the original CVE ID with a NOTE saying that the entry has been split and point to the additional CVE IDs</a:t>
            </a:r>
          </a:p>
          <a:p>
            <a:pPr>
              <a:buFont typeface="Wingdings" panose="05000000000000000000" pitchFamily="2" charset="2"/>
              <a:buChar char="§"/>
            </a:pPr>
            <a:r>
              <a:rPr lang="en-US" dirty="0"/>
              <a:t>Process for determining which vulnerability gets the original ID</a:t>
            </a:r>
          </a:p>
          <a:p>
            <a:pPr marL="914400" lvl="1" indent="-457200">
              <a:buFont typeface="+mj-lt"/>
              <a:buAutoNum type="arabicPeriod"/>
            </a:pPr>
            <a:r>
              <a:rPr lang="en-US" dirty="0"/>
              <a:t>Most commonly associated vulnerability </a:t>
            </a:r>
          </a:p>
          <a:p>
            <a:pPr marL="914400" lvl="1" indent="-457200">
              <a:buFont typeface="+mj-lt"/>
              <a:buAutoNum type="arabicPeriod"/>
            </a:pPr>
            <a:r>
              <a:rPr lang="en-US" dirty="0"/>
              <a:t>Most severe risk </a:t>
            </a:r>
          </a:p>
          <a:p>
            <a:pPr marL="914400" lvl="1" indent="-457200">
              <a:buFont typeface="+mj-lt"/>
              <a:buAutoNum type="arabicPeriod"/>
            </a:pPr>
            <a:r>
              <a:rPr lang="en-US" dirty="0"/>
              <a:t>Broadest range of affected versions</a:t>
            </a:r>
          </a:p>
          <a:p>
            <a:pPr marL="914400" lvl="1" indent="-457200">
              <a:buFont typeface="+mj-lt"/>
              <a:buAutoNum type="arabicPeriod"/>
            </a:pPr>
            <a:r>
              <a:rPr lang="en-US" dirty="0"/>
              <a:t>Described first in initial publication</a:t>
            </a:r>
          </a:p>
          <a:p>
            <a:endParaRPr lang="en-US" dirty="0"/>
          </a:p>
        </p:txBody>
      </p:sp>
      <p:pic>
        <p:nvPicPr>
          <p:cNvPr id="8" name="Audio 7">
            <a:hlinkClick r:id="" action="ppaction://media"/>
            <a:extLst>
              <a:ext uri="{FF2B5EF4-FFF2-40B4-BE49-F238E27FC236}">
                <a16:creationId xmlns:a16="http://schemas.microsoft.com/office/drawing/2014/main" id="{85E11F13-131A-4B00-BE42-7DD03F20CC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9750048"/>
      </p:ext>
    </p:extLst>
  </p:cSld>
  <p:clrMapOvr>
    <a:masterClrMapping/>
  </p:clrMapOvr>
  <mc:AlternateContent xmlns:mc="http://schemas.openxmlformats.org/markup-compatibility/2006">
    <mc:Choice xmlns:p14="http://schemas.microsoft.com/office/powerpoint/2010/main" Requires="p14">
      <p:transition spd="slow" p14:dur="2000" advTm="55000"/>
    </mc:Choice>
    <mc:Fallback>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566" y="282501"/>
            <a:ext cx="9328727" cy="868362"/>
          </a:xfrm>
        </p:spPr>
        <p:txBody>
          <a:bodyPr/>
          <a:lstStyle/>
          <a:p>
            <a:r>
              <a:rPr lang="en-US" dirty="0"/>
              <a:t>Split CVE ID Example</a:t>
            </a:r>
          </a:p>
        </p:txBody>
      </p:sp>
      <p:pic>
        <p:nvPicPr>
          <p:cNvPr id="4" name="Content Placeholder 3"/>
          <p:cNvPicPr>
            <a:picLocks noGrp="1"/>
          </p:cNvPicPr>
          <p:nvPr>
            <p:ph idx="1"/>
          </p:nvPr>
        </p:nvPicPr>
        <p:blipFill rotWithShape="1">
          <a:blip r:embed="rId5"/>
          <a:srcRect l="28045" t="50387" r="3365" b="14431"/>
          <a:stretch/>
        </p:blipFill>
        <p:spPr bwMode="auto">
          <a:xfrm>
            <a:off x="2133600" y="1306790"/>
            <a:ext cx="8229600" cy="2268908"/>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6"/>
          <a:srcRect l="28205" t="50388" r="3525" b="14728"/>
          <a:stretch/>
        </p:blipFill>
        <p:spPr bwMode="auto">
          <a:xfrm>
            <a:off x="2133600" y="3575699"/>
            <a:ext cx="8229600" cy="2565619"/>
          </a:xfrm>
          <a:prstGeom prst="rect">
            <a:avLst/>
          </a:prstGeom>
          <a:ln>
            <a:noFill/>
          </a:ln>
          <a:extLst>
            <a:ext uri="{53640926-AAD7-44D8-BBD7-CCE9431645EC}">
              <a14:shadowObscured xmlns:a14="http://schemas.microsoft.com/office/drawing/2010/main"/>
            </a:ext>
          </a:extLst>
        </p:spPr>
      </p:pic>
      <p:pic>
        <p:nvPicPr>
          <p:cNvPr id="3" name="Audio 2">
            <a:hlinkClick r:id="" action="ppaction://media"/>
            <a:extLst>
              <a:ext uri="{FF2B5EF4-FFF2-40B4-BE49-F238E27FC236}">
                <a16:creationId xmlns:a16="http://schemas.microsoft.com/office/drawing/2014/main" id="{5BCC618C-4186-4F7F-8ED6-7533AF3105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13124386"/>
      </p:ext>
    </p:extLst>
  </p:cSld>
  <p:clrMapOvr>
    <a:masterClrMapping/>
  </p:clrMapOvr>
  <mc:AlternateContent xmlns:mc="http://schemas.openxmlformats.org/markup-compatibility/2006" xmlns:p14="http://schemas.microsoft.com/office/powerpoint/2010/main">
    <mc:Choice Requires="p14">
      <p:transition spd="slow" p14:dur="2000" advTm="6220"/>
    </mc:Choice>
    <mc:Fallback xmlns="">
      <p:transition spd="slow" advTm="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897" y="314394"/>
            <a:ext cx="9328727" cy="868362"/>
          </a:xfrm>
        </p:spPr>
        <p:txBody>
          <a:bodyPr/>
          <a:lstStyle/>
          <a:p>
            <a:r>
              <a:rPr lang="en-US" dirty="0"/>
              <a:t>Disputed CVE Entries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Use a dispute when:</a:t>
            </a:r>
          </a:p>
          <a:p>
            <a:pPr lvl="1"/>
            <a:r>
              <a:rPr lang="en-US" dirty="0"/>
              <a:t>The CVE ID was assigned correctly using the </a:t>
            </a:r>
            <a:r>
              <a:rPr lang="en-US" i="1" dirty="0"/>
              <a:t>CNA Rules</a:t>
            </a:r>
            <a:r>
              <a:rPr lang="en-US" dirty="0"/>
              <a:t>, but</a:t>
            </a:r>
          </a:p>
          <a:p>
            <a:pPr lvl="1"/>
            <a:r>
              <a:rPr lang="en-US" dirty="0"/>
              <a:t>An authoritative source questions the validity of the vulnerability</a:t>
            </a:r>
          </a:p>
          <a:p>
            <a:pPr>
              <a:buFont typeface="Wingdings" panose="05000000000000000000" pitchFamily="2" charset="2"/>
              <a:buChar char="§"/>
            </a:pPr>
            <a:r>
              <a:rPr lang="en-US" dirty="0"/>
              <a:t>Process creating a dispute</a:t>
            </a:r>
          </a:p>
          <a:p>
            <a:pPr marL="914400" lvl="1" indent="-457200">
              <a:buFont typeface="+mj-lt"/>
              <a:buAutoNum type="arabicPeriod"/>
            </a:pPr>
            <a:r>
              <a:rPr lang="en-US" dirty="0"/>
              <a:t>Add “** DISPUTE **” to the beginning of the Description</a:t>
            </a:r>
          </a:p>
          <a:p>
            <a:pPr marL="914400" lvl="1" indent="-457200">
              <a:buFont typeface="+mj-lt"/>
              <a:buAutoNum type="arabicPeriod"/>
            </a:pPr>
            <a:r>
              <a:rPr lang="en-US" dirty="0"/>
              <a:t>Add a NOTE to the end of the Description explaining why the vulnerability is disputed</a:t>
            </a:r>
          </a:p>
        </p:txBody>
      </p:sp>
      <p:pic>
        <p:nvPicPr>
          <p:cNvPr id="5" name="Audio 4">
            <a:hlinkClick r:id="" action="ppaction://media"/>
            <a:extLst>
              <a:ext uri="{FF2B5EF4-FFF2-40B4-BE49-F238E27FC236}">
                <a16:creationId xmlns:a16="http://schemas.microsoft.com/office/drawing/2014/main" id="{F8EE0D33-1F02-4A32-B567-DBF396FE99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0853063"/>
      </p:ext>
    </p:extLst>
  </p:cSld>
  <p:clrMapOvr>
    <a:masterClrMapping/>
  </p:clrMapOvr>
  <mc:AlternateContent xmlns:mc="http://schemas.openxmlformats.org/markup-compatibility/2006">
    <mc:Choice xmlns:p14="http://schemas.microsoft.com/office/powerpoint/2010/main" Requires="p14">
      <p:transition spd="slow" p14:dur="2000" advTm="26000"/>
    </mc:Choice>
    <mc:Fallback>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383" y="304456"/>
            <a:ext cx="9328727" cy="868362"/>
          </a:xfrm>
        </p:spPr>
        <p:txBody>
          <a:bodyPr/>
          <a:lstStyle/>
          <a:p>
            <a:r>
              <a:rPr lang="en-US" dirty="0"/>
              <a:t>Dispute Example</a:t>
            </a:r>
          </a:p>
        </p:txBody>
      </p:sp>
      <p:pic>
        <p:nvPicPr>
          <p:cNvPr id="4" name="Content Placeholder 3"/>
          <p:cNvPicPr>
            <a:picLocks noGrp="1"/>
          </p:cNvPicPr>
          <p:nvPr>
            <p:ph idx="1"/>
          </p:nvPr>
        </p:nvPicPr>
        <p:blipFill rotWithShape="1">
          <a:blip r:embed="rId5"/>
          <a:srcRect l="28045" t="50088" r="3365" b="4891"/>
          <a:stretch/>
        </p:blipFill>
        <p:spPr bwMode="auto">
          <a:xfrm>
            <a:off x="2083904" y="1812468"/>
            <a:ext cx="8229600" cy="2903430"/>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CDD6FC3F-B52A-4AC4-AA65-26B889CD76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2100278"/>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49B98-FB3F-456C-96C0-0694D8E4B678}"/>
              </a:ext>
            </a:extLst>
          </p:cNvPr>
          <p:cNvSpPr>
            <a:spLocks noGrp="1"/>
          </p:cNvSpPr>
          <p:nvPr>
            <p:ph type="ctrTitle" sz="quarter"/>
          </p:nvPr>
        </p:nvSpPr>
        <p:spPr/>
        <p:txBody>
          <a:bodyPr/>
          <a:lstStyle/>
          <a:p>
            <a:r>
              <a:rPr lang="en-US" dirty="0"/>
              <a:t>Escalation</a:t>
            </a:r>
          </a:p>
        </p:txBody>
      </p:sp>
      <p:sp>
        <p:nvSpPr>
          <p:cNvPr id="3" name="Slide Number Placeholder 2">
            <a:extLst>
              <a:ext uri="{FF2B5EF4-FFF2-40B4-BE49-F238E27FC236}">
                <a16:creationId xmlns:a16="http://schemas.microsoft.com/office/drawing/2014/main" id="{277D94D7-92C5-4708-B94E-CFC14E4CAA07}"/>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48</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1D4C9A19-8B82-4D12-B470-1097C73766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8957750"/>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957" y="314395"/>
            <a:ext cx="9328727" cy="868362"/>
          </a:xfrm>
        </p:spPr>
        <p:txBody>
          <a:bodyPr/>
          <a:lstStyle/>
          <a:p>
            <a:r>
              <a:rPr lang="en-US" dirty="0"/>
              <a:t>Escalation Process</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If the author CNA rejects the change or is unresponsive:</a:t>
            </a:r>
          </a:p>
          <a:p>
            <a:pPr marL="914400" lvl="1" indent="-457200">
              <a:buFont typeface="+mj-lt"/>
              <a:buAutoNum type="arabicPeriod"/>
            </a:pPr>
            <a:r>
              <a:rPr lang="en-US" dirty="0"/>
              <a:t>The requester can escalate to the appropriate Root CNA</a:t>
            </a:r>
          </a:p>
          <a:p>
            <a:pPr marL="914400" lvl="1" indent="-457200">
              <a:buFont typeface="+mj-lt"/>
              <a:buAutoNum type="arabicPeriod"/>
            </a:pPr>
            <a:r>
              <a:rPr lang="en-US" dirty="0"/>
              <a:t>The Root CNA requests the reasoning behind the Sub-CNA’s decision</a:t>
            </a:r>
          </a:p>
          <a:p>
            <a:pPr marL="914400" lvl="1" indent="-457200">
              <a:buFont typeface="+mj-lt"/>
              <a:buAutoNum type="arabicPeriod"/>
            </a:pPr>
            <a:r>
              <a:rPr lang="en-US" dirty="0"/>
              <a:t>The Root CNA determines which action is appropriate</a:t>
            </a:r>
          </a:p>
          <a:p>
            <a:pPr marL="914400" lvl="1" indent="-457200">
              <a:buFont typeface="+mj-lt"/>
              <a:buAutoNum type="arabicPeriod"/>
            </a:pPr>
            <a:r>
              <a:rPr lang="en-US" dirty="0"/>
              <a:t>The Root CNA informs the requester and the Sub-CNA of its decision</a:t>
            </a:r>
          </a:p>
        </p:txBody>
      </p:sp>
      <p:pic>
        <p:nvPicPr>
          <p:cNvPr id="4" name="Audio 3">
            <a:hlinkClick r:id="" action="ppaction://media"/>
            <a:extLst>
              <a:ext uri="{FF2B5EF4-FFF2-40B4-BE49-F238E27FC236}">
                <a16:creationId xmlns:a16="http://schemas.microsoft.com/office/drawing/2014/main" id="{EBC85283-C54E-47EA-8840-3B0042C262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6548620"/>
      </p:ext>
    </p:extLst>
  </p:cSld>
  <p:clrMapOvr>
    <a:masterClrMapping/>
  </p:clrMapOvr>
  <mc:AlternateContent xmlns:mc="http://schemas.openxmlformats.org/markup-compatibility/2006">
    <mc:Choice xmlns:p14="http://schemas.microsoft.com/office/powerpoint/2010/main" Requires="p14">
      <p:transition spd="slow" p14:dur="2000" advTm="24000"/>
    </mc:Choice>
    <mc:Fallback>
      <p:transition spd="slow"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4096" y="274638"/>
            <a:ext cx="9127832" cy="868362"/>
          </a:xfrm>
        </p:spPr>
        <p:txBody>
          <a:bodyPr>
            <a:normAutofit/>
          </a:bodyPr>
          <a:lstStyle/>
          <a:p>
            <a:r>
              <a:rPr lang="en-US" dirty="0"/>
              <a:t>Root CNA request a block of CVE IDs</a:t>
            </a:r>
          </a:p>
        </p:txBody>
      </p:sp>
      <p:sp>
        <p:nvSpPr>
          <p:cNvPr id="4" name="Rectangle: Rounded Corners 3"/>
          <p:cNvSpPr/>
          <p:nvPr/>
        </p:nvSpPr>
        <p:spPr>
          <a:xfrm>
            <a:off x="7982468" y="2253724"/>
            <a:ext cx="1736436" cy="108989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Program Root CNA</a:t>
            </a:r>
          </a:p>
        </p:txBody>
      </p:sp>
      <p:sp>
        <p:nvSpPr>
          <p:cNvPr id="5" name="Rectangle: Rounded Corners 4"/>
          <p:cNvSpPr/>
          <p:nvPr/>
        </p:nvSpPr>
        <p:spPr>
          <a:xfrm>
            <a:off x="2752540" y="2253724"/>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8" name="TextBox 7"/>
          <p:cNvSpPr txBox="1"/>
          <p:nvPr/>
        </p:nvSpPr>
        <p:spPr>
          <a:xfrm>
            <a:off x="5079504" y="1283150"/>
            <a:ext cx="2185214"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10 2017 CVE IDs please!</a:t>
            </a:r>
          </a:p>
        </p:txBody>
      </p:sp>
      <p:sp>
        <p:nvSpPr>
          <p:cNvPr id="10" name="TextBox 9">
            <a:extLst>
              <a:ext uri="{FF2B5EF4-FFF2-40B4-BE49-F238E27FC236}">
                <a16:creationId xmlns:a16="http://schemas.microsoft.com/office/drawing/2014/main" id="{09EBD324-1FBB-4216-8807-E3E42547C25B}"/>
              </a:ext>
            </a:extLst>
          </p:cNvPr>
          <p:cNvSpPr txBox="1"/>
          <p:nvPr/>
        </p:nvSpPr>
        <p:spPr>
          <a:xfrm>
            <a:off x="5653033" y="3166607"/>
            <a:ext cx="1178078" cy="2631490"/>
          </a:xfrm>
          <a:prstGeom prst="rect">
            <a:avLst/>
          </a:prstGeom>
          <a:noFill/>
        </p:spPr>
        <p:txBody>
          <a:bodyPr wrap="square" rtlCol="0">
            <a:spAutoFit/>
          </a:bodyPr>
          <a:lstStyle/>
          <a:p>
            <a:pPr>
              <a:spcAft>
                <a:spcPts val="600"/>
              </a:spcAft>
            </a:pPr>
            <a:r>
              <a:rPr lang="en-US" sz="1200" dirty="0">
                <a:ea typeface="Verdana" pitchFamily="34" charset="0"/>
                <a:cs typeface="Verdana" pitchFamily="34" charset="0"/>
              </a:rPr>
              <a:t>CVE-2017-0001</a:t>
            </a:r>
          </a:p>
          <a:p>
            <a:pPr>
              <a:spcAft>
                <a:spcPts val="600"/>
              </a:spcAft>
            </a:pPr>
            <a:r>
              <a:rPr lang="en-US" sz="1200" dirty="0">
                <a:ea typeface="Verdana" pitchFamily="34" charset="0"/>
                <a:cs typeface="Verdana" pitchFamily="34" charset="0"/>
              </a:rPr>
              <a:t>CVE-2017-0002</a:t>
            </a:r>
          </a:p>
          <a:p>
            <a:pPr>
              <a:spcAft>
                <a:spcPts val="600"/>
              </a:spcAft>
            </a:pPr>
            <a:r>
              <a:rPr lang="en-US" sz="1200" dirty="0">
                <a:ea typeface="Verdana" pitchFamily="34" charset="0"/>
                <a:cs typeface="Verdana" pitchFamily="34" charset="0"/>
              </a:rPr>
              <a:t>CVE-2017-0003</a:t>
            </a:r>
          </a:p>
          <a:p>
            <a:pPr>
              <a:spcAft>
                <a:spcPts val="600"/>
              </a:spcAft>
            </a:pPr>
            <a:r>
              <a:rPr lang="en-US" sz="1200" dirty="0">
                <a:ea typeface="Verdana" pitchFamily="34" charset="0"/>
                <a:cs typeface="Verdana" pitchFamily="34" charset="0"/>
              </a:rPr>
              <a:t>CVE-2017-0004</a:t>
            </a:r>
          </a:p>
          <a:p>
            <a:pPr>
              <a:spcAft>
                <a:spcPts val="600"/>
              </a:spcAft>
            </a:pPr>
            <a:r>
              <a:rPr lang="en-US" sz="1200" dirty="0">
                <a:ea typeface="Verdana" pitchFamily="34" charset="0"/>
                <a:cs typeface="Verdana" pitchFamily="34" charset="0"/>
              </a:rPr>
              <a:t>CVE-2017-0005</a:t>
            </a:r>
          </a:p>
          <a:p>
            <a:pPr>
              <a:spcAft>
                <a:spcPts val="600"/>
              </a:spcAft>
            </a:pPr>
            <a:r>
              <a:rPr lang="en-US" sz="1200" dirty="0">
                <a:ea typeface="Verdana" pitchFamily="34" charset="0"/>
                <a:cs typeface="Verdana" pitchFamily="34" charset="0"/>
              </a:rPr>
              <a:t>CVE-2017-0006</a:t>
            </a:r>
          </a:p>
          <a:p>
            <a:pPr>
              <a:spcAft>
                <a:spcPts val="600"/>
              </a:spcAft>
            </a:pPr>
            <a:r>
              <a:rPr lang="en-US" sz="1200" dirty="0">
                <a:ea typeface="Verdana" pitchFamily="34" charset="0"/>
                <a:cs typeface="Verdana" pitchFamily="34" charset="0"/>
              </a:rPr>
              <a:t>CVE-2017-0007</a:t>
            </a:r>
          </a:p>
          <a:p>
            <a:pPr>
              <a:spcAft>
                <a:spcPts val="600"/>
              </a:spcAft>
            </a:pPr>
            <a:r>
              <a:rPr lang="en-US" sz="1200" dirty="0">
                <a:ea typeface="Verdana" pitchFamily="34" charset="0"/>
                <a:cs typeface="Verdana" pitchFamily="34" charset="0"/>
              </a:rPr>
              <a:t>CVE-2017-0008</a:t>
            </a:r>
          </a:p>
          <a:p>
            <a:pPr>
              <a:spcAft>
                <a:spcPts val="600"/>
              </a:spcAft>
            </a:pPr>
            <a:r>
              <a:rPr lang="en-US" sz="1200" dirty="0">
                <a:ea typeface="Verdana" pitchFamily="34" charset="0"/>
                <a:cs typeface="Verdana" pitchFamily="34" charset="0"/>
              </a:rPr>
              <a:t>CVE-2017-0009</a:t>
            </a:r>
          </a:p>
          <a:p>
            <a:pPr>
              <a:spcAft>
                <a:spcPts val="600"/>
              </a:spcAft>
            </a:pPr>
            <a:r>
              <a:rPr lang="en-US" sz="1200" dirty="0">
                <a:ea typeface="Verdana" pitchFamily="34" charset="0"/>
                <a:cs typeface="Verdana" pitchFamily="34" charset="0"/>
              </a:rPr>
              <a:t>CVE-2017-0010</a:t>
            </a:r>
          </a:p>
        </p:txBody>
      </p:sp>
      <p:cxnSp>
        <p:nvCxnSpPr>
          <p:cNvPr id="14" name="Connector: Curved 13">
            <a:extLst>
              <a:ext uri="{FF2B5EF4-FFF2-40B4-BE49-F238E27FC236}">
                <a16:creationId xmlns:a16="http://schemas.microsoft.com/office/drawing/2014/main" id="{C8BFC54C-DEF0-4475-8443-DF84A5D46287}"/>
              </a:ext>
            </a:extLst>
          </p:cNvPr>
          <p:cNvCxnSpPr>
            <a:stCxn id="5" idx="0"/>
            <a:endCxn id="4" idx="0"/>
          </p:cNvCxnSpPr>
          <p:nvPr/>
        </p:nvCxnSpPr>
        <p:spPr>
          <a:xfrm rot="5400000" flipH="1" flipV="1">
            <a:off x="6235722" y="-361240"/>
            <a:ext cx="12700" cy="5229928"/>
          </a:xfrm>
          <a:prstGeom prst="curvedConnector3">
            <a:avLst>
              <a:gd name="adj1" fmla="val 505564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1B106908-88EB-48CD-819B-B178B290AA3B}"/>
              </a:ext>
            </a:extLst>
          </p:cNvPr>
          <p:cNvCxnSpPr>
            <a:stCxn id="4" idx="2"/>
            <a:endCxn id="5" idx="2"/>
          </p:cNvCxnSpPr>
          <p:nvPr/>
        </p:nvCxnSpPr>
        <p:spPr>
          <a:xfrm rot="5400000">
            <a:off x="6235722" y="728651"/>
            <a:ext cx="12700" cy="5229928"/>
          </a:xfrm>
          <a:prstGeom prst="curvedConnector3">
            <a:avLst>
              <a:gd name="adj1" fmla="val 9876528"/>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4968BA58-5FD5-4EA4-B39E-ADD8D952E1B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969102086"/>
      </p:ext>
    </p:extLst>
  </p:cSld>
  <p:clrMapOvr>
    <a:masterClrMapping/>
  </p:clrMapOvr>
  <mc:AlternateContent xmlns:mc="http://schemas.openxmlformats.org/markup-compatibility/2006">
    <mc:Choice xmlns:p14="http://schemas.microsoft.com/office/powerpoint/2010/main" Requires="p14">
      <p:transition spd="slow" p14:dur="2000" advTm="16000"/>
    </mc:Choice>
    <mc:Fallback>
      <p:transition spd="slow"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000" fill="hold"/>
                                        <p:tgtEl>
                                          <p:spTgt spid="10"/>
                                        </p:tgtEl>
                                        <p:attrNameLst>
                                          <p:attrName>ppt_x</p:attrName>
                                        </p:attrNameLst>
                                      </p:cBhvr>
                                      <p:tavLst>
                                        <p:tav tm="0">
                                          <p:val>
                                            <p:strVal val="1+#ppt_w/2"/>
                                          </p:val>
                                        </p:tav>
                                        <p:tav tm="100000">
                                          <p:val>
                                            <p:strVal val="#ppt_x"/>
                                          </p:val>
                                        </p:tav>
                                      </p:tavLst>
                                    </p:anim>
                                    <p:anim calcmode="lin" valueType="num">
                                      <p:cBhvr additive="base">
                                        <p:cTn id="19"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6"/>
                </p:tgtEl>
              </p:cMediaNode>
            </p:audio>
          </p:childTnLst>
        </p:cTn>
      </p:par>
    </p:tnLst>
    <p:bldLst>
      <p:bldP spid="8" grpId="0"/>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C2D1-CC54-4989-A384-2562CC5B6C43}"/>
              </a:ext>
            </a:extLst>
          </p:cNvPr>
          <p:cNvSpPr>
            <a:spLocks noGrp="1"/>
          </p:cNvSpPr>
          <p:nvPr>
            <p:ph type="ctrTitle" sz="quarter"/>
          </p:nvPr>
        </p:nvSpPr>
        <p:spPr/>
        <p:txBody>
          <a:bodyPr/>
          <a:lstStyle/>
          <a:p>
            <a:r>
              <a:rPr lang="en-US" dirty="0"/>
              <a:t>CVE ID Expiration</a:t>
            </a:r>
          </a:p>
        </p:txBody>
      </p:sp>
      <p:sp>
        <p:nvSpPr>
          <p:cNvPr id="3" name="Slide Number Placeholder 2">
            <a:extLst>
              <a:ext uri="{FF2B5EF4-FFF2-40B4-BE49-F238E27FC236}">
                <a16:creationId xmlns:a16="http://schemas.microsoft.com/office/drawing/2014/main" id="{36F45217-A2E2-48BF-80C5-D4CBD311360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50</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187E16A6-6930-444F-AE20-FA1F3EE76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507338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CVE ID Expiration</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CVE IDs contain a year in the ID</a:t>
            </a:r>
          </a:p>
          <a:p>
            <a:pPr>
              <a:buFont typeface="Wingdings" panose="05000000000000000000" pitchFamily="2" charset="2"/>
              <a:buChar char="§"/>
            </a:pPr>
            <a:r>
              <a:rPr lang="en-US" dirty="0"/>
              <a:t>Unassigned CVE IDs for a give year expire at the end of the year</a:t>
            </a:r>
          </a:p>
          <a:p>
            <a:pPr>
              <a:buFont typeface="Wingdings" panose="05000000000000000000" pitchFamily="2" charset="2"/>
              <a:buChar char="§"/>
            </a:pPr>
            <a:r>
              <a:rPr lang="en-US" dirty="0"/>
              <a:t>Each CNA is expected to tell their parent CNA which CVE IDs they did not use</a:t>
            </a:r>
          </a:p>
          <a:p>
            <a:pPr>
              <a:buFont typeface="Wingdings" panose="05000000000000000000" pitchFamily="2" charset="2"/>
              <a:buChar char="§"/>
            </a:pPr>
            <a:r>
              <a:rPr lang="en-US" dirty="0"/>
              <a:t>The Program Root CNA will reject the CVE IDs that were not used</a:t>
            </a:r>
          </a:p>
        </p:txBody>
      </p:sp>
      <p:pic>
        <p:nvPicPr>
          <p:cNvPr id="5" name="Audio 4">
            <a:hlinkClick r:id="" action="ppaction://media"/>
            <a:extLst>
              <a:ext uri="{FF2B5EF4-FFF2-40B4-BE49-F238E27FC236}">
                <a16:creationId xmlns:a16="http://schemas.microsoft.com/office/drawing/2014/main" id="{1F90EC40-359B-4024-B18A-FA1971403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55821468"/>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CNA Records Assignments</a:t>
            </a:r>
          </a:p>
        </p:txBody>
      </p:sp>
      <p:graphicFrame>
        <p:nvGraphicFramePr>
          <p:cNvPr id="18" name="Table 17"/>
          <p:cNvGraphicFramePr>
            <a:graphicFrameLocks noGrp="1"/>
          </p:cNvGraphicFramePr>
          <p:nvPr/>
        </p:nvGraphicFramePr>
        <p:xfrm>
          <a:off x="2840069" y="1397561"/>
          <a:ext cx="6716496" cy="4617720"/>
        </p:xfrm>
        <a:graphic>
          <a:graphicData uri="http://schemas.openxmlformats.org/drawingml/2006/table">
            <a:tbl>
              <a:tblPr firstRow="1" bandRow="1">
                <a:tableStyleId>{5C22544A-7EE6-4342-B048-85BDC9FD1C3A}</a:tableStyleId>
              </a:tblPr>
              <a:tblGrid>
                <a:gridCol w="2238832">
                  <a:extLst>
                    <a:ext uri="{9D8B030D-6E8A-4147-A177-3AD203B41FA5}">
                      <a16:colId xmlns:a16="http://schemas.microsoft.com/office/drawing/2014/main" val="400523164"/>
                    </a:ext>
                  </a:extLst>
                </a:gridCol>
                <a:gridCol w="2238832">
                  <a:extLst>
                    <a:ext uri="{9D8B030D-6E8A-4147-A177-3AD203B41FA5}">
                      <a16:colId xmlns:a16="http://schemas.microsoft.com/office/drawing/2014/main" val="3986499393"/>
                    </a:ext>
                  </a:extLst>
                </a:gridCol>
                <a:gridCol w="2238832">
                  <a:extLst>
                    <a:ext uri="{9D8B030D-6E8A-4147-A177-3AD203B41FA5}">
                      <a16:colId xmlns:a16="http://schemas.microsoft.com/office/drawing/2014/main" val="3400215702"/>
                    </a:ext>
                  </a:extLst>
                </a:gridCol>
              </a:tblGrid>
              <a:tr h="370840">
                <a:tc gridSpan="3">
                  <a:txBody>
                    <a:bodyPr/>
                    <a:lstStyle/>
                    <a:p>
                      <a:pPr algn="ctr"/>
                      <a:r>
                        <a:rPr lang="en-US" dirty="0"/>
                        <a:t>CVE</a:t>
                      </a:r>
                      <a:r>
                        <a:rPr lang="en-US" baseline="0" dirty="0"/>
                        <a:t> ID Assignment Records</a:t>
                      </a:r>
                      <a:endParaRPr lang="en-US" dirty="0"/>
                    </a:p>
                  </a:txBody>
                  <a:tcPr/>
                </a:tc>
                <a:tc hMerge="1">
                  <a:txBody>
                    <a:bodyPr/>
                    <a:lstStyle/>
                    <a:p>
                      <a:endParaRPr lang="en-US" dirty="0"/>
                    </a:p>
                  </a:txBody>
                  <a:tcPr/>
                </a:tc>
                <a:tc hMerge="1">
                  <a:txBody>
                    <a:bodyPr/>
                    <a:lstStyle/>
                    <a:p>
                      <a:pPr algn="ctr"/>
                      <a:endParaRPr lang="en-US" dirty="0"/>
                    </a:p>
                  </a:txBody>
                  <a:tcPr/>
                </a:tc>
                <a:extLst>
                  <a:ext uri="{0D108BD9-81ED-4DB2-BD59-A6C34878D82A}">
                    <a16:rowId xmlns:a16="http://schemas.microsoft.com/office/drawing/2014/main" val="2553175617"/>
                  </a:ext>
                </a:extLst>
              </a:tr>
              <a:tr h="370840">
                <a:tc>
                  <a:txBody>
                    <a:bodyPr/>
                    <a:lstStyle/>
                    <a:p>
                      <a:r>
                        <a:rPr lang="en-US" dirty="0" err="1"/>
                        <a:t>Vuln</a:t>
                      </a:r>
                      <a:r>
                        <a:rPr lang="en-US" dirty="0"/>
                        <a:t>.</a:t>
                      </a:r>
                      <a:r>
                        <a:rPr lang="en-US" baseline="0" dirty="0"/>
                        <a:t> A</a:t>
                      </a:r>
                      <a:endParaRPr lang="en-US" dirty="0"/>
                    </a:p>
                  </a:txBody>
                  <a:tcPr/>
                </a:tc>
                <a:tc>
                  <a:txBody>
                    <a:bodyPr/>
                    <a:lstStyle/>
                    <a:p>
                      <a:r>
                        <a:rPr lang="en-US" sz="1800" dirty="0">
                          <a:ea typeface="Verdana" pitchFamily="34" charset="0"/>
                          <a:cs typeface="Verdana" pitchFamily="34" charset="0"/>
                        </a:rPr>
                        <a:t>CVE-YYYY-1024</a:t>
                      </a:r>
                      <a:endParaRPr lang="en-US" dirty="0"/>
                    </a:p>
                  </a:txBody>
                  <a:tcPr/>
                </a:tc>
                <a:tc>
                  <a:txBody>
                    <a:bodyPr/>
                    <a:lstStyle/>
                    <a:p>
                      <a:r>
                        <a:rPr lang="en-US" dirty="0"/>
                        <a:t>Populated</a:t>
                      </a:r>
                    </a:p>
                  </a:txBody>
                  <a:tcPr/>
                </a:tc>
                <a:extLst>
                  <a:ext uri="{0D108BD9-81ED-4DB2-BD59-A6C34878D82A}">
                    <a16:rowId xmlns:a16="http://schemas.microsoft.com/office/drawing/2014/main" val="138423145"/>
                  </a:ext>
                </a:extLst>
              </a:tr>
              <a:tr h="370840">
                <a:tc>
                  <a:txBody>
                    <a:bodyPr/>
                    <a:lstStyle/>
                    <a:p>
                      <a:r>
                        <a:rPr lang="en-US" dirty="0" err="1"/>
                        <a:t>Vuln</a:t>
                      </a:r>
                      <a:r>
                        <a:rPr lang="en-US" dirty="0"/>
                        <a:t>. B</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3207838011"/>
                  </a:ext>
                </a:extLst>
              </a:tr>
              <a:tr h="370840">
                <a:tc>
                  <a:txBody>
                    <a:bodyPr/>
                    <a:lstStyle/>
                    <a:p>
                      <a:r>
                        <a:rPr lang="en-US" dirty="0" err="1"/>
                        <a:t>Vuln</a:t>
                      </a:r>
                      <a:r>
                        <a:rPr lang="en-US" dirty="0"/>
                        <a:t>.</a:t>
                      </a:r>
                      <a:r>
                        <a:rPr lang="en-US" baseline="0" dirty="0"/>
                        <a:t> 2</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638173911"/>
                  </a:ext>
                </a:extLst>
              </a:tr>
              <a:tr h="370840">
                <a:tc>
                  <a:txBody>
                    <a:bodyPr/>
                    <a:lstStyle/>
                    <a:p>
                      <a:r>
                        <a:rPr lang="en-US" dirty="0" err="1"/>
                        <a:t>Vuln</a:t>
                      </a:r>
                      <a:r>
                        <a:rPr lang="en-US" dirty="0"/>
                        <a:t>.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Populated</a:t>
                      </a:r>
                    </a:p>
                  </a:txBody>
                  <a:tcPr/>
                </a:tc>
                <a:extLst>
                  <a:ext uri="{0D108BD9-81ED-4DB2-BD59-A6C34878D82A}">
                    <a16:rowId xmlns:a16="http://schemas.microsoft.com/office/drawing/2014/main" val="1289561743"/>
                  </a:ext>
                </a:extLst>
              </a:tr>
              <a:tr h="370840">
                <a:tc>
                  <a:txBody>
                    <a:bodyPr/>
                    <a:lstStyle/>
                    <a:p>
                      <a:r>
                        <a:rPr lang="en-US" dirty="0" err="1"/>
                        <a:t>Vuln</a:t>
                      </a:r>
                      <a:r>
                        <a:rPr lang="en-US" dirty="0"/>
                        <a:t>. X</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CVE-YYYY-1028</a:t>
                      </a:r>
                    </a:p>
                  </a:txBody>
                  <a:tcPr/>
                </a:tc>
                <a:tc>
                  <a:txBody>
                    <a:bodyPr/>
                    <a:lstStyle/>
                    <a:p>
                      <a:r>
                        <a:rPr lang="en-US" dirty="0"/>
                        <a:t>Waiting for Publication</a:t>
                      </a:r>
                    </a:p>
                  </a:txBody>
                  <a:tcPr/>
                </a:tc>
                <a:extLst>
                  <a:ext uri="{0D108BD9-81ED-4DB2-BD59-A6C34878D82A}">
                    <a16:rowId xmlns:a16="http://schemas.microsoft.com/office/drawing/2014/main" val="1331476088"/>
                  </a:ext>
                </a:extLst>
              </a:tr>
              <a:tr h="370840">
                <a:tc>
                  <a:txBody>
                    <a:bodyPr/>
                    <a:lstStyle/>
                    <a:p>
                      <a:r>
                        <a:rPr lang="en-US" dirty="0" err="1"/>
                        <a:t>Vuln</a:t>
                      </a:r>
                      <a:r>
                        <a:rPr lang="en-US" dirty="0"/>
                        <a:t>. 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CVE-YYYY-1029</a:t>
                      </a:r>
                    </a:p>
                  </a:txBody>
                  <a:tcPr/>
                </a:tc>
                <a:tc>
                  <a:txBody>
                    <a:bodyPr/>
                    <a:lstStyle/>
                    <a:p>
                      <a:r>
                        <a:rPr lang="en-US" dirty="0"/>
                        <a:t>Waiting for Publication</a:t>
                      </a:r>
                    </a:p>
                  </a:txBody>
                  <a:tcPr/>
                </a:tc>
                <a:extLst>
                  <a:ext uri="{0D108BD9-81ED-4DB2-BD59-A6C34878D82A}">
                    <a16:rowId xmlns:a16="http://schemas.microsoft.com/office/drawing/2014/main" val="3468781233"/>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CVE-YYYY-1030</a:t>
                      </a:r>
                    </a:p>
                  </a:txBody>
                  <a:tcPr/>
                </a:tc>
                <a:tc>
                  <a:txBody>
                    <a:bodyPr/>
                    <a:lstStyle/>
                    <a:p>
                      <a:r>
                        <a:rPr lang="en-US" dirty="0"/>
                        <a:t>Unassigned</a:t>
                      </a:r>
                    </a:p>
                  </a:txBody>
                  <a:tcPr/>
                </a:tc>
                <a:extLst>
                  <a:ext uri="{0D108BD9-81ED-4DB2-BD59-A6C34878D82A}">
                    <a16:rowId xmlns:a16="http://schemas.microsoft.com/office/drawing/2014/main" val="748074791"/>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2394850170"/>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2638235729"/>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a typeface="Verdana" pitchFamily="34" charset="0"/>
                          <a:cs typeface="Verdana" pitchFamily="34" charset="0"/>
                        </a:rPr>
                        <a:t>CVE-YYYY-1033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Unassigned</a:t>
                      </a:r>
                    </a:p>
                  </a:txBody>
                  <a:tcPr/>
                </a:tc>
                <a:extLst>
                  <a:ext uri="{0D108BD9-81ED-4DB2-BD59-A6C34878D82A}">
                    <a16:rowId xmlns:a16="http://schemas.microsoft.com/office/drawing/2014/main" val="73925624"/>
                  </a:ext>
                </a:extLst>
              </a:tr>
            </a:tbl>
          </a:graphicData>
        </a:graphic>
      </p:graphicFrame>
      <p:sp>
        <p:nvSpPr>
          <p:cNvPr id="3" name="Rectangle: Rounded Corners 2"/>
          <p:cNvSpPr/>
          <p:nvPr/>
        </p:nvSpPr>
        <p:spPr>
          <a:xfrm>
            <a:off x="4995855" y="4550290"/>
            <a:ext cx="3905955" cy="151271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20D036F2-4AB0-4798-8CF2-B6E076B4B6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0899673"/>
      </p:ext>
    </p:extLst>
  </p:cSld>
  <p:clrMapOvr>
    <a:masterClrMapping/>
  </p:clrMapOvr>
  <mc:AlternateContent xmlns:mc="http://schemas.openxmlformats.org/markup-compatibility/2006">
    <mc:Choice xmlns:p14="http://schemas.microsoft.com/office/powerpoint/2010/main" Requires="p14">
      <p:transition spd="slow" p14:dur="2000" advTm="19000"/>
    </mc:Choice>
    <mc:Fallback>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F0D5DF-9C90-48BE-AB6A-384CD32C7860}"/>
              </a:ext>
            </a:extLst>
          </p:cNvPr>
          <p:cNvGrpSpPr/>
          <p:nvPr/>
        </p:nvGrpSpPr>
        <p:grpSpPr>
          <a:xfrm>
            <a:off x="3128018" y="2184753"/>
            <a:ext cx="6325370" cy="2082286"/>
            <a:chOff x="1384943" y="2156178"/>
            <a:chExt cx="6325370" cy="2082286"/>
          </a:xfrm>
        </p:grpSpPr>
        <p:sp>
          <p:nvSpPr>
            <p:cNvPr id="4" name="Rectangle: Rounded Corners 3"/>
            <p:cNvSpPr/>
            <p:nvPr/>
          </p:nvSpPr>
          <p:spPr>
            <a:xfrm>
              <a:off x="1384943" y="3148573"/>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CNA</a:t>
              </a:r>
            </a:p>
          </p:txBody>
        </p:sp>
        <p:sp>
          <p:nvSpPr>
            <p:cNvPr id="5" name="Rectangle: Rounded Corners 4"/>
            <p:cNvSpPr/>
            <p:nvPr/>
          </p:nvSpPr>
          <p:spPr>
            <a:xfrm>
              <a:off x="5973877" y="3148572"/>
              <a:ext cx="1736436" cy="108989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solidFill>
                    <a:schemeClr val="bg1"/>
                  </a:solidFill>
                </a:rPr>
                <a:t>Program Root CNA</a:t>
              </a:r>
            </a:p>
          </p:txBody>
        </p:sp>
        <p:cxnSp>
          <p:nvCxnSpPr>
            <p:cNvPr id="7" name="Straight Arrow Connector 6"/>
            <p:cNvCxnSpPr>
              <a:stCxn id="4" idx="3"/>
              <a:endCxn id="5" idx="1"/>
            </p:cNvCxnSpPr>
            <p:nvPr/>
          </p:nvCxnSpPr>
          <p:spPr>
            <a:xfrm flipV="1">
              <a:off x="3121379" y="3693518"/>
              <a:ext cx="285249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397956" y="2156178"/>
              <a:ext cx="2158540" cy="152349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CVE IDs unused in YYYY:</a:t>
              </a:r>
            </a:p>
            <a:p>
              <a:r>
                <a:rPr lang="en-US" dirty="0"/>
                <a:t>CVE-YYYY-1030</a:t>
              </a:r>
            </a:p>
            <a:p>
              <a:r>
                <a:rPr lang="en-US" dirty="0"/>
                <a:t>CVE-YYYY-1031</a:t>
              </a:r>
            </a:p>
            <a:p>
              <a:r>
                <a:rPr lang="en-US" dirty="0"/>
                <a:t>CVE-YYYY-1032</a:t>
              </a:r>
            </a:p>
            <a:p>
              <a:r>
                <a:rPr lang="en-US" dirty="0"/>
                <a:t>CVE-YYYY-1033</a:t>
              </a:r>
              <a:endParaRPr lang="en-US" sz="1600" dirty="0">
                <a:ea typeface="Verdana" pitchFamily="34" charset="0"/>
                <a:cs typeface="Verdana" pitchFamily="34" charset="0"/>
              </a:endParaRPr>
            </a:p>
          </p:txBody>
        </p:sp>
      </p:grpSp>
      <p:sp>
        <p:nvSpPr>
          <p:cNvPr id="9" name="Title 1">
            <a:extLst>
              <a:ext uri="{FF2B5EF4-FFF2-40B4-BE49-F238E27FC236}">
                <a16:creationId xmlns:a16="http://schemas.microsoft.com/office/drawing/2014/main" id="{A902A077-63A9-45B5-BB56-ED1C30993D8D}"/>
              </a:ext>
            </a:extLst>
          </p:cNvPr>
          <p:cNvSpPr>
            <a:spLocks noGrp="1"/>
          </p:cNvSpPr>
          <p:nvPr>
            <p:ph type="title"/>
          </p:nvPr>
        </p:nvSpPr>
        <p:spPr>
          <a:xfrm>
            <a:off x="812801" y="274638"/>
            <a:ext cx="9328727" cy="868362"/>
          </a:xfrm>
        </p:spPr>
        <p:txBody>
          <a:bodyPr/>
          <a:lstStyle/>
          <a:p>
            <a:r>
              <a:rPr lang="en-US" dirty="0"/>
              <a:t>CNA returns unused CVE IDs</a:t>
            </a:r>
          </a:p>
        </p:txBody>
      </p:sp>
      <p:pic>
        <p:nvPicPr>
          <p:cNvPr id="2" name="Audio 1">
            <a:hlinkClick r:id="" action="ppaction://media"/>
            <a:extLst>
              <a:ext uri="{FF2B5EF4-FFF2-40B4-BE49-F238E27FC236}">
                <a16:creationId xmlns:a16="http://schemas.microsoft.com/office/drawing/2014/main" id="{20D6AB59-E5A0-4157-A899-DCDDA638DE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91900210"/>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287" y="274638"/>
            <a:ext cx="9161381" cy="868362"/>
          </a:xfrm>
        </p:spPr>
        <p:txBody>
          <a:bodyPr>
            <a:normAutofit fontScale="90000"/>
          </a:bodyPr>
          <a:lstStyle/>
          <a:p>
            <a:r>
              <a:rPr lang="en-US" dirty="0"/>
              <a:t>Program Root CNA Updates the Official CVE List</a:t>
            </a:r>
          </a:p>
        </p:txBody>
      </p:sp>
      <p:sp>
        <p:nvSpPr>
          <p:cNvPr id="5" name="Scroll: Vertical 4"/>
          <p:cNvSpPr/>
          <p:nvPr/>
        </p:nvSpPr>
        <p:spPr>
          <a:xfrm>
            <a:off x="1702058" y="1920393"/>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CVE-YYYY-10230Status: Candidate</a:t>
            </a:r>
          </a:p>
          <a:p>
            <a:r>
              <a:rPr lang="en-US" sz="1200" dirty="0">
                <a:solidFill>
                  <a:schemeClr val="tx1"/>
                </a:solidFill>
              </a:rPr>
              <a:t>URL: http://cve.mitre.org/cgi-bin/cvename.cgi?name=CVE-YYYY-1030</a:t>
            </a:r>
          </a:p>
          <a:p>
            <a:r>
              <a:rPr lang="en-US" sz="1200" dirty="0">
                <a:solidFill>
                  <a:schemeClr val="tx1"/>
                </a:solidFill>
              </a:rPr>
              <a:t>Phase: Assigned (YYYYMMDD)</a:t>
            </a:r>
          </a:p>
          <a:p>
            <a:r>
              <a:rPr lang="en-US" sz="1200" dirty="0">
                <a:solidFill>
                  <a:schemeClr val="tx1"/>
                </a:solidFill>
              </a:rPr>
              <a:t>Category:</a:t>
            </a:r>
          </a:p>
          <a:p>
            <a:endParaRPr lang="en-US" sz="1200" strike="sngStrike" dirty="0">
              <a:solidFill>
                <a:schemeClr val="tx1"/>
              </a:solidFill>
            </a:endParaRPr>
          </a:p>
          <a:p>
            <a:r>
              <a:rPr lang="en-US" sz="1200" dirty="0">
                <a:solidFill>
                  <a:schemeClr val="tx1"/>
                </a:solidFill>
              </a:rPr>
              <a:t>** RESERVED **</a:t>
            </a:r>
          </a:p>
          <a:p>
            <a:r>
              <a:rPr lang="en-US" sz="1200" dirty="0">
                <a:solidFill>
                  <a:schemeClr val="tx1"/>
                </a:solidFill>
              </a:rPr>
              <a:t>This candidate has been reserved by an organization or individual that will use it when announcing a new security problem.  When the candidate has been publicized, the details for this candidate will be provided.</a:t>
            </a:r>
          </a:p>
        </p:txBody>
      </p:sp>
      <p:sp>
        <p:nvSpPr>
          <p:cNvPr id="14" name="Scroll: Vertical 13"/>
          <p:cNvSpPr/>
          <p:nvPr/>
        </p:nvSpPr>
        <p:spPr>
          <a:xfrm>
            <a:off x="6437746" y="1920393"/>
            <a:ext cx="4230255" cy="4137891"/>
          </a:xfrm>
          <a:prstGeom prst="verticalScroll">
            <a:avLst/>
          </a:prstGeom>
          <a:no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rPr>
              <a:t>Name: CVE-YYYY-10230Status: Candidate</a:t>
            </a:r>
          </a:p>
          <a:p>
            <a:r>
              <a:rPr lang="en-US" sz="1200" dirty="0">
                <a:solidFill>
                  <a:schemeClr val="tx1"/>
                </a:solidFill>
              </a:rPr>
              <a:t>URL: http://cve.mitre.org/cgi-bin/cvename.cgi?name=CVE-YYYY-1030</a:t>
            </a:r>
          </a:p>
          <a:p>
            <a:r>
              <a:rPr lang="en-US" sz="1200" dirty="0">
                <a:solidFill>
                  <a:schemeClr val="tx1"/>
                </a:solidFill>
              </a:rPr>
              <a:t>Phase: Assigned (YYYYMMDD)</a:t>
            </a:r>
          </a:p>
          <a:p>
            <a:r>
              <a:rPr lang="en-US" sz="1200" dirty="0">
                <a:solidFill>
                  <a:schemeClr val="tx1"/>
                </a:solidFill>
              </a:rPr>
              <a:t>Category:</a:t>
            </a:r>
          </a:p>
          <a:p>
            <a:endParaRPr lang="en-US" sz="1200" strike="sngStrike" dirty="0">
              <a:solidFill>
                <a:schemeClr val="tx1"/>
              </a:solidFill>
            </a:endParaRPr>
          </a:p>
          <a:p>
            <a:r>
              <a:rPr lang="en-US" sz="1200" dirty="0">
                <a:solidFill>
                  <a:schemeClr val="tx1"/>
                </a:solidFill>
              </a:rPr>
              <a:t>** REJECT **</a:t>
            </a:r>
          </a:p>
          <a:p>
            <a:r>
              <a:rPr lang="en-US" sz="1200" dirty="0">
                <a:solidFill>
                  <a:schemeClr val="tx1"/>
                </a:solidFill>
              </a:rPr>
              <a:t>DO NOT USE THIS CANDIDATE NUMBER.  Consult: none.  Reason: The CNA or individual who requested this did not associated with any vulnerability during YYYY. Notes: none.</a:t>
            </a:r>
          </a:p>
        </p:txBody>
      </p:sp>
      <p:sp>
        <p:nvSpPr>
          <p:cNvPr id="3" name="Arrow: Right 2"/>
          <p:cNvSpPr/>
          <p:nvPr/>
        </p:nvSpPr>
        <p:spPr>
          <a:xfrm>
            <a:off x="5667022" y="3397957"/>
            <a:ext cx="1185334" cy="801511"/>
          </a:xfrm>
          <a:prstGeom prst="rightArrow">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dirty="0">
              <a:solidFill>
                <a:schemeClr val="bg1"/>
              </a:solidFill>
            </a:endParaRPr>
          </a:p>
        </p:txBody>
      </p:sp>
      <p:sp>
        <p:nvSpPr>
          <p:cNvPr id="6" name="TextBox 5"/>
          <p:cNvSpPr txBox="1"/>
          <p:nvPr/>
        </p:nvSpPr>
        <p:spPr>
          <a:xfrm>
            <a:off x="3422685" y="1456267"/>
            <a:ext cx="736933"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Before</a:t>
            </a:r>
          </a:p>
        </p:txBody>
      </p:sp>
      <p:sp>
        <p:nvSpPr>
          <p:cNvPr id="16" name="TextBox 15"/>
          <p:cNvSpPr txBox="1"/>
          <p:nvPr/>
        </p:nvSpPr>
        <p:spPr>
          <a:xfrm>
            <a:off x="8158372" y="1501310"/>
            <a:ext cx="619080"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After</a:t>
            </a:r>
          </a:p>
        </p:txBody>
      </p:sp>
      <p:pic>
        <p:nvPicPr>
          <p:cNvPr id="4" name="Audio 3">
            <a:hlinkClick r:id="" action="ppaction://media"/>
            <a:extLst>
              <a:ext uri="{FF2B5EF4-FFF2-40B4-BE49-F238E27FC236}">
                <a16:creationId xmlns:a16="http://schemas.microsoft.com/office/drawing/2014/main" id="{E218CEF1-A8BA-4F86-A661-3C1EC81DC9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3720616"/>
      </p:ext>
    </p:extLst>
  </p:cSld>
  <p:clrMapOvr>
    <a:masterClrMapping/>
  </p:clrMapOvr>
  <mc:AlternateContent xmlns:mc="http://schemas.openxmlformats.org/markup-compatibility/2006">
    <mc:Choice xmlns:p14="http://schemas.microsoft.com/office/powerpoint/2010/main" Requires="p14">
      <p:transition spd="slow" p14:dur="2000" advTm="7000"/>
    </mc:Choice>
    <mc:Fallback>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5"/>
          <a:srcRect l="21635" t="22126" r="2725" b="33890"/>
          <a:stretch/>
        </p:blipFill>
        <p:spPr bwMode="auto">
          <a:xfrm>
            <a:off x="2133600" y="1793442"/>
            <a:ext cx="8128000" cy="3157249"/>
          </a:xfrm>
          <a:prstGeom prst="rect">
            <a:avLst/>
          </a:prstGeom>
          <a:ln>
            <a:noFill/>
          </a:ln>
          <a:extLst>
            <a:ext uri="{53640926-AAD7-44D8-BBD7-CCE9431645EC}">
              <a14:shadowObscured xmlns:a14="http://schemas.microsoft.com/office/drawing/2010/main"/>
            </a:ext>
          </a:extLst>
        </p:spPr>
      </p:pic>
      <p:sp>
        <p:nvSpPr>
          <p:cNvPr id="3" name="Title 1">
            <a:extLst>
              <a:ext uri="{FF2B5EF4-FFF2-40B4-BE49-F238E27FC236}">
                <a16:creationId xmlns:a16="http://schemas.microsoft.com/office/drawing/2014/main" id="{AE14556F-8394-43B9-BDA6-360A504D036E}"/>
              </a:ext>
            </a:extLst>
          </p:cNvPr>
          <p:cNvSpPr>
            <a:spLocks noGrp="1"/>
          </p:cNvSpPr>
          <p:nvPr>
            <p:ph type="title"/>
          </p:nvPr>
        </p:nvSpPr>
        <p:spPr>
          <a:xfrm>
            <a:off x="606287" y="274638"/>
            <a:ext cx="9161381" cy="868362"/>
          </a:xfrm>
        </p:spPr>
        <p:txBody>
          <a:bodyPr>
            <a:normAutofit/>
          </a:bodyPr>
          <a:lstStyle/>
          <a:p>
            <a:r>
              <a:rPr lang="en-US" dirty="0"/>
              <a:t>Unused CVE ID is marked Rejected</a:t>
            </a:r>
          </a:p>
        </p:txBody>
      </p:sp>
      <p:pic>
        <p:nvPicPr>
          <p:cNvPr id="2" name="Audio 1">
            <a:hlinkClick r:id="" action="ppaction://media"/>
            <a:extLst>
              <a:ext uri="{FF2B5EF4-FFF2-40B4-BE49-F238E27FC236}">
                <a16:creationId xmlns:a16="http://schemas.microsoft.com/office/drawing/2014/main" id="{12A8BA5D-AEAB-409D-8B56-6A219DCA50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65674836"/>
      </p:ext>
    </p:extLst>
  </p:cSld>
  <p:clrMapOvr>
    <a:masterClrMapping/>
  </p:clrMapOvr>
  <mc:AlternateContent xmlns:mc="http://schemas.openxmlformats.org/markup-compatibility/2006">
    <mc:Choice xmlns:p14="http://schemas.microsoft.com/office/powerpoint/2010/main" Requires="p14">
      <p:transition spd="slow" p14:dur="2000" advTm="8000"/>
    </mc:Choice>
    <mc:Fallback>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56</a:t>
            </a:fld>
            <a:r>
              <a:rPr lang="en-US" sz="1400"/>
              <a:t> </a:t>
            </a:r>
            <a:r>
              <a:rPr lang="en-US" sz="1400">
                <a:solidFill>
                  <a:srgbClr val="C1CD23"/>
                </a:solidFill>
              </a:rPr>
              <a:t>|</a:t>
            </a:r>
            <a:endParaRPr lang="en-US" sz="1400" dirty="0">
              <a:solidFill>
                <a:srgbClr val="C1CD23"/>
              </a:solidFill>
            </a:endParaRPr>
          </a:p>
        </p:txBody>
      </p:sp>
      <p:pic>
        <p:nvPicPr>
          <p:cNvPr id="9" name="Audio 8">
            <a:hlinkClick r:id="" action="ppaction://media"/>
            <a:extLst>
              <a:ext uri="{FF2B5EF4-FFF2-40B4-BE49-F238E27FC236}">
                <a16:creationId xmlns:a16="http://schemas.microsoft.com/office/drawing/2014/main" id="{9E1FED60-9A1B-461C-A60F-76808C158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364837"/>
      </p:ext>
    </p:extLst>
  </p:cSld>
  <p:clrMapOvr>
    <a:masterClrMapping/>
  </p:clrMapOvr>
  <mc:AlternateContent xmlns:mc="http://schemas.openxmlformats.org/markup-compatibility/2006" xmlns:p14="http://schemas.microsoft.com/office/powerpoint/2010/main">
    <mc:Choice Requires="p14">
      <p:transition spd="slow" p14:dur="2000" advTm="3191"/>
    </mc:Choice>
    <mc:Fallback xmlns="">
      <p:transition spd="slow" advTm="3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Root CNA Provides the IDs to the Sub-CNAs</a:t>
            </a:r>
          </a:p>
        </p:txBody>
      </p:sp>
      <p:sp>
        <p:nvSpPr>
          <p:cNvPr id="4" name="Rectangle: Rounded Corners 3"/>
          <p:cNvSpPr/>
          <p:nvPr/>
        </p:nvSpPr>
        <p:spPr>
          <a:xfrm>
            <a:off x="2375522" y="1892579"/>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5" name="Rectangle: Rounded Corners 4"/>
          <p:cNvSpPr/>
          <p:nvPr/>
        </p:nvSpPr>
        <p:spPr>
          <a:xfrm>
            <a:off x="9748007" y="3426717"/>
            <a:ext cx="1736436" cy="1089891"/>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Root CNA</a:t>
            </a:r>
          </a:p>
        </p:txBody>
      </p:sp>
      <p:sp>
        <p:nvSpPr>
          <p:cNvPr id="7" name="Rectangle: Rounded Corners 6"/>
          <p:cNvSpPr/>
          <p:nvPr/>
        </p:nvSpPr>
        <p:spPr>
          <a:xfrm>
            <a:off x="2375522" y="3431588"/>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9" name="Rectangle: Rounded Corners 8"/>
          <p:cNvSpPr/>
          <p:nvPr/>
        </p:nvSpPr>
        <p:spPr>
          <a:xfrm>
            <a:off x="2375522" y="4970597"/>
            <a:ext cx="1736436" cy="1089891"/>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rPr>
              <a:t>Sub-CNA</a:t>
            </a:r>
          </a:p>
        </p:txBody>
      </p:sp>
      <p:sp>
        <p:nvSpPr>
          <p:cNvPr id="14" name="TextBox 13">
            <a:extLst>
              <a:ext uri="{FF2B5EF4-FFF2-40B4-BE49-F238E27FC236}">
                <a16:creationId xmlns:a16="http://schemas.microsoft.com/office/drawing/2014/main" id="{1153F311-F6DE-44D2-B04A-590A3E883A27}"/>
              </a:ext>
            </a:extLst>
          </p:cNvPr>
          <p:cNvSpPr txBox="1"/>
          <p:nvPr/>
        </p:nvSpPr>
        <p:spPr>
          <a:xfrm>
            <a:off x="7981430" y="2178513"/>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CVE-2017-0001</a:t>
            </a:r>
          </a:p>
          <a:p>
            <a:pPr>
              <a:spcAft>
                <a:spcPts val="600"/>
              </a:spcAft>
            </a:pPr>
            <a:r>
              <a:rPr lang="en-US" sz="1200" dirty="0">
                <a:ea typeface="Verdana" pitchFamily="34" charset="0"/>
                <a:cs typeface="Verdana" pitchFamily="34" charset="0"/>
              </a:rPr>
              <a:t>CVE-2017-0002</a:t>
            </a:r>
          </a:p>
          <a:p>
            <a:pPr>
              <a:spcAft>
                <a:spcPts val="600"/>
              </a:spcAft>
            </a:pPr>
            <a:r>
              <a:rPr lang="en-US" sz="1200" dirty="0">
                <a:ea typeface="Verdana" pitchFamily="34" charset="0"/>
                <a:cs typeface="Verdana" pitchFamily="34" charset="0"/>
              </a:rPr>
              <a:t>CVE-2017-0003</a:t>
            </a:r>
          </a:p>
        </p:txBody>
      </p:sp>
      <p:sp>
        <p:nvSpPr>
          <p:cNvPr id="15" name="TextBox 14">
            <a:extLst>
              <a:ext uri="{FF2B5EF4-FFF2-40B4-BE49-F238E27FC236}">
                <a16:creationId xmlns:a16="http://schemas.microsoft.com/office/drawing/2014/main" id="{D063A995-C70B-4D6B-8144-288F7BF1461D}"/>
              </a:ext>
            </a:extLst>
          </p:cNvPr>
          <p:cNvSpPr txBox="1"/>
          <p:nvPr/>
        </p:nvSpPr>
        <p:spPr>
          <a:xfrm>
            <a:off x="7941958" y="3603299"/>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CVE-2017-0004</a:t>
            </a:r>
          </a:p>
          <a:p>
            <a:pPr>
              <a:spcAft>
                <a:spcPts val="600"/>
              </a:spcAft>
            </a:pPr>
            <a:r>
              <a:rPr lang="en-US" sz="1200" dirty="0">
                <a:ea typeface="Verdana" pitchFamily="34" charset="0"/>
                <a:cs typeface="Verdana" pitchFamily="34" charset="0"/>
              </a:rPr>
              <a:t>CVE-2017-0005</a:t>
            </a:r>
          </a:p>
          <a:p>
            <a:pPr>
              <a:spcAft>
                <a:spcPts val="600"/>
              </a:spcAft>
            </a:pPr>
            <a:r>
              <a:rPr lang="en-US" sz="1200" dirty="0">
                <a:ea typeface="Verdana" pitchFamily="34" charset="0"/>
                <a:cs typeface="Verdana" pitchFamily="34" charset="0"/>
              </a:rPr>
              <a:t>CVE-2017-0006</a:t>
            </a:r>
          </a:p>
        </p:txBody>
      </p:sp>
      <p:sp>
        <p:nvSpPr>
          <p:cNvPr id="16" name="TextBox 15">
            <a:extLst>
              <a:ext uri="{FF2B5EF4-FFF2-40B4-BE49-F238E27FC236}">
                <a16:creationId xmlns:a16="http://schemas.microsoft.com/office/drawing/2014/main" id="{58FD6414-1932-41BA-AB65-025844DE46FB}"/>
              </a:ext>
            </a:extLst>
          </p:cNvPr>
          <p:cNvSpPr txBox="1"/>
          <p:nvPr/>
        </p:nvSpPr>
        <p:spPr>
          <a:xfrm>
            <a:off x="7943744" y="5089541"/>
            <a:ext cx="1149674" cy="800219"/>
          </a:xfrm>
          <a:prstGeom prst="rect">
            <a:avLst/>
          </a:prstGeom>
          <a:noFill/>
        </p:spPr>
        <p:txBody>
          <a:bodyPr wrap="none" rtlCol="0">
            <a:spAutoFit/>
          </a:bodyPr>
          <a:lstStyle/>
          <a:p>
            <a:pPr>
              <a:spcAft>
                <a:spcPts val="600"/>
              </a:spcAft>
            </a:pPr>
            <a:r>
              <a:rPr lang="en-US" sz="1200" dirty="0">
                <a:ea typeface="Verdana" pitchFamily="34" charset="0"/>
                <a:cs typeface="Verdana" pitchFamily="34" charset="0"/>
              </a:rPr>
              <a:t>CVE-2017-0007</a:t>
            </a:r>
          </a:p>
          <a:p>
            <a:pPr>
              <a:spcAft>
                <a:spcPts val="600"/>
              </a:spcAft>
            </a:pPr>
            <a:r>
              <a:rPr lang="en-US" sz="1200" dirty="0">
                <a:ea typeface="Verdana" pitchFamily="34" charset="0"/>
                <a:cs typeface="Verdana" pitchFamily="34" charset="0"/>
              </a:rPr>
              <a:t>CVE-2017-0008</a:t>
            </a:r>
          </a:p>
          <a:p>
            <a:pPr>
              <a:spcAft>
                <a:spcPts val="600"/>
              </a:spcAft>
            </a:pPr>
            <a:r>
              <a:rPr lang="en-US" sz="1200" dirty="0">
                <a:ea typeface="Verdana" pitchFamily="34" charset="0"/>
                <a:cs typeface="Verdana" pitchFamily="34" charset="0"/>
              </a:rPr>
              <a:t>CVE-2017-0009</a:t>
            </a:r>
          </a:p>
        </p:txBody>
      </p:sp>
      <p:sp>
        <p:nvSpPr>
          <p:cNvPr id="3" name="Right Brace 2">
            <a:extLst>
              <a:ext uri="{FF2B5EF4-FFF2-40B4-BE49-F238E27FC236}">
                <a16:creationId xmlns:a16="http://schemas.microsoft.com/office/drawing/2014/main" id="{3A102A34-96D7-4C1F-B2C9-27D8D7A8BEC4}"/>
              </a:ext>
            </a:extLst>
          </p:cNvPr>
          <p:cNvSpPr/>
          <p:nvPr/>
        </p:nvSpPr>
        <p:spPr>
          <a:xfrm>
            <a:off x="9131103" y="2417183"/>
            <a:ext cx="616904" cy="31089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E026E5C5-C4BE-475B-96E3-B02652689FA1}"/>
              </a:ext>
            </a:extLst>
          </p:cNvPr>
          <p:cNvSpPr txBox="1"/>
          <p:nvPr/>
        </p:nvSpPr>
        <p:spPr>
          <a:xfrm>
            <a:off x="5860939" y="1360682"/>
            <a:ext cx="2081019" cy="338554"/>
          </a:xfrm>
          <a:prstGeom prst="rect">
            <a:avLst/>
          </a:prstGeom>
          <a:noFill/>
        </p:spPr>
        <p:txBody>
          <a:bodyPr wrap="none" rtlCol="0">
            <a:spAutoFit/>
          </a:bodyPr>
          <a:lstStyle/>
          <a:p>
            <a:pPr>
              <a:spcAft>
                <a:spcPts val="600"/>
              </a:spcAft>
            </a:pPr>
            <a:r>
              <a:rPr lang="en-US" sz="1600" dirty="0">
                <a:ea typeface="Verdana" pitchFamily="34" charset="0"/>
                <a:cs typeface="Verdana" pitchFamily="34" charset="0"/>
              </a:rPr>
              <a:t>3 2017 CVE IDs please!</a:t>
            </a:r>
          </a:p>
        </p:txBody>
      </p:sp>
      <p:cxnSp>
        <p:nvCxnSpPr>
          <p:cNvPr id="20" name="Connector: Curved 19">
            <a:extLst>
              <a:ext uri="{FF2B5EF4-FFF2-40B4-BE49-F238E27FC236}">
                <a16:creationId xmlns:a16="http://schemas.microsoft.com/office/drawing/2014/main" id="{EE43E041-C75A-4086-A86F-653A2580BBE4}"/>
              </a:ext>
            </a:extLst>
          </p:cNvPr>
          <p:cNvCxnSpPr>
            <a:cxnSpLocks/>
            <a:stCxn id="4" idx="0"/>
            <a:endCxn id="5" idx="0"/>
          </p:cNvCxnSpPr>
          <p:nvPr/>
        </p:nvCxnSpPr>
        <p:spPr>
          <a:xfrm rot="16200000" flipH="1">
            <a:off x="6162913" y="-1026594"/>
            <a:ext cx="1534138" cy="7372485"/>
          </a:xfrm>
          <a:prstGeom prst="curvedConnector3">
            <a:avLst>
              <a:gd name="adj1" fmla="val -1490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91E3408E-5C24-4A52-BD29-0D26372FFBB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9694989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grpId="0" nodeType="clickEffect">
                                  <p:stCondLst>
                                    <p:cond delay="0"/>
                                  </p:stCondLst>
                                  <p:childTnLst>
                                    <p:animMotion origin="layout" path="M -0.06758 4.07407E-6 L -0.31119 -0.00255 " pathEditMode="relative" rAng="0" ptsTypes="AA">
                                      <p:cBhvr>
                                        <p:cTn id="17" dur="1000" fill="hold"/>
                                        <p:tgtEl>
                                          <p:spTgt spid="14"/>
                                        </p:tgtEl>
                                        <p:attrNameLst>
                                          <p:attrName>ppt_x</p:attrName>
                                          <p:attrName>ppt_y</p:attrName>
                                        </p:attrNameLst>
                                      </p:cBhvr>
                                      <p:rCtr x="-12188" y="-139"/>
                                    </p:animMotion>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grpId="0" nodeType="clickEffect">
                                  <p:stCondLst>
                                    <p:cond delay="0"/>
                                  </p:stCondLst>
                                  <p:childTnLst>
                                    <p:animMotion origin="layout" path="M -0.0625 3.7037E-6 L -0.30599 -0.00186 " pathEditMode="relative" rAng="0" ptsTypes="AA">
                                      <p:cBhvr>
                                        <p:cTn id="21" dur="1000" fill="hold"/>
                                        <p:tgtEl>
                                          <p:spTgt spid="15"/>
                                        </p:tgtEl>
                                        <p:attrNameLst>
                                          <p:attrName>ppt_x</p:attrName>
                                          <p:attrName>ppt_y</p:attrName>
                                        </p:attrNameLst>
                                      </p:cBhvr>
                                      <p:rCtr x="-12174" y="-93"/>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grpId="0" nodeType="clickEffect">
                                  <p:stCondLst>
                                    <p:cond delay="0"/>
                                  </p:stCondLst>
                                  <p:childTnLst>
                                    <p:animMotion origin="layout" path="M 2.08333E-6 -2.96296E-6 L -0.30547 0.0088 " pathEditMode="relative" rAng="0" ptsTypes="AA">
                                      <p:cBhvr>
                                        <p:cTn id="25" dur="1250" fill="hold"/>
                                        <p:tgtEl>
                                          <p:spTgt spid="16"/>
                                        </p:tgtEl>
                                        <p:attrNameLst>
                                          <p:attrName>ppt_x</p:attrName>
                                          <p:attrName>ppt_y</p:attrName>
                                        </p:attrNameLst>
                                      </p:cBhvr>
                                      <p:rCtr x="-15273" y="44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8"/>
                </p:tgtEl>
              </p:cMediaNode>
            </p:audio>
          </p:childTnLst>
        </p:cTn>
      </p:par>
    </p:tnLst>
    <p:bldLst>
      <p:bldP spid="14" grpId="0"/>
      <p:bldP spid="15"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1" y="274638"/>
            <a:ext cx="9990393" cy="868362"/>
          </a:xfrm>
        </p:spPr>
        <p:txBody>
          <a:bodyPr>
            <a:normAutofit fontScale="90000"/>
          </a:bodyPr>
          <a:lstStyle/>
          <a:p>
            <a:r>
              <a:rPr lang="en-US" dirty="0"/>
              <a:t>What to Consider When Making a Request for a CVE ID</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How many CVE IDs to request</a:t>
            </a:r>
          </a:p>
          <a:p>
            <a:pPr lvl="1">
              <a:buFont typeface="Wingdings" panose="05000000000000000000" pitchFamily="2" charset="2"/>
              <a:buChar char="§"/>
            </a:pPr>
            <a:r>
              <a:rPr lang="en-US" dirty="0"/>
              <a:t>Negotiated with parent CNA</a:t>
            </a:r>
          </a:p>
          <a:p>
            <a:pPr lvl="1">
              <a:buFont typeface="Wingdings" panose="05000000000000000000" pitchFamily="2" charset="2"/>
              <a:buChar char="§"/>
            </a:pPr>
            <a:r>
              <a:rPr lang="en-US" dirty="0"/>
              <a:t>Plenty of IDs to last the entire year</a:t>
            </a:r>
          </a:p>
          <a:p>
            <a:pPr>
              <a:buFont typeface="Wingdings" panose="05000000000000000000" pitchFamily="2" charset="2"/>
              <a:buChar char="§"/>
            </a:pPr>
            <a:r>
              <a:rPr lang="en-US" dirty="0"/>
              <a:t>When to request for more CVE IDs </a:t>
            </a:r>
          </a:p>
          <a:p>
            <a:pPr lvl="1">
              <a:buFont typeface="Wingdings" panose="05000000000000000000" pitchFamily="2" charset="2"/>
              <a:buChar char="§"/>
            </a:pPr>
            <a:r>
              <a:rPr lang="en-US" dirty="0"/>
              <a:t>Inventory is low  </a:t>
            </a:r>
          </a:p>
          <a:p>
            <a:pPr lvl="1">
              <a:buFont typeface="Wingdings" panose="05000000000000000000" pitchFamily="2" charset="2"/>
              <a:buChar char="§"/>
            </a:pPr>
            <a:r>
              <a:rPr lang="en-US" dirty="0"/>
              <a:t>Calendar year end (IDs for next year)</a:t>
            </a:r>
          </a:p>
          <a:p>
            <a:pPr lvl="1">
              <a:buFont typeface="Wingdings" panose="05000000000000000000" pitchFamily="2" charset="2"/>
              <a:buChar char="§"/>
            </a:pPr>
            <a:r>
              <a:rPr lang="en-US" dirty="0"/>
              <a:t>New CNA</a:t>
            </a:r>
          </a:p>
          <a:p>
            <a:pPr>
              <a:buFont typeface="Wingdings" panose="05000000000000000000" pitchFamily="2" charset="2"/>
              <a:buChar char="§"/>
            </a:pPr>
            <a:r>
              <a:rPr lang="en-US" dirty="0"/>
              <a:t>What year to ask for CVE IDs</a:t>
            </a:r>
          </a:p>
          <a:p>
            <a:pPr lvl="1">
              <a:buFont typeface="Wingdings" panose="05000000000000000000" pitchFamily="2" charset="2"/>
              <a:buChar char="§"/>
            </a:pPr>
            <a:r>
              <a:rPr lang="en-US" dirty="0"/>
              <a:t>Current year likely</a:t>
            </a:r>
          </a:p>
          <a:p>
            <a:pPr lvl="1">
              <a:buFont typeface="Wingdings" panose="05000000000000000000" pitchFamily="2" charset="2"/>
              <a:buChar char="§"/>
            </a:pPr>
            <a:r>
              <a:rPr lang="en-US" dirty="0"/>
              <a:t>IDs for the next year are requested at calendar year end (last quarter)</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A5542A90-7A0D-4090-B2C6-36E184425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5631581"/>
      </p:ext>
    </p:extLst>
  </p:cSld>
  <p:clrMapOvr>
    <a:masterClrMapping/>
  </p:clrMapOvr>
  <mc:AlternateContent xmlns:mc="http://schemas.openxmlformats.org/markup-compatibility/2006">
    <mc:Choice xmlns:p14="http://schemas.microsoft.com/office/powerpoint/2010/main" Requires="p14">
      <p:transition spd="slow" p14:dur="2000" advTm="36000"/>
    </mc:Choice>
    <mc:Fallback>
      <p:transition spd="slow"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Details Vary by CNA</a:t>
            </a:r>
          </a:p>
        </p:txBody>
      </p:sp>
      <p:sp>
        <p:nvSpPr>
          <p:cNvPr id="3" name="Content Placeholder 2"/>
          <p:cNvSpPr>
            <a:spLocks noGrp="1"/>
          </p:cNvSpPr>
          <p:nvPr>
            <p:ph idx="1"/>
          </p:nvPr>
        </p:nvSpPr>
        <p:spPr/>
        <p:txBody>
          <a:bodyPr/>
          <a:lstStyle/>
          <a:p>
            <a:r>
              <a:rPr lang="en-US" dirty="0"/>
              <a:t>Each parent CNA will have their own method of receiving and processing block requests</a:t>
            </a:r>
          </a:p>
          <a:p>
            <a:r>
              <a:rPr lang="en-US" dirty="0"/>
              <a:t>Your parent CNA should provide you with instructions on how to requests blocks of CVE IDs  </a:t>
            </a:r>
          </a:p>
          <a:p>
            <a:r>
              <a:rPr lang="en-US" dirty="0"/>
              <a:t>For example, if your CNA is the Program Root CNA (currently MITRE), there is web form for these requests</a:t>
            </a:r>
          </a:p>
          <a:p>
            <a:pPr lvl="1"/>
            <a:r>
              <a:rPr lang="en-US" dirty="0">
                <a:hlinkClick r:id="rId5"/>
              </a:rPr>
              <a:t>https://cveform.mitre.org/</a:t>
            </a:r>
            <a:endParaRPr lang="en-US" dirty="0"/>
          </a:p>
          <a:p>
            <a:pPr lvl="1"/>
            <a:endParaRPr lang="en-US" dirty="0"/>
          </a:p>
        </p:txBody>
      </p:sp>
      <p:pic>
        <p:nvPicPr>
          <p:cNvPr id="4" name="Audio 3">
            <a:hlinkClick r:id="" action="ppaction://media"/>
            <a:extLst>
              <a:ext uri="{FF2B5EF4-FFF2-40B4-BE49-F238E27FC236}">
                <a16:creationId xmlns:a16="http://schemas.microsoft.com/office/drawing/2014/main" id="{6E5729BD-B0C4-4808-BB23-7F4C3C79D3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594169"/>
      </p:ext>
    </p:extLst>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MITRE Form: Select Block ID Request</a:t>
            </a:r>
          </a:p>
        </p:txBody>
      </p:sp>
      <p:pic>
        <p:nvPicPr>
          <p:cNvPr id="4" name="Content Placeholder 3"/>
          <p:cNvPicPr>
            <a:picLocks noGrp="1"/>
          </p:cNvPicPr>
          <p:nvPr>
            <p:ph idx="1"/>
          </p:nvPr>
        </p:nvPicPr>
        <p:blipFill rotWithShape="1">
          <a:blip r:embed="rId5"/>
          <a:srcRect t="7296" b="31212"/>
          <a:stretch/>
        </p:blipFill>
        <p:spPr bwMode="auto">
          <a:xfrm>
            <a:off x="2133600" y="1823361"/>
            <a:ext cx="8229600" cy="3890294"/>
          </a:xfrm>
          <a:prstGeom prst="rect">
            <a:avLst/>
          </a:prstGeom>
          <a:ln>
            <a:noFill/>
          </a:ln>
          <a:extLst>
            <a:ext uri="{53640926-AAD7-44D8-BBD7-CCE9431645EC}">
              <a14:shadowObscured xmlns:a14="http://schemas.microsoft.com/office/drawing/2010/main"/>
            </a:ext>
          </a:extLst>
        </p:spPr>
      </p:pic>
      <p:pic>
        <p:nvPicPr>
          <p:cNvPr id="5" name="Audio 4">
            <a:hlinkClick r:id="" action="ppaction://media"/>
            <a:extLst>
              <a:ext uri="{FF2B5EF4-FFF2-40B4-BE49-F238E27FC236}">
                <a16:creationId xmlns:a16="http://schemas.microsoft.com/office/drawing/2014/main" id="{86951E48-9F79-4299-B2F0-087FA04945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76319239"/>
      </p:ext>
    </p:extLst>
  </p:cSld>
  <p:clrMapOvr>
    <a:masterClrMapping/>
  </p:clrMapOvr>
  <mc:AlternateContent xmlns:mc="http://schemas.openxmlformats.org/markup-compatibility/2006">
    <mc:Choice xmlns:p14="http://schemas.microsoft.com/office/powerpoint/2010/main" Requires="p14">
      <p:transition spd="slow" p14:dur="2000" advTm="9000"/>
    </mc:Choice>
    <mc:Fallback>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6.9"/>
</p:tagLst>
</file>

<file path=ppt/tags/tag2.xml><?xml version="1.0" encoding="utf-8"?>
<p:tagLst xmlns:a="http://schemas.openxmlformats.org/drawingml/2006/main" xmlns:r="http://schemas.openxmlformats.org/officeDocument/2006/relationships" xmlns:p="http://schemas.openxmlformats.org/presentationml/2006/main">
  <p:tag name="TIMING" val="|6.3|6.4|0.9|1"/>
</p:tagLst>
</file>

<file path=ppt/tags/tag3.xml><?xml version="1.0" encoding="utf-8"?>
<p:tagLst xmlns:a="http://schemas.openxmlformats.org/drawingml/2006/main" xmlns:r="http://schemas.openxmlformats.org/officeDocument/2006/relationships" xmlns:p="http://schemas.openxmlformats.org/presentationml/2006/main">
  <p:tag name="TIMING" val="|12.7"/>
</p:tagLst>
</file>

<file path=ppt/tags/tag4.xml><?xml version="1.0" encoding="utf-8"?>
<p:tagLst xmlns:a="http://schemas.openxmlformats.org/drawingml/2006/main" xmlns:r="http://schemas.openxmlformats.org/officeDocument/2006/relationships" xmlns:p="http://schemas.openxmlformats.org/presentationml/2006/main">
  <p:tag name="TIMING" val="|7.1|10.7"/>
</p:tagLst>
</file>

<file path=ppt/theme/theme1.xml><?xml version="1.0" encoding="utf-8"?>
<a:theme xmlns:a="http://schemas.openxmlformats.org/drawingml/2006/main" name="mitre-2018">
  <a:themeElements>
    <a:clrScheme name="MITRE">
      <a:dk1>
        <a:sysClr val="windowText" lastClr="000000"/>
      </a:dk1>
      <a:lt1>
        <a:sysClr val="window" lastClr="FFFFFF"/>
      </a:lt1>
      <a:dk2>
        <a:srgbClr val="005F9E"/>
      </a:dk2>
      <a:lt2>
        <a:srgbClr val="EEECE1"/>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535B9ED868947811A28E42269023F" ma:contentTypeVersion="11" ma:contentTypeDescription="Create a new document." ma:contentTypeScope="" ma:versionID="3a6d9d44ee40b0e264753b23479060a3">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0FCDD-08B1-48D8-BB50-7A17E590A5EE}">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3.xml><?xml version="1.0" encoding="utf-8"?>
<ds:datastoreItem xmlns:ds="http://schemas.openxmlformats.org/officeDocument/2006/customXml" ds:itemID="{38BD6BF4-25CC-4862-96E8-931A3095AA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2293</TotalTime>
  <Words>3961</Words>
  <Application>Microsoft Office PowerPoint</Application>
  <PresentationFormat>Widescreen</PresentationFormat>
  <Paragraphs>579</Paragraphs>
  <Slides>56</Slides>
  <Notes>56</Notes>
  <HiddenSlides>0</HiddenSlides>
  <MMClips>56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Helvetica LT Std</vt:lpstr>
      <vt:lpstr>Tahoma</vt:lpstr>
      <vt:lpstr>Verdana</vt:lpstr>
      <vt:lpstr>Wingdings</vt:lpstr>
      <vt:lpstr>mitre-2018</vt:lpstr>
      <vt:lpstr>CNA Processes</vt:lpstr>
      <vt:lpstr>Overview</vt:lpstr>
      <vt:lpstr>Terms</vt:lpstr>
      <vt:lpstr>Getting a CVE ID Block</vt:lpstr>
      <vt:lpstr>Root CNA request a block of CVE IDs</vt:lpstr>
      <vt:lpstr>Root CNA Provides the IDs to the Sub-CNAs</vt:lpstr>
      <vt:lpstr>What to Consider When Making a Request for a CVE ID</vt:lpstr>
      <vt:lpstr>Contact Details Vary by CNA</vt:lpstr>
      <vt:lpstr>MITRE Form: Select Block ID Request</vt:lpstr>
      <vt:lpstr>MITRE Form: Fill in Contact Details</vt:lpstr>
      <vt:lpstr>MITRE Form: Fill in Request Details</vt:lpstr>
      <vt:lpstr>CVE ID Assignment</vt:lpstr>
      <vt:lpstr>Reporter Sends Vulnerability Information</vt:lpstr>
      <vt:lpstr>CNA Acknowledges Receipt</vt:lpstr>
      <vt:lpstr>CNA Counts the Number of Vulnerabilities</vt:lpstr>
      <vt:lpstr>CNA Decides Whether to Assign an ID</vt:lpstr>
      <vt:lpstr>CNA Records Assignments</vt:lpstr>
      <vt:lpstr>CNA Informs Reporter of Assignments</vt:lpstr>
      <vt:lpstr>Submitting CVE Entries</vt:lpstr>
      <vt:lpstr>CNA Publishes Advisory with CVE Details</vt:lpstr>
      <vt:lpstr>CNA Formats Details as Required</vt:lpstr>
      <vt:lpstr>CNA Sends Formatted Details to Root CNA</vt:lpstr>
      <vt:lpstr>Root CNA Sends the Details to the Program Root CNA</vt:lpstr>
      <vt:lpstr>Program Root CNA Updates the Official CVE List</vt:lpstr>
      <vt:lpstr>Program Root CNA Publishes Updated CVE List</vt:lpstr>
      <vt:lpstr>Reserved by Public (RBP) Policy</vt:lpstr>
      <vt:lpstr>Update CVE Entries</vt:lpstr>
      <vt:lpstr>CNA Is Asked to Update a CVE Entry</vt:lpstr>
      <vt:lpstr>Determine Responsible CNA</vt:lpstr>
      <vt:lpstr>Responsible CNA Is Asked to Make the Change</vt:lpstr>
      <vt:lpstr>Responsible CNA Decides Whether to Change the Entry</vt:lpstr>
      <vt:lpstr>Updating CVE Entries with Counting Issues</vt:lpstr>
      <vt:lpstr>Updating CVE Entries with Counting Issues</vt:lpstr>
      <vt:lpstr>Rejecting a CVE ID Outright  </vt:lpstr>
      <vt:lpstr>Outright Rejection Process</vt:lpstr>
      <vt:lpstr>Rejection Description Template</vt:lpstr>
      <vt:lpstr>Why Not Remove the Entry from the CVE List</vt:lpstr>
      <vt:lpstr>Examples of CVE IDs that Have Been Rejected</vt:lpstr>
      <vt:lpstr>Merging CVE Entries</vt:lpstr>
      <vt:lpstr>Process for Merging CVE Entries</vt:lpstr>
      <vt:lpstr>Process for Deciding which CVE ID to Keep</vt:lpstr>
      <vt:lpstr>Example of a Merged CVE ID</vt:lpstr>
      <vt:lpstr>Splitting CVE Entries</vt:lpstr>
      <vt:lpstr>Splitting CVE IDs</vt:lpstr>
      <vt:lpstr>Split CVE ID Example</vt:lpstr>
      <vt:lpstr>Disputed CVE Entries</vt:lpstr>
      <vt:lpstr>Dispute Example</vt:lpstr>
      <vt:lpstr>Escalation</vt:lpstr>
      <vt:lpstr>Escalation Process</vt:lpstr>
      <vt:lpstr>CVE ID Expiration</vt:lpstr>
      <vt:lpstr>CVE ID Expiration</vt:lpstr>
      <vt:lpstr>CNA Records Assignments</vt:lpstr>
      <vt:lpstr>CNA returns unused CVE IDs</vt:lpstr>
      <vt:lpstr>Program Root CNA Updates the Official CVE List</vt:lpstr>
      <vt:lpstr>Unused CVE ID is marked Rejected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Bazar, Jo E.</cp:lastModifiedBy>
  <cp:revision>62</cp:revision>
  <cp:lastPrinted>2019-09-26T20:28:18Z</cp:lastPrinted>
  <dcterms:created xsi:type="dcterms:W3CDTF">2019-02-26T16:06:40Z</dcterms:created>
  <dcterms:modified xsi:type="dcterms:W3CDTF">2020-02-17T18:09:17Z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0x010100797535B9ED868947811A28E42269023F</vt:lpwstr>
  </property>
</Properties>
</file>