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4"/>
  </p:sldMasterIdLst>
  <p:notesMasterIdLst>
    <p:notesMasterId r:id="rId48"/>
  </p:notesMasterIdLst>
  <p:handoutMasterIdLst>
    <p:handoutMasterId r:id="rId49"/>
  </p:handoutMasterIdLst>
  <p:sldIdLst>
    <p:sldId id="262" r:id="rId5"/>
    <p:sldId id="282" r:id="rId6"/>
    <p:sldId id="313" r:id="rId7"/>
    <p:sldId id="295" r:id="rId8"/>
    <p:sldId id="343" r:id="rId9"/>
    <p:sldId id="348" r:id="rId10"/>
    <p:sldId id="344" r:id="rId11"/>
    <p:sldId id="349" r:id="rId12"/>
    <p:sldId id="297" r:id="rId13"/>
    <p:sldId id="280" r:id="rId14"/>
    <p:sldId id="322" r:id="rId15"/>
    <p:sldId id="323" r:id="rId16"/>
    <p:sldId id="329" r:id="rId17"/>
    <p:sldId id="330" r:id="rId18"/>
    <p:sldId id="331" r:id="rId19"/>
    <p:sldId id="332" r:id="rId20"/>
    <p:sldId id="257" r:id="rId21"/>
    <p:sldId id="312" r:id="rId22"/>
    <p:sldId id="283" r:id="rId23"/>
    <p:sldId id="325" r:id="rId24"/>
    <p:sldId id="324" r:id="rId25"/>
    <p:sldId id="327" r:id="rId26"/>
    <p:sldId id="310" r:id="rId27"/>
    <p:sldId id="258" r:id="rId28"/>
    <p:sldId id="267" r:id="rId29"/>
    <p:sldId id="268" r:id="rId30"/>
    <p:sldId id="269" r:id="rId31"/>
    <p:sldId id="270" r:id="rId32"/>
    <p:sldId id="314" r:id="rId33"/>
    <p:sldId id="272" r:id="rId34"/>
    <p:sldId id="275" r:id="rId35"/>
    <p:sldId id="273" r:id="rId36"/>
    <p:sldId id="276" r:id="rId37"/>
    <p:sldId id="278" r:id="rId38"/>
    <p:sldId id="315" r:id="rId39"/>
    <p:sldId id="309" r:id="rId40"/>
    <p:sldId id="307" r:id="rId41"/>
    <p:sldId id="308" r:id="rId42"/>
    <p:sldId id="316" r:id="rId43"/>
    <p:sldId id="350" r:id="rId44"/>
    <p:sldId id="263" r:id="rId45"/>
    <p:sldId id="351" r:id="rId46"/>
    <p:sldId id="31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Jonathan L." initials="EJL" lastIdx="16" clrIdx="0">
    <p:extLst>
      <p:ext uri="{19B8F6BF-5375-455C-9EA6-DF929625EA0E}">
        <p15:presenceInfo xmlns:p15="http://schemas.microsoft.com/office/powerpoint/2012/main" userId="S::JEVANS@MITRE.ORG::5f4be773-c47c-4e3c-9c8d-39ca69fcf882" providerId="AD"/>
      </p:ext>
    </p:extLst>
  </p:cmAuthor>
  <p:cmAuthor id="2" name="Deal, Christine L." initials="DCL" lastIdx="1" clrIdx="1">
    <p:extLst>
      <p:ext uri="{19B8F6BF-5375-455C-9EA6-DF929625EA0E}">
        <p15:presenceInfo xmlns:p15="http://schemas.microsoft.com/office/powerpoint/2012/main" userId="S::CDEAL@MITRE.ORG::09b9d9c1-e292-41e9-b59e-a8166b0d4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31" autoAdjust="0"/>
    <p:restoredTop sz="77024" autoAdjust="0"/>
  </p:normalViewPr>
  <p:slideViewPr>
    <p:cSldViewPr snapToGrid="0">
      <p:cViewPr varScale="1">
        <p:scale>
          <a:sx n="49" d="100"/>
          <a:sy n="49" d="100"/>
        </p:scale>
        <p:origin x="741" y="2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49" d="100"/>
          <a:sy n="49" d="100"/>
        </p:scale>
        <p:origin x="2667"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2/22/2020</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84789" units="1/cm"/>
          <inkml:channelProperty channel="Y" name="resolution" value="82.75862" units="1/cm"/>
          <inkml:channelProperty channel="T" name="resolution" value="1" units="1/dev"/>
        </inkml:channelProperties>
      </inkml:inkSource>
      <inkml:timestamp xml:id="ts0" timeString="2019-10-29T16:53:28.8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15279 10239 0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cna-coordinator@mitre.or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ve.mitre.org/cve/request_id.html#cna_participant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ve.mitre.org/cve/request_id.html#cna_participant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veproject.github.io/docs/cna/processes_documentation/index.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cna-coordinator@mitre.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dirty="0"/>
              <a:t>Hello and welcome to Becoming a CVE Numbering Authority (CNA) presentation, presented by the CVE team. </a:t>
            </a:r>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dirty="0"/>
          </a:p>
        </p:txBody>
      </p:sp>
    </p:spTree>
    <p:extLst>
      <p:ext uri="{BB962C8B-B14F-4D97-AF65-F5344CB8AC3E}">
        <p14:creationId xmlns:p14="http://schemas.microsoft.com/office/powerpoint/2010/main" val="3778416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 for being a CNA: there is no monetary fee, there is not contract to sign and CNAs are expected to put in the time and effort to implement and follow the </a:t>
            </a:r>
            <a:r>
              <a:rPr lang="en-US" i="1" dirty="0"/>
              <a:t>CNA Rules.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dirty="0"/>
          </a:p>
        </p:txBody>
      </p:sp>
    </p:spTree>
    <p:extLst>
      <p:ext uri="{BB962C8B-B14F-4D97-AF65-F5344CB8AC3E}">
        <p14:creationId xmlns:p14="http://schemas.microsoft.com/office/powerpoint/2010/main" val="423921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How is the CVE program organized?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dirty="0"/>
          </a:p>
        </p:txBody>
      </p:sp>
    </p:spTree>
    <p:extLst>
      <p:ext uri="{BB962C8B-B14F-4D97-AF65-F5344CB8AC3E}">
        <p14:creationId xmlns:p14="http://schemas.microsoft.com/office/powerpoint/2010/main" val="204629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CVE Board performs an essential role providing </a:t>
            </a:r>
            <a:r>
              <a:rPr lang="en-US" sz="1200" b="0" dirty="0">
                <a:solidFill>
                  <a:schemeClr val="tx1"/>
                </a:solidFill>
              </a:rPr>
              <a:t>strategic</a:t>
            </a:r>
            <a:r>
              <a:rPr lang="en-US" dirty="0"/>
              <a:t>, </a:t>
            </a:r>
            <a:r>
              <a:rPr lang="en-US" sz="1200" b="0" dirty="0">
                <a:solidFill>
                  <a:schemeClr val="tx1"/>
                </a:solidFill>
              </a:rPr>
              <a:t>governance, and operational advisory functions and comprised of </a:t>
            </a:r>
            <a:r>
              <a:rPr lang="en-US" sz="1200" dirty="0">
                <a:solidFill>
                  <a:schemeClr val="tx1"/>
                </a:solidFill>
              </a:rPr>
              <a:t>Industry, government, and academic stakeholders from around the world.</a:t>
            </a:r>
            <a:endParaRPr lang="en-US" sz="1200" b="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dirty="0"/>
          </a:p>
        </p:txBody>
      </p:sp>
    </p:spTree>
    <p:extLst>
      <p:ext uri="{BB962C8B-B14F-4D97-AF65-F5344CB8AC3E}">
        <p14:creationId xmlns:p14="http://schemas.microsoft.com/office/powerpoint/2010/main" val="265984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SzPct val="125000"/>
              <a:buFont typeface="Wingdings" panose="05000000000000000000" pitchFamily="2" charset="2"/>
              <a:buNone/>
            </a:pPr>
            <a:r>
              <a:rPr lang="en-US" sz="1100" b="1" dirty="0"/>
              <a:t>Voice Track:  </a:t>
            </a:r>
            <a:r>
              <a:rPr lang="en-US" sz="1100" b="0" dirty="0"/>
              <a:t>The CVE program is sponsored by the Department of Homeland Security (DHS), </a:t>
            </a:r>
            <a:r>
              <a:rPr lang="en-US" sz="1100" dirty="0">
                <a:solidFill>
                  <a:schemeClr val="tx1"/>
                </a:solidFill>
              </a:rPr>
              <a:t>Cybersecurity and Infrastructure Security Agency [CISA]) and funds the </a:t>
            </a:r>
            <a:r>
              <a:rPr lang="en-US" sz="1100" b="0" dirty="0">
                <a:solidFill>
                  <a:schemeClr val="tx1"/>
                </a:solidFill>
              </a:rPr>
              <a:t>MITRE Corporation to operate the CVE Program as an independent, objective third party.</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dirty="0"/>
          </a:p>
        </p:txBody>
      </p:sp>
    </p:spTree>
    <p:extLst>
      <p:ext uri="{BB962C8B-B14F-4D97-AF65-F5344CB8AC3E}">
        <p14:creationId xmlns:p14="http://schemas.microsoft.com/office/powerpoint/2010/main" val="2937297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SzPct val="125000"/>
              <a:buFont typeface="Wingdings" panose="05000000000000000000" pitchFamily="2" charset="2"/>
              <a:buNone/>
            </a:pPr>
            <a:r>
              <a:rPr lang="en-US" sz="1100" b="1" dirty="0"/>
              <a:t>Voice Track:  </a:t>
            </a:r>
            <a:r>
              <a:rPr lang="en-US" sz="1100" b="0" dirty="0"/>
              <a:t>The MITRE Corporation is the </a:t>
            </a:r>
            <a:r>
              <a:rPr lang="en-US" sz="1100" b="0" dirty="0">
                <a:solidFill>
                  <a:schemeClr val="tx1"/>
                </a:solidFill>
              </a:rPr>
              <a:t>Program Root </a:t>
            </a:r>
            <a:r>
              <a:rPr lang="en-US" sz="1100" dirty="0">
                <a:solidFill>
                  <a:schemeClr val="tx1"/>
                </a:solidFill>
              </a:rPr>
              <a:t>CNA, Secretariat and the CNA-Last Resort </a:t>
            </a:r>
            <a:r>
              <a:rPr lang="en-US" sz="1100" b="0" dirty="0">
                <a:solidFill>
                  <a:schemeClr val="tx1"/>
                </a:solidFill>
              </a:rPr>
              <a:t>(CNA-LR). MITRE is the final arbiter of disputes, manages the CVE Program operations; hosts the CVE Master List; manages the CVE numbering scheme; maintains the public presence; performs assignment of CVE IDs for products not covered by other CNAs and executes a range of improvement activities (e.g., automation, process, operations, rules).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dirty="0"/>
          </a:p>
        </p:txBody>
      </p:sp>
    </p:spTree>
    <p:extLst>
      <p:ext uri="{BB962C8B-B14F-4D97-AF65-F5344CB8AC3E}">
        <p14:creationId xmlns:p14="http://schemas.microsoft.com/office/powerpoint/2010/main" val="225050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spcBef>
                <a:spcPts val="200"/>
              </a:spcBef>
              <a:buSzPct val="125000"/>
              <a:buFont typeface="Arial" panose="020B0604020202020204" pitchFamily="34" charset="0"/>
              <a:buNone/>
            </a:pPr>
            <a:r>
              <a:rPr lang="en-US" sz="1100" b="1" dirty="0"/>
              <a:t>Voice Track:  </a:t>
            </a:r>
            <a:r>
              <a:rPr lang="en-US" sz="1100" b="0" dirty="0"/>
              <a:t>A </a:t>
            </a:r>
            <a:r>
              <a:rPr lang="en-US" sz="1100" b="0" dirty="0">
                <a:solidFill>
                  <a:schemeClr val="tx1"/>
                </a:solidFill>
              </a:rPr>
              <a:t>Root CNA roles is to m</a:t>
            </a:r>
            <a:r>
              <a:rPr lang="en-US" sz="1100" b="0" i="0" dirty="0">
                <a:solidFill>
                  <a:schemeClr val="tx1"/>
                </a:solidFill>
              </a:rPr>
              <a:t>anage entities within a distinct, agreed upon scope; manages operations within a distinct, agreed upon scope; ensures retail assignments within a distinct, agreed upon scope</a:t>
            </a:r>
          </a:p>
          <a:p>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dirty="0"/>
          </a:p>
        </p:txBody>
      </p:sp>
    </p:spTree>
    <p:extLst>
      <p:ext uri="{BB962C8B-B14F-4D97-AF65-F5344CB8AC3E}">
        <p14:creationId xmlns:p14="http://schemas.microsoft.com/office/powerpoint/2010/main" val="1392859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spcBef>
                <a:spcPts val="200"/>
              </a:spcBef>
              <a:buSzPct val="125000"/>
              <a:buFont typeface="Arial" panose="020B0604020202020204" pitchFamily="34" charset="0"/>
              <a:buNone/>
            </a:pPr>
            <a:r>
              <a:rPr lang="en-US" sz="1100" b="1" dirty="0"/>
              <a:t>Voice Track:  </a:t>
            </a:r>
            <a:r>
              <a:rPr lang="en-US" sz="1100" b="0" dirty="0"/>
              <a:t>A </a:t>
            </a:r>
            <a:r>
              <a:rPr lang="en-US" sz="1100" b="0" dirty="0">
                <a:solidFill>
                  <a:schemeClr val="tx1"/>
                </a:solidFill>
              </a:rPr>
              <a:t>Sub-CNA is a</a:t>
            </a:r>
            <a:r>
              <a:rPr lang="en-US" sz="1100" b="0" i="0" dirty="0">
                <a:solidFill>
                  <a:schemeClr val="tx1"/>
                </a:solidFill>
              </a:rPr>
              <a:t>uthorized </a:t>
            </a:r>
            <a:r>
              <a:rPr lang="en-US" sz="1100" i="0" dirty="0">
                <a:solidFill>
                  <a:schemeClr val="tx1"/>
                </a:solidFill>
              </a:rPr>
              <a:t>to assign CVE IDs to products within a distinct, agreed upon scope</a:t>
            </a:r>
          </a:p>
          <a:p>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dirty="0"/>
          </a:p>
        </p:txBody>
      </p:sp>
    </p:spTree>
    <p:extLst>
      <p:ext uri="{BB962C8B-B14F-4D97-AF65-F5344CB8AC3E}">
        <p14:creationId xmlns:p14="http://schemas.microsoft.com/office/powerpoint/2010/main" val="1241989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So, who do you contact in the CNA hierarchy? Your CNA status will determine which parent CNA is right for you. There are National Levels, Industry Levels and Program Root Levels. If you are not sure who to contact, you can reach out to the CVE program Root CNA at </a:t>
            </a:r>
            <a:r>
              <a:rPr lang="en-US" dirty="0"/>
              <a:t> cveform.mitre.org or email us at </a:t>
            </a:r>
            <a:r>
              <a:rPr lang="en-US" dirty="0">
                <a:hlinkClick r:id="rId3"/>
              </a:rPr>
              <a:t>cna-coordinator@mitre.org</a:t>
            </a:r>
            <a:r>
              <a:rPr lang="en-US" dirty="0"/>
              <a:t>. All active CNA contact information is located on the CVE webpage, at </a:t>
            </a:r>
            <a:r>
              <a:rPr lang="en-US" dirty="0">
                <a:hlinkClick r:id="rId4"/>
              </a:rPr>
              <a:t>cve.mitre.org</a:t>
            </a:r>
            <a:r>
              <a:rPr lang="en-US" dirty="0"/>
              <a:t>, then go the “CNA” tab and select “Participating CNAs”.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dirty="0"/>
          </a:p>
        </p:txBody>
      </p:sp>
    </p:spTree>
    <p:extLst>
      <p:ext uri="{BB962C8B-B14F-4D97-AF65-F5344CB8AC3E}">
        <p14:creationId xmlns:p14="http://schemas.microsoft.com/office/powerpoint/2010/main" val="378177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H</a:t>
            </a:r>
            <a:r>
              <a:rPr lang="en-US" dirty="0"/>
              <a:t>ow to organize your CNA program.</a:t>
            </a:r>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dirty="0"/>
          </a:p>
        </p:txBody>
      </p:sp>
    </p:spTree>
    <p:extLst>
      <p:ext uri="{BB962C8B-B14F-4D97-AF65-F5344CB8AC3E}">
        <p14:creationId xmlns:p14="http://schemas.microsoft.com/office/powerpoint/2010/main" val="3887839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How you set up your CNA program is influenced by how your organization is configured. </a:t>
            </a:r>
            <a:r>
              <a:rPr lang="en-US" b="0" dirty="0"/>
              <a:t>Most organizations designate a single group to manage their CNA program; however, that is not always the case. For example: The Android and Chrome PSIRTs work independently and act as their own CNAs, even though they are both part of Google. Cisco and Cisco </a:t>
            </a:r>
            <a:r>
              <a:rPr lang="en-US" b="0" dirty="0" err="1"/>
              <a:t>Talos</a:t>
            </a:r>
            <a:r>
              <a:rPr lang="en-US" b="0" dirty="0"/>
              <a:t> are separate CNAs due to their vastly different scopes. One covers Cisco products and the other finds vulnerabilities in third-party products.  Within Dell, the Dell CNA covers Dell, EMC products, and the products of many of their subsidiary companies; however, they do not cover VMware or Pivotal, which have their own CNA program.</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356779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dirty="0"/>
              <a:t>This presentation includes an overview of what defines a CNA, how the CVE program is organized, how to organize your CNA program, how to define the scope of what you will cover, internal CNA processes, CNA resources, and ways to get involved in the CNA community.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dirty="0"/>
          </a:p>
        </p:txBody>
      </p:sp>
    </p:spTree>
    <p:extLst>
      <p:ext uri="{BB962C8B-B14F-4D97-AF65-F5344CB8AC3E}">
        <p14:creationId xmlns:p14="http://schemas.microsoft.com/office/powerpoint/2010/main" val="421648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There a many different types of CNA structures. There are single CNAs, where a single group handles all vulnerabilities.  </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2153116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a:t>
            </a:r>
            <a:r>
              <a:rPr lang="en-US" dirty="0"/>
              <a:t>There are multiple groups that handle their own vulnerabilities, where a CNA is created for each independent group.</a:t>
            </a:r>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3270723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There are single CNAs that handle coordination with multiple internal groups. For example, the CNA chooses to create </a:t>
            </a:r>
            <a:r>
              <a:rPr lang="en-US" dirty="0"/>
              <a:t>unofficial sub-CNAs to which it can give blocks of 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2776475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How </a:t>
            </a:r>
            <a:r>
              <a:rPr lang="en-US" dirty="0"/>
              <a:t>to define your scope.</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2994471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A</a:t>
            </a:r>
            <a:r>
              <a:rPr lang="en-US" b="1" dirty="0"/>
              <a:t> </a:t>
            </a:r>
            <a:r>
              <a:rPr lang="en-US" dirty="0"/>
              <a:t>CNA’s scope defines the vulnerabilities to which it is responsible for assigning CVE IDs. The scope sets the expectations, </a:t>
            </a:r>
            <a:r>
              <a:rPr lang="en-US" b="1" dirty="0"/>
              <a:t>which should: </a:t>
            </a:r>
            <a:r>
              <a:rPr lang="en-US" dirty="0"/>
              <a:t>help </a:t>
            </a:r>
            <a:r>
              <a:rPr lang="en-US" b="1" dirty="0"/>
              <a:t>prevent overlapping scopes </a:t>
            </a:r>
            <a:r>
              <a:rPr lang="en-US" dirty="0"/>
              <a:t>with other CNAs, will </a:t>
            </a:r>
            <a:r>
              <a:rPr lang="en-US" b="1" dirty="0"/>
              <a:t>save reporters time and frustration </a:t>
            </a:r>
            <a:r>
              <a:rPr lang="en-US" dirty="0"/>
              <a:t>by preventing them from reporting irrelevant issues, </a:t>
            </a:r>
            <a:r>
              <a:rPr lang="en-US" b="1" dirty="0"/>
              <a:t>save the CNA time </a:t>
            </a:r>
            <a:r>
              <a:rPr lang="en-US" dirty="0"/>
              <a:t>by reducing the number of unwanted reports and lastly, </a:t>
            </a:r>
            <a:r>
              <a:rPr lang="en-US" b="1" dirty="0"/>
              <a:t>save the Root CNA time</a:t>
            </a:r>
            <a:r>
              <a:rPr lang="en-US" dirty="0"/>
              <a:t> by reducing the number of complaints by unhappy reporters.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3306480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There are different types of CNA’s: Vendor CNAs </a:t>
            </a:r>
            <a:r>
              <a:rPr lang="en-US" b="0" dirty="0"/>
              <a:t>that cover </a:t>
            </a:r>
            <a:r>
              <a:rPr lang="en-US" dirty="0"/>
              <a:t>products (e.g., Microsoft, OpenSSL, Debian), </a:t>
            </a:r>
            <a:r>
              <a:rPr lang="en-US" b="1" dirty="0"/>
              <a:t>CNA Coordinators </a:t>
            </a:r>
            <a:r>
              <a:rPr lang="en-US" b="0" dirty="0"/>
              <a:t>that c</a:t>
            </a:r>
            <a:r>
              <a:rPr lang="en-US" dirty="0"/>
              <a:t>over the vulnerabilities coordinated by the organization e.g., CERT/CC, JPCERT/CC, </a:t>
            </a:r>
            <a:r>
              <a:rPr lang="en-US" dirty="0" err="1"/>
              <a:t>HackerOne</a:t>
            </a:r>
            <a:r>
              <a:rPr lang="en-US" dirty="0"/>
              <a:t>, </a:t>
            </a:r>
            <a:r>
              <a:rPr lang="en-US" b="1" dirty="0"/>
              <a:t>CNA Research Organizations </a:t>
            </a:r>
            <a:r>
              <a:rPr lang="en-US" b="0" dirty="0"/>
              <a:t>that cover </a:t>
            </a:r>
            <a:r>
              <a:rPr lang="en-US" dirty="0"/>
              <a:t>the vulnerabilities discovered by individual researchers (e.g., Rapid7), and CNAs that are a combination of different types, referred to </a:t>
            </a:r>
            <a:r>
              <a:rPr lang="en-US" b="1" dirty="0"/>
              <a:t>Mixed CNAs </a:t>
            </a:r>
            <a:r>
              <a:rPr lang="en-US" dirty="0"/>
              <a:t>(e.g., Flexera (vendor and research), Drupal (vendor and coordinator) and lastly, there are other CNAs that do not fall into a typical category as described above (e.g., MITRE).</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25</a:t>
            </a:fld>
            <a:endParaRPr lang="en-US"/>
          </a:p>
        </p:txBody>
      </p:sp>
    </p:spTree>
    <p:extLst>
      <p:ext uri="{BB962C8B-B14F-4D97-AF65-F5344CB8AC3E}">
        <p14:creationId xmlns:p14="http://schemas.microsoft.com/office/powerpoint/2010/main" val="2175338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All advisories must meet the CVE Program’s requirements for being published. Advisories must have a URL, the Terms of Service must allow a link to the URL, the document linked to the URL must contain the minimum required information for a CVE Entry. The minimum required information are: Product, Version, Problem type (vulnerability type or impact) and the URL must not require a fee to access.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3323293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Do you plan to cover all products or just some of them? Consider the following types of products when deciding which products will be covered within the scope: such as products from subsidiary companies, products from newly acquired companies, discontinued products, versions that have reached their end of support, experimental products or development branches and freebie products.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a:p>
        </p:txBody>
      </p:sp>
    </p:spTree>
    <p:extLst>
      <p:ext uri="{BB962C8B-B14F-4D97-AF65-F5344CB8AC3E}">
        <p14:creationId xmlns:p14="http://schemas.microsoft.com/office/powerpoint/2010/main" val="146674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602">
              <a:buFont typeface="Arial" panose="020B0604020202020204" pitchFamily="34" charset="0"/>
              <a:buNone/>
            </a:pPr>
            <a:r>
              <a:rPr lang="en-US" b="1" dirty="0"/>
              <a:t>Voice Track:  </a:t>
            </a:r>
            <a:r>
              <a:rPr lang="en-US" dirty="0"/>
              <a:t>First, determine if an issue is a vulnerability, there are many interpretations. To avoid any confusion, provide an explicit list of the types of issues not considered vulnerabilities to help limit the number of unwanted requests e.g. Self-DoS, CSRF logout, insecure default configurations and default credentials.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4280749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CNA processes</a:t>
            </a: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223161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So, let’s get started……..what defines a CNA.  </a:t>
            </a:r>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dirty="0"/>
          </a:p>
        </p:txBody>
      </p:sp>
    </p:spTree>
    <p:extLst>
      <p:ext uri="{BB962C8B-B14F-4D97-AF65-F5344CB8AC3E}">
        <p14:creationId xmlns:p14="http://schemas.microsoft.com/office/powerpoint/2010/main" val="388853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Voice Track: </a:t>
            </a:r>
            <a:r>
              <a:rPr lang="en-US" b="0" dirty="0"/>
              <a:t>How are you going to accept vulnerability request? What information should vulnerability reporters provide? Will your organization accept third party reports? These are some of the issues a CNA needs to consider when developing their CNA processes. To assist </a:t>
            </a:r>
            <a:r>
              <a:rPr lang="en-US" dirty="0"/>
              <a:t>vulnerability </a:t>
            </a:r>
            <a:r>
              <a:rPr lang="en-US" b="0" dirty="0"/>
              <a:t>reporters, your Root CNA must have your contact information. In addition, the CVE program maintains a registry of contact information for CNAs so reporters can contact you. The registry is located at </a:t>
            </a:r>
            <a:r>
              <a:rPr lang="en-US" dirty="0">
                <a:hlinkClick r:id="rId3"/>
              </a:rPr>
              <a:t>cve.mitre.org</a:t>
            </a:r>
            <a:r>
              <a:rPr lang="en-US" dirty="0"/>
              <a:t>, go the “CNA” tab and select “Participating CNAs”.</a:t>
            </a:r>
          </a:p>
          <a:p>
            <a:pPr lvl="0">
              <a:buFont typeface="Wingdings" panose="05000000000000000000" pitchFamily="2" charset="2"/>
              <a:buNone/>
            </a:pPr>
            <a:endParaRPr lang="en-US"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30</a:t>
            </a:fld>
            <a:endParaRPr lang="en-US"/>
          </a:p>
        </p:txBody>
      </p:sp>
    </p:spTree>
    <p:extLst>
      <p:ext uri="{BB962C8B-B14F-4D97-AF65-F5344CB8AC3E}">
        <p14:creationId xmlns:p14="http://schemas.microsoft.com/office/powerpoint/2010/main" val="1468028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Another process that a CNA needs to think through, is how will the CNA manage how CVE ID’s will be processed within the organization. Here are a few questions you should ask, when developing your block management process. For example, Who in your organization can assign IDs? At what point in the process should a CVE ID be assigned? When an ID is assigned, how is it recorded? How are vulnerabilities tracked (i.e., which vulnerability is assigned to which CVE ID)?  CNAs who don’t have established policies for these questions run the risk of assigning the same CVE ID to multiple vulnerabilities.</a:t>
            </a:r>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1040595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Before the CNA can be accepted into the CNA program, a disclosure policy must be published. The disclosure policy should at least include the expected timeframe and conditions under which vulnerability information will be published. We strongly suggest that the following communication points be included: 1) Acknowledge receipt of submission (i.e., provide an initial response to reporter, even if it is just a “we received your request and are looking into it”)</a:t>
            </a:r>
          </a:p>
          <a:p>
            <a:r>
              <a:rPr lang="en-US" b="0" dirty="0"/>
              <a:t>2) Give reporter approximate time it will take to get back to them with a determination on whether there is a vulnerability, 3) Advise the reporter when they can expect to receive the CVE ID for the vulnerability, and 4) Advise the reporter when the issue will be fixed and when an advisory can be published.</a:t>
            </a:r>
          </a:p>
          <a:p>
            <a:endParaRPr lang="en-US" b="0" dirty="0"/>
          </a:p>
          <a:p>
            <a:r>
              <a:rPr lang="en-US" dirty="0"/>
              <a:t> </a:t>
            </a:r>
          </a:p>
          <a:p>
            <a:endParaRPr lang="en-US" b="0"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32</a:t>
            </a:fld>
            <a:endParaRPr lang="en-US"/>
          </a:p>
        </p:txBody>
      </p:sp>
    </p:spTree>
    <p:extLst>
      <p:ext uri="{BB962C8B-B14F-4D97-AF65-F5344CB8AC3E}">
        <p14:creationId xmlns:p14="http://schemas.microsoft.com/office/powerpoint/2010/main" val="1354592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When publishing vulnerability advisories, advisories must be made public. Making advisories public is a requirement of the CVE program. In addition, the advisory should clearly state which CVE ID is associated with which vulnerability. Moreover, CVE Entries should be sent within 24 hours of </a:t>
            </a:r>
            <a:r>
              <a:rPr lang="en-US" dirty="0"/>
              <a:t>publication</a:t>
            </a:r>
            <a:r>
              <a:rPr lang="en-US" b="0" dirty="0"/>
              <a:t>. You should also consider, if the CVE Entry be sent to the Root CNA or directly to the Program Root CNA. Your Root CNA may require CVE Entries be sent directly to them.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a:p>
        </p:txBody>
      </p:sp>
    </p:spTree>
    <p:extLst>
      <p:ext uri="{BB962C8B-B14F-4D97-AF65-F5344CB8AC3E}">
        <p14:creationId xmlns:p14="http://schemas.microsoft.com/office/powerpoint/2010/main" val="2291711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Often, CNAs </a:t>
            </a:r>
            <a:r>
              <a:rPr lang="en-US" dirty="0"/>
              <a:t>will receive requests to update CVE Entries that have already been created hence a process should be established to handle these types of requests. If the request to update a CVE Entry is sent to a Root CNA or the Program Root CNA, the issuing CNA should decide if they want to be notified of any updates. Consider the types of updates that will require notification, updates may be insignificant, like spelling or grammar issues, other updates will have more significance, like adding a reference to the CVE Entry.  </a:t>
            </a:r>
          </a:p>
          <a:p>
            <a:pPr lvl="2"/>
            <a:r>
              <a:rPr lang="en-US"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a:p>
        </p:txBody>
      </p:sp>
    </p:spTree>
    <p:extLst>
      <p:ext uri="{BB962C8B-B14F-4D97-AF65-F5344CB8AC3E}">
        <p14:creationId xmlns:p14="http://schemas.microsoft.com/office/powerpoint/2010/main" val="1198674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CNA’s are required to provide the following information to their parent CNA, before participating in the CNA program:  1) </a:t>
            </a:r>
            <a:r>
              <a:rPr lang="en-US" dirty="0"/>
              <a:t>Point of Contact (POC) as defined by the parent CNA, 2) Scope definition, 3) Disclosure policy and 4) Root CNAs may require additional information.</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a:p>
        </p:txBody>
      </p:sp>
    </p:spTree>
    <p:extLst>
      <p:ext uri="{BB962C8B-B14F-4D97-AF65-F5344CB8AC3E}">
        <p14:creationId xmlns:p14="http://schemas.microsoft.com/office/powerpoint/2010/main" val="1935197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Next, CNA resources and ways to get involved in the CNA community. </a:t>
            </a: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a:p>
        </p:txBody>
      </p:sp>
    </p:spTree>
    <p:extLst>
      <p:ext uri="{BB962C8B-B14F-4D97-AF65-F5344CB8AC3E}">
        <p14:creationId xmlns:p14="http://schemas.microsoft.com/office/powerpoint/2010/main" val="3865980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Parent CNAs are responsible for training sub-CNAs and the training should include a CNA rules overview and how to obtain block IDs from your Parent CNA. Additional knowledge sharing opportunities can be obtained at the CNA summits and supplemental documents also located on </a:t>
            </a:r>
            <a:r>
              <a:rPr lang="en-US" sz="1200" dirty="0"/>
              <a:t>(</a:t>
            </a:r>
            <a:r>
              <a:rPr lang="en-US" sz="1200" dirty="0">
                <a:hlinkClick r:id="rId3"/>
              </a:rPr>
              <a:t>https://cveproject.github.io/docs/cna/processes_documentation/index.html</a:t>
            </a:r>
            <a:r>
              <a:rPr lang="en-US" sz="1200" dirty="0"/>
              <a:t>). Parent CNA’s should also develop a</a:t>
            </a:r>
            <a:r>
              <a:rPr lang="en-US" dirty="0"/>
              <a:t>n internal training process for new team members. The Program Root CNA can help with providing supplemental material to assist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37</a:t>
            </a:fld>
            <a:endParaRPr lang="en-US"/>
          </a:p>
        </p:txBody>
      </p:sp>
    </p:spTree>
    <p:extLst>
      <p:ext uri="{BB962C8B-B14F-4D97-AF65-F5344CB8AC3E}">
        <p14:creationId xmlns:p14="http://schemas.microsoft.com/office/powerpoint/2010/main" val="1631554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CVE Program has a number of Working Groups (WGs) actively focused on improving processes, workflows, and other aspects of the program as CVE continues to grow and expand. As a participating CNA, you can join the working groups to help improve the program. Currently, there are a five working groups and multiple projects underway. The Automation Working Group (AWG) is focused on identifying and advancing proposals for the collaborative design, development, and deployment of automated capabilities that support the efficient management of the CVE Program. </a:t>
            </a:r>
          </a:p>
          <a:p>
            <a:endParaRPr lang="en-US" b="0" dirty="0"/>
          </a:p>
        </p:txBody>
      </p:sp>
      <p:sp>
        <p:nvSpPr>
          <p:cNvPr id="4" name="Slide Number Placeholder 3"/>
          <p:cNvSpPr>
            <a:spLocks noGrp="1"/>
          </p:cNvSpPr>
          <p:nvPr>
            <p:ph type="sldNum" sz="quarter" idx="5"/>
          </p:nvPr>
        </p:nvSpPr>
        <p:spPr/>
        <p:txBody>
          <a:bodyPr/>
          <a:lstStyle/>
          <a:p>
            <a:fld id="{D26DA38A-5B6D-4B73-8631-E3ACB22184B3}" type="slidenum">
              <a:rPr lang="en-US" smtClean="0"/>
              <a:t>38</a:t>
            </a:fld>
            <a:endParaRPr lang="en-US"/>
          </a:p>
        </p:txBody>
      </p:sp>
    </p:spTree>
    <p:extLst>
      <p:ext uri="{BB962C8B-B14F-4D97-AF65-F5344CB8AC3E}">
        <p14:creationId xmlns:p14="http://schemas.microsoft.com/office/powerpoint/2010/main" val="240728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Strategic Planning Working Group (SPWG) is focused on the long-term strategy (1-5 years) and goals of the CVE Program; will work closely with the CVE Board to determine goals and objectives and will act to achieve them. The CNA Coordination Working group (CNACWG) is focused on providing a forum for more effective communication and participation by the CVE Numbering Authorities (CNAs). The CVE Entry Quality WG (QWG) is focused on identifying areas where CVE content, rules, guidelines, and best practices must improve to better support stakeholder use cases. </a:t>
            </a:r>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39</a:t>
            </a:fld>
            <a:endParaRPr lang="en-US"/>
          </a:p>
        </p:txBody>
      </p:sp>
    </p:spTree>
    <p:extLst>
      <p:ext uri="{BB962C8B-B14F-4D97-AF65-F5344CB8AC3E}">
        <p14:creationId xmlns:p14="http://schemas.microsoft.com/office/powerpoint/2010/main" val="4126750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CVE Numbering Authorities are authorized to assign CVE IDs to vulnerabilities affecting products within their agreed upon scope. CNAs help to address the CVE Program's primary challenge to satisfy the demand for timely and accurate CVE ID’s, while rapidly expanding the scope of coverage to address the increasing number of vulnerabilities and evolving state of vulnerability management. CNAs allow CVE IDs to be produced more quickly and in a more distributed manner.</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dirty="0"/>
          </a:p>
        </p:txBody>
      </p:sp>
    </p:spTree>
    <p:extLst>
      <p:ext uri="{BB962C8B-B14F-4D97-AF65-F5344CB8AC3E}">
        <p14:creationId xmlns:p14="http://schemas.microsoft.com/office/powerpoint/2010/main" val="4250356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The </a:t>
            </a:r>
            <a:r>
              <a:rPr lang="en-US" dirty="0"/>
              <a:t>Outreach and Communications Working Group </a:t>
            </a:r>
            <a:r>
              <a:rPr lang="en-US" b="0" dirty="0"/>
              <a:t>is f</a:t>
            </a:r>
            <a:r>
              <a:rPr lang="en-US" dirty="0"/>
              <a:t>ocused on promoting the CVE Program to achieve program adoption and coverage goals through increased community 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40</a:t>
            </a:fld>
            <a:endParaRPr lang="en-US"/>
          </a:p>
        </p:txBody>
      </p:sp>
    </p:spTree>
    <p:extLst>
      <p:ext uri="{BB962C8B-B14F-4D97-AF65-F5344CB8AC3E}">
        <p14:creationId xmlns:p14="http://schemas.microsoft.com/office/powerpoint/2010/main" val="1519126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b="1" dirty="0"/>
              <a:t>Voice Track: </a:t>
            </a:r>
            <a:r>
              <a:rPr lang="en-US" b="0" dirty="0"/>
              <a:t>There are many ways to participate in the CNA community such as subscribing to the CNA mailing list to receive program wide announcements and to discuss important topics with the CNA community and CVE Board members (most are also CNA’s themselves). Participating in the CNA summits, webinars and handshake are other ways to participate in the CNA community.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41</a:t>
            </a:fld>
            <a:endParaRPr lang="en-US"/>
          </a:p>
        </p:txBody>
      </p:sp>
    </p:spTree>
    <p:extLst>
      <p:ext uri="{BB962C8B-B14F-4D97-AF65-F5344CB8AC3E}">
        <p14:creationId xmlns:p14="http://schemas.microsoft.com/office/powerpoint/2010/main" val="3074381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Do you have any questions? Would like to set up a meeting with the CNA Coordination team? To request a meeting to learn more about the program by going to </a:t>
            </a:r>
            <a:r>
              <a:rPr lang="en-US" b="1" dirty="0"/>
              <a:t>cveform.mitre.org </a:t>
            </a:r>
            <a:r>
              <a:rPr lang="en-US" b="0" dirty="0"/>
              <a:t>or send an email request to </a:t>
            </a:r>
            <a:r>
              <a:rPr lang="en-US" sz="1200" u="sng" kern="1200" dirty="0">
                <a:solidFill>
                  <a:schemeClr val="tx1"/>
                </a:solidFill>
                <a:effectLst/>
                <a:latin typeface="+mn-lt"/>
                <a:ea typeface="+mn-ea"/>
                <a:cs typeface="+mn-cs"/>
                <a:hlinkClick r:id="rId3"/>
              </a:rPr>
              <a:t>cna-coordinator@mitre.org</a:t>
            </a:r>
            <a:r>
              <a:rPr lang="en-US" sz="1200" u="sng" kern="1200" dirty="0">
                <a:solidFill>
                  <a:schemeClr val="tx1"/>
                </a:solidFill>
                <a:effectLst/>
                <a:latin typeface="+mn-lt"/>
                <a:ea typeface="+mn-ea"/>
                <a:cs typeface="+mn-cs"/>
              </a:rPr>
              <a:t>.</a:t>
            </a:r>
            <a:endParaRPr lang="en-US" b="0"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42</a:t>
            </a:fld>
            <a:endParaRPr lang="en-US"/>
          </a:p>
        </p:txBody>
      </p:sp>
    </p:spTree>
    <p:extLst>
      <p:ext uri="{BB962C8B-B14F-4D97-AF65-F5344CB8AC3E}">
        <p14:creationId xmlns:p14="http://schemas.microsoft.com/office/powerpoint/2010/main" val="2800696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Voice Track: </a:t>
            </a:r>
            <a:r>
              <a:rPr lang="en-US" b="0" dirty="0"/>
              <a:t>This concluded this presentation. </a:t>
            </a:r>
          </a:p>
        </p:txBody>
      </p:sp>
      <p:sp>
        <p:nvSpPr>
          <p:cNvPr id="4" name="Slide Number Placeholder 3"/>
          <p:cNvSpPr>
            <a:spLocks noGrp="1"/>
          </p:cNvSpPr>
          <p:nvPr>
            <p:ph type="sldNum" sz="quarter" idx="5"/>
          </p:nvPr>
        </p:nvSpPr>
        <p:spPr/>
        <p:txBody>
          <a:bodyPr/>
          <a:lstStyle/>
          <a:p>
            <a:fld id="{D58F3C89-9E49-4851-A18A-DAECD34FD650}" type="slidenum">
              <a:rPr lang="en-US" smtClean="0"/>
              <a:t>43</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major benefit of becoming a CNA is that you can minimize the number of people with access to embargoed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dirty="0"/>
          </a:p>
        </p:txBody>
      </p:sp>
    </p:spTree>
    <p:extLst>
      <p:ext uri="{BB962C8B-B14F-4D97-AF65-F5344CB8AC3E}">
        <p14:creationId xmlns:p14="http://schemas.microsoft.com/office/powerpoint/2010/main" val="15354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CNAs are able to communicate vulnerabilities quicker to their customer base because the process becomes more efficient. The CNA is able to publicly disclose a vulnerability with an already assigned CVE ID and researchers requesting a CVE ID for vulnerabilities within your scope, go directly to you, the CNA, instead of the CNA of last resort.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dirty="0"/>
          </a:p>
        </p:txBody>
      </p:sp>
    </p:spTree>
    <p:extLst>
      <p:ext uri="{BB962C8B-B14F-4D97-AF65-F5344CB8AC3E}">
        <p14:creationId xmlns:p14="http://schemas.microsoft.com/office/powerpoint/2010/main" val="234614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CNAs get to control the CVE publication release process for vulnerabilities in their products and CNA’s can control the disclosure of vulnerability information without pre-publishing.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dirty="0"/>
          </a:p>
        </p:txBody>
      </p:sp>
    </p:spTree>
    <p:extLst>
      <p:ext uri="{BB962C8B-B14F-4D97-AF65-F5344CB8AC3E}">
        <p14:creationId xmlns:p14="http://schemas.microsoft.com/office/powerpoint/2010/main" val="401708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fontAlgn="t"/>
            <a:r>
              <a:rPr lang="en-US" dirty="0"/>
              <a:t>As a CNA, you are a part an international community. Participating CNA’s are from all over the world and are made up of all types of CNAs such as </a:t>
            </a:r>
            <a:r>
              <a:rPr lang="en-US" dirty="0">
                <a:effectLst/>
              </a:rPr>
              <a:t>Vendors and Projects, Vulnerability Researchers, National and Industry CERTs, Bug Bounty Programs, Root CNAs, and Program Root CNAs.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dirty="0"/>
          </a:p>
        </p:txBody>
      </p:sp>
    </p:spTree>
    <p:extLst>
      <p:ext uri="{BB962C8B-B14F-4D97-AF65-F5344CB8AC3E}">
        <p14:creationId xmlns:p14="http://schemas.microsoft.com/office/powerpoint/2010/main" val="98540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CNA </a:t>
            </a:r>
            <a:r>
              <a:rPr lang="en-US" b="1" dirty="0"/>
              <a:t>must be </a:t>
            </a:r>
            <a:r>
              <a:rPr lang="en-US" dirty="0"/>
              <a:t>a vendor with a substantial user base and established security advisory capabilities </a:t>
            </a:r>
            <a:r>
              <a:rPr lang="en-US" b="1" dirty="0"/>
              <a:t>OR </a:t>
            </a:r>
            <a:r>
              <a:rPr lang="en-US" b="0" dirty="0"/>
              <a:t>an</a:t>
            </a:r>
            <a:r>
              <a:rPr lang="en-US" b="1" dirty="0"/>
              <a:t> </a:t>
            </a:r>
            <a:r>
              <a:rPr lang="en-US" dirty="0"/>
              <a:t>organization that acts a neutral interface between Researcher and Vendor, </a:t>
            </a:r>
            <a:r>
              <a:rPr lang="en-US" b="1" dirty="0"/>
              <a:t>must be</a:t>
            </a:r>
            <a:r>
              <a:rPr lang="en-US" dirty="0"/>
              <a:t> willing to follow the CNA rules and lastly, </a:t>
            </a:r>
            <a:r>
              <a:rPr lang="en-US" b="1" dirty="0"/>
              <a:t>must be</a:t>
            </a:r>
            <a:r>
              <a:rPr lang="en-US" dirty="0"/>
              <a:t> able to follow coordinated disclosure practices as defined by the community they serve. Following the coordinated disclosure practices helps reduce the likelihood that duplicate or inaccurate information will be introduced into the CVE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endParaRPr lang="en-US" dirty="0"/>
          </a:p>
          <a:p>
            <a:r>
              <a:rPr lang="en-US" dirty="0"/>
              <a:t>Root CNA and Primary</a:t>
            </a:r>
            <a:r>
              <a:rPr lang="en-US" baseline="0" dirty="0"/>
              <a:t> CNA are defined in Governance section.</a:t>
            </a:r>
          </a:p>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9</a:t>
            </a:fld>
            <a:endParaRPr lang="en-US" dirty="0"/>
          </a:p>
        </p:txBody>
      </p:sp>
    </p:spTree>
    <p:extLst>
      <p:ext uri="{BB962C8B-B14F-4D97-AF65-F5344CB8AC3E}">
        <p14:creationId xmlns:p14="http://schemas.microsoft.com/office/powerpoint/2010/main" val="3171157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pic>
        <p:nvPicPr>
          <p:cNvPr id="15" name="Picture 14">
            <a:extLst>
              <a:ext uri="{FF2B5EF4-FFF2-40B4-BE49-F238E27FC236}">
                <a16:creationId xmlns:a16="http://schemas.microsoft.com/office/drawing/2014/main" id="{77C638E1-417D-42D6-BE35-6B0C68E0C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3897443" y="6327030"/>
            <a:ext cx="771178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1AE-2D0B-4241-8DAC-76DB425687E6}"/>
              </a:ext>
            </a:extLst>
          </p:cNvPr>
          <p:cNvSpPr>
            <a:spLocks noGrp="1"/>
          </p:cNvSpPr>
          <p:nvPr>
            <p:ph type="title"/>
          </p:nvPr>
        </p:nvSpPr>
        <p:spPr>
          <a:xfrm>
            <a:off x="616448" y="365760"/>
            <a:ext cx="11236721" cy="75025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A7DC7E0-961C-4A00-8B0B-83ECF8E3C463}"/>
              </a:ext>
            </a:extLst>
          </p:cNvPr>
          <p:cNvSpPr>
            <a:spLocks noGrp="1"/>
          </p:cNvSpPr>
          <p:nvPr>
            <p:ph idx="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6" name="Picture 5">
            <a:extLst>
              <a:ext uri="{FF2B5EF4-FFF2-40B4-BE49-F238E27FC236}">
                <a16:creationId xmlns:a16="http://schemas.microsoft.com/office/drawing/2014/main" id="{31D7181D-716A-4D91-A867-E15F7B0D94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3942413" y="6327030"/>
            <a:ext cx="766681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13" name="Picture 12">
            <a:extLst>
              <a:ext uri="{FF2B5EF4-FFF2-40B4-BE49-F238E27FC236}">
                <a16:creationId xmlns:a16="http://schemas.microsoft.com/office/drawing/2014/main" id="{3D6E3400-6335-4224-A22B-E2EBEAD337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3889947" y="6327030"/>
            <a:ext cx="771928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Picture 6">
            <a:extLst>
              <a:ext uri="{FF2B5EF4-FFF2-40B4-BE49-F238E27FC236}">
                <a16:creationId xmlns:a16="http://schemas.microsoft.com/office/drawing/2014/main" id="{DB9AF125-20EA-456C-BE4C-67ED3015B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3912433" y="6327030"/>
            <a:ext cx="769679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Picture 3">
            <a:extLst>
              <a:ext uri="{FF2B5EF4-FFF2-40B4-BE49-F238E27FC236}">
                <a16:creationId xmlns:a16="http://schemas.microsoft.com/office/drawing/2014/main" id="{A5DE3558-F699-4E78-9BF6-8194A12D1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3949907" y="6327030"/>
            <a:ext cx="765932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480646" y="1162059"/>
            <a:ext cx="11368454" cy="20954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6" name="Slide Number Placeholder 5">
            <a:extLst>
              <a:ext uri="{FF2B5EF4-FFF2-40B4-BE49-F238E27FC236}">
                <a16:creationId xmlns:a16="http://schemas.microsoft.com/office/drawing/2014/main" id="{6E540930-2B08-4727-B9A2-078A4D8C527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Picture 6">
            <a:extLst>
              <a:ext uri="{FF2B5EF4-FFF2-40B4-BE49-F238E27FC236}">
                <a16:creationId xmlns:a16="http://schemas.microsoft.com/office/drawing/2014/main" id="{38945711-76E2-4AFD-BB3B-3DCAB0B0BE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EA17A43F-8195-477C-878E-E21183EB1140}"/>
              </a:ext>
            </a:extLst>
          </p:cNvPr>
          <p:cNvSpPr txBox="1">
            <a:spLocks noChangeArrowheads="1"/>
          </p:cNvSpPr>
          <p:nvPr userDrawn="1"/>
        </p:nvSpPr>
        <p:spPr bwMode="auto">
          <a:xfrm>
            <a:off x="3942413" y="6327030"/>
            <a:ext cx="766681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83869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Slide - Large Im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D89D2D-9F9A-4436-ACCC-12C4EEB682D9}"/>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Picture 4">
            <a:extLst>
              <a:ext uri="{FF2B5EF4-FFF2-40B4-BE49-F238E27FC236}">
                <a16:creationId xmlns:a16="http://schemas.microsoft.com/office/drawing/2014/main" id="{F0749DC2-D4E0-4003-BCD2-293586479D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6694A54E-A2FD-4930-87E3-F1AE89EA025B}"/>
              </a:ext>
            </a:extLst>
          </p:cNvPr>
          <p:cNvSpPr txBox="1">
            <a:spLocks noChangeArrowheads="1"/>
          </p:cNvSpPr>
          <p:nvPr userDrawn="1"/>
        </p:nvSpPr>
        <p:spPr bwMode="auto">
          <a:xfrm>
            <a:off x="3964898" y="6327030"/>
            <a:ext cx="764433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23412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dirty="0"/>
              <a:t>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1198321" y="123591"/>
            <a:ext cx="661021" cy="180918"/>
          </a:xfrm>
          <a:prstGeom prst="rect">
            <a:avLst/>
          </a:prstGeom>
        </p:spPr>
        <p:txBody>
          <a:bodyPr vert="horz" lIns="91440" tIns="45720" rIns="91440" bIns="45720" rtlCol="0" anchor="b"/>
          <a:lstStyle>
            <a:lvl1pPr algn="r">
              <a:defRPr sz="1000">
                <a:solidFill>
                  <a:schemeClr val="tx1">
                    <a:tint val="75000"/>
                  </a:schemeClr>
                </a:solidFill>
                <a:latin typeface="Helvetica LT Std" pitchFamily="34" charset="0"/>
              </a:defRPr>
            </a:lvl1pPr>
          </a:lstStyle>
          <a:p>
            <a:r>
              <a:rPr lang="en-US" dirty="0">
                <a:solidFill>
                  <a:srgbClr val="C1CD23"/>
                </a:solidFill>
              </a:rPr>
              <a:t>|</a:t>
            </a:r>
            <a:r>
              <a:rPr lang="en-US" dirty="0"/>
              <a:t> </a:t>
            </a:r>
            <a:fld id="{295008BC-DA31-4D19-837B-EFA4386B05F5}" type="slidenum">
              <a:rPr lang="en-US" smtClean="0">
                <a:solidFill>
                  <a:schemeClr val="tx1">
                    <a:lumMod val="50000"/>
                    <a:lumOff val="50000"/>
                  </a:schemeClr>
                </a:solidFill>
              </a:rPr>
              <a:pPr/>
              <a:t>‹#›</a:t>
            </a:fld>
            <a:r>
              <a:rPr lang="en-US" dirty="0"/>
              <a:t> </a:t>
            </a:r>
            <a:r>
              <a:rPr lang="en-US" dirty="0">
                <a:solidFill>
                  <a:srgbClr val="C1CD23"/>
                </a:solidFill>
              </a:rPr>
              <a:t>|</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57403" y="6327030"/>
            <a:ext cx="765182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59507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a:t>Click to edit Master title style</a:t>
            </a:r>
            <a:endParaRPr lang="en-US" dirty="0"/>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2" r:id="rId6"/>
    <p:sldLayoutId id="2147483663" r:id="rId7"/>
    <p:sldLayoutId id="2147483664" r:id="rId8"/>
    <p:sldLayoutId id="2147483669" r:id="rId9"/>
  </p:sldLayoutIdLst>
  <p:hf hdr="0" ft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hyperlink" Target="https://cve.mitre.org/cve/request_id.html#cna_participants"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cna-coordinator@mitre.org" TargetMode="External"/><Relationship Id="rId5" Type="http://schemas.openxmlformats.org/officeDocument/2006/relationships/hyperlink" Target="https://cveform.mitre.org/"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5.xml"/><Relationship Id="rId4"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hyperlink" Target="https://msdn.microsoft.com/en-us/library/cc751383.aspx"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customXml" Target="../ink/ink1.xml"/><Relationship Id="rId5" Type="http://schemas.openxmlformats.org/officeDocument/2006/relationships/hyperlink" Target="https://cve.mitre.org/cve/request_id.html#cna_participants"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hyperlink" Target="https://cveproject.github.io/docs/cna/processes_documentation/index.html"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hyperlink" Target="https://github.com/CVEProject/cvelist" TargetMode="External"/><Relationship Id="rId3" Type="http://schemas.openxmlformats.org/officeDocument/2006/relationships/slideLayout" Target="../slideLayouts/slideLayout9.xml"/><Relationship Id="rId7" Type="http://schemas.openxmlformats.org/officeDocument/2006/relationships/hyperlink" Target="https://github.com/CVEProject/CVE-Services" TargetMode="External"/><Relationship Id="rId12" Type="http://schemas.openxmlformats.org/officeDocument/2006/relationships/image" Target="../media/image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github.com/CVEProject/automation-working-group/blob/master/CAWG_Charter_DRAFT.md" TargetMode="External"/><Relationship Id="rId11" Type="http://schemas.openxmlformats.org/officeDocument/2006/relationships/hyperlink" Target="https://github.com/CVEProject/automation-working-group" TargetMode="External"/><Relationship Id="rId5" Type="http://schemas.openxmlformats.org/officeDocument/2006/relationships/hyperlink" Target="https://github.com/CVEProject/CVE-ID-Allocation-Service" TargetMode="External"/><Relationship Id="rId10" Type="http://schemas.openxmlformats.org/officeDocument/2006/relationships/hyperlink" Target="https://github.com/CVEProject/CNA-registry-project-AWG" TargetMode="External"/><Relationship Id="rId4" Type="http://schemas.openxmlformats.org/officeDocument/2006/relationships/notesSlide" Target="../notesSlides/notesSlide38.xml"/><Relationship Id="rId9" Type="http://schemas.openxmlformats.org/officeDocument/2006/relationships/hyperlink" Target="https://github.com/CVEProject/automation-working-group/tree/master/cve_json_schema"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hyperlink" Target="https://github.com/CVEProject/strategic-planning-working-group"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cve.mitre.org/working_group_documents/CNACWG_Charter_v1.0.pdf" TargetMode="External"/><Relationship Id="rId5" Type="http://schemas.openxmlformats.org/officeDocument/2006/relationships/hyperlink" Target="https://cve.mitre.org/cve/cna.html"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mailto:cna-coordinator@mitre.org" TargetMode="External"/><Relationship Id="rId5" Type="http://schemas.openxmlformats.org/officeDocument/2006/relationships/hyperlink" Target="https://cveform.mitre.org/"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a:xfrm>
            <a:off x="1009527" y="368932"/>
            <a:ext cx="10062663" cy="1981200"/>
          </a:xfrm>
        </p:spPr>
        <p:txBody>
          <a:bodyPr>
            <a:normAutofit/>
          </a:bodyPr>
          <a:lstStyle/>
          <a:p>
            <a:r>
              <a:rPr lang="en-US" sz="3600" dirty="0"/>
              <a:t>Becoming a CVE Numbering Authority (CNA)</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pic>
        <p:nvPicPr>
          <p:cNvPr id="12" name="Audio 11">
            <a:hlinkClick r:id="" action="ppaction://media"/>
            <a:extLst>
              <a:ext uri="{FF2B5EF4-FFF2-40B4-BE49-F238E27FC236}">
                <a16:creationId xmlns:a16="http://schemas.microsoft.com/office/drawing/2014/main" id="{BE02509E-75FF-47C1-B60E-72D78F079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9894462"/>
      </p:ext>
    </p:extLst>
  </p:cSld>
  <p:clrMapOvr>
    <a:masterClrMapping/>
  </p:clrMapOvr>
  <mc:AlternateContent xmlns:mc="http://schemas.openxmlformats.org/markup-compatibility/2006" xmlns:p14="http://schemas.microsoft.com/office/powerpoint/2010/main">
    <mc:Choice Requires="p14">
      <p:transition spd="slow" p14:dur="2000" advTm="8878"/>
    </mc:Choice>
    <mc:Fallback xmlns="">
      <p:transition spd="slow" advTm="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Being a CNA</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There is no monetary fee</a:t>
            </a:r>
          </a:p>
          <a:p>
            <a:pPr>
              <a:buFont typeface="Wingdings" panose="05000000000000000000" pitchFamily="2" charset="2"/>
              <a:buChar char="§"/>
            </a:pPr>
            <a:r>
              <a:rPr lang="en-US" dirty="0"/>
              <a:t>There is no contract to sign</a:t>
            </a:r>
          </a:p>
          <a:p>
            <a:pPr>
              <a:buFont typeface="Wingdings" panose="05000000000000000000" pitchFamily="2" charset="2"/>
              <a:buChar char="§"/>
            </a:pPr>
            <a:r>
              <a:rPr lang="en-US" dirty="0"/>
              <a:t>You are expected to put in the time and effort to implement the CNA Rules</a:t>
            </a:r>
          </a:p>
          <a:p>
            <a:pPr lvl="1"/>
            <a:endParaRPr lang="en-US" dirty="0"/>
          </a:p>
          <a:p>
            <a:pPr marL="457200" lvl="1" indent="0">
              <a:buNone/>
            </a:pPr>
            <a:endParaRPr lang="en-US" dirty="0"/>
          </a:p>
        </p:txBody>
      </p:sp>
      <p:pic>
        <p:nvPicPr>
          <p:cNvPr id="12" name="Audio 11">
            <a:hlinkClick r:id="" action="ppaction://media"/>
            <a:extLst>
              <a:ext uri="{FF2B5EF4-FFF2-40B4-BE49-F238E27FC236}">
                <a16:creationId xmlns:a16="http://schemas.microsoft.com/office/drawing/2014/main" id="{C961CE4B-93E6-41E1-B021-8767FA502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2E5C0077-4E55-4F43-B429-856E48B9026E}"/>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10</a:t>
            </a:fld>
            <a:r>
              <a:rPr lang="en-US" sz="1400" dirty="0"/>
              <a:t> </a:t>
            </a:r>
            <a:r>
              <a:rPr lang="en-US" sz="1400" dirty="0">
                <a:solidFill>
                  <a:srgbClr val="C1CD23"/>
                </a:solidFill>
              </a:rPr>
              <a:t>|</a:t>
            </a:r>
          </a:p>
        </p:txBody>
      </p:sp>
    </p:spTree>
    <p:extLst>
      <p:ext uri="{BB962C8B-B14F-4D97-AF65-F5344CB8AC3E}">
        <p14:creationId xmlns:p14="http://schemas.microsoft.com/office/powerpoint/2010/main" val="3791539766"/>
      </p:ext>
    </p:extLst>
  </p:cSld>
  <p:clrMapOvr>
    <a:masterClrMapping/>
  </p:clrMapOvr>
  <mc:AlternateContent xmlns:mc="http://schemas.openxmlformats.org/markup-compatibility/2006" xmlns:p14="http://schemas.microsoft.com/office/powerpoint/2010/main">
    <mc:Choice Requires="p14">
      <p:transition spd="slow" p14:dur="2000" advTm="12070"/>
    </mc:Choice>
    <mc:Fallback xmlns="">
      <p:transition spd="slow" advTm="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02E240-F2C7-4862-99A3-EA229D9D9806}"/>
              </a:ext>
            </a:extLst>
          </p:cNvPr>
          <p:cNvSpPr>
            <a:spLocks noGrp="1"/>
          </p:cNvSpPr>
          <p:nvPr>
            <p:ph type="ctrTitle" sz="quarter"/>
          </p:nvPr>
        </p:nvSpPr>
        <p:spPr/>
        <p:txBody>
          <a:bodyPr/>
          <a:lstStyle/>
          <a:p>
            <a:r>
              <a:rPr lang="en-US" dirty="0"/>
              <a:t>CVE Program Organization</a:t>
            </a:r>
          </a:p>
        </p:txBody>
      </p:sp>
      <p:sp>
        <p:nvSpPr>
          <p:cNvPr id="4" name="Slide Number Placeholder 3">
            <a:extLst>
              <a:ext uri="{FF2B5EF4-FFF2-40B4-BE49-F238E27FC236}">
                <a16:creationId xmlns:a16="http://schemas.microsoft.com/office/drawing/2014/main" id="{44D86810-5475-453F-BD52-79ECEF3754D9}"/>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11</a:t>
            </a:fld>
            <a:r>
              <a:rPr lang="en-US" sz="1400"/>
              <a:t> </a:t>
            </a:r>
            <a:r>
              <a:rPr lang="en-US" sz="1400">
                <a:solidFill>
                  <a:srgbClr val="C1CD23"/>
                </a:solidFill>
              </a:rPr>
              <a:t>|</a:t>
            </a:r>
            <a:endParaRPr lang="en-US" sz="1400" dirty="0">
              <a:solidFill>
                <a:srgbClr val="C1CD23"/>
              </a:solidFill>
            </a:endParaRPr>
          </a:p>
        </p:txBody>
      </p:sp>
      <p:pic>
        <p:nvPicPr>
          <p:cNvPr id="2" name="Audio 1">
            <a:hlinkClick r:id="" action="ppaction://media"/>
            <a:extLst>
              <a:ext uri="{FF2B5EF4-FFF2-40B4-BE49-F238E27FC236}">
                <a16:creationId xmlns:a16="http://schemas.microsoft.com/office/drawing/2014/main" id="{AB8F3BEA-5C74-4952-A535-34B25AD7A4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7837225"/>
      </p:ext>
    </p:extLst>
  </p:cSld>
  <p:clrMapOvr>
    <a:masterClrMapping/>
  </p:clrMapOvr>
  <mc:AlternateContent xmlns:mc="http://schemas.openxmlformats.org/markup-compatibility/2006" xmlns:p14="http://schemas.microsoft.com/office/powerpoint/2010/main">
    <mc:Choice Requires="p14">
      <p:transition spd="slow" p14:dur="2000" advTm="5463"/>
    </mc:Choice>
    <mc:Fallback xmlns="">
      <p:transition spd="slow" advTm="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9B050E-1F7C-4815-A9E7-EAFC6354CD0E}"/>
              </a:ext>
            </a:extLst>
          </p:cNvPr>
          <p:cNvSpPr>
            <a:spLocks noGrp="1"/>
          </p:cNvSpPr>
          <p:nvPr>
            <p:ph type="title"/>
          </p:nvPr>
        </p:nvSpPr>
        <p:spPr>
          <a:xfrm>
            <a:off x="812801" y="274638"/>
            <a:ext cx="9328727" cy="868362"/>
          </a:xfrm>
        </p:spPr>
        <p:txBody>
          <a:bodyPr>
            <a:normAutofit/>
          </a:bodyPr>
          <a:lstStyle/>
          <a:p>
            <a:r>
              <a:rPr lang="en-US" dirty="0"/>
              <a:t>CVE Board</a:t>
            </a:r>
          </a:p>
        </p:txBody>
      </p:sp>
      <p:sp>
        <p:nvSpPr>
          <p:cNvPr id="28" name="Content Placeholder 4">
            <a:extLst>
              <a:ext uri="{FF2B5EF4-FFF2-40B4-BE49-F238E27FC236}">
                <a16:creationId xmlns:a16="http://schemas.microsoft.com/office/drawing/2014/main" id="{573C094D-8029-40EF-88E7-5F97378427FE}"/>
              </a:ext>
            </a:extLst>
          </p:cNvPr>
          <p:cNvSpPr>
            <a:spLocks noGrp="1"/>
          </p:cNvSpPr>
          <p:nvPr/>
        </p:nvSpPr>
        <p:spPr>
          <a:xfrm>
            <a:off x="579590" y="1325741"/>
            <a:ext cx="4924149" cy="4888614"/>
          </a:xfrm>
          <a:prstGeom prst="rect">
            <a:avLst/>
          </a:prstGeom>
        </p:spPr>
        <p:txBody>
          <a:bodyPr vert="horz" lIns="91440" tIns="45720" rIns="91440" bIns="45720" rtlCol="0">
            <a:normAutofit/>
          </a:bodyPr>
          <a:lstStyle>
            <a:lvl1pPr marL="0" indent="0" algn="l" defTabSz="806867" rtl="0" eaLnBrk="1" latinLnBrk="0" hangingPunct="1">
              <a:spcBef>
                <a:spcPts val="0"/>
              </a:spcBef>
              <a:spcAft>
                <a:spcPts val="600"/>
              </a:spcAft>
              <a:buClr>
                <a:schemeClr val="tx2"/>
              </a:buClr>
              <a:buSzPct val="120000"/>
              <a:buFont typeface="Wingdings" pitchFamily="2" charset="2"/>
              <a:buNone/>
              <a:defRPr lang="en-US" sz="1235" b="1" kern="1200" smtClean="0">
                <a:solidFill>
                  <a:schemeClr val="tx2"/>
                </a:solidFill>
                <a:latin typeface="Arial" pitchFamily="34" charset="0"/>
                <a:ea typeface="+mn-ea"/>
                <a:cs typeface="Arial" pitchFamily="34" charset="0"/>
              </a:defRPr>
            </a:lvl1pPr>
            <a:lvl2pPr marL="0" indent="0" algn="l" defTabSz="806867" rtl="0" eaLnBrk="1" latinLnBrk="0" hangingPunct="1">
              <a:spcBef>
                <a:spcPts val="0"/>
              </a:spcBef>
              <a:spcAft>
                <a:spcPts val="600"/>
              </a:spcAft>
              <a:buClr>
                <a:schemeClr val="tx2"/>
              </a:buClr>
              <a:buFont typeface="Arial" pitchFamily="34" charset="0"/>
              <a:buNone/>
              <a:defRPr lang="en-US" sz="1235" b="0" kern="1200" smtClean="0">
                <a:solidFill>
                  <a:schemeClr val="tx2"/>
                </a:solidFill>
                <a:latin typeface="Arial" pitchFamily="34" charset="0"/>
                <a:ea typeface="+mn-ea"/>
                <a:cs typeface="Arial" pitchFamily="34" charset="0"/>
              </a:defRPr>
            </a:lvl2pPr>
            <a:lvl3pPr marL="0" indent="0" algn="l" defTabSz="806867" rtl="0" eaLnBrk="1" latinLnBrk="0" hangingPunct="1">
              <a:spcBef>
                <a:spcPts val="0"/>
              </a:spcBef>
              <a:spcAft>
                <a:spcPts val="600"/>
              </a:spcAft>
              <a:buClr>
                <a:schemeClr val="tx2"/>
              </a:buClr>
              <a:buSzPct val="110000"/>
              <a:buFont typeface="Wingdings" pitchFamily="2" charset="2"/>
              <a:buNone/>
              <a:defRPr lang="en-US" sz="1059" b="0" i="1" kern="1200" smtClean="0">
                <a:solidFill>
                  <a:schemeClr val="accent1"/>
                </a:solidFill>
                <a:latin typeface="Arial" pitchFamily="34" charset="0"/>
                <a:ea typeface="+mn-ea"/>
                <a:cs typeface="Arial" pitchFamily="34" charset="0"/>
              </a:defRPr>
            </a:lvl3pPr>
            <a:lvl4pPr marL="1027113" indent="-280988" algn="l" defTabSz="806867" rtl="0" eaLnBrk="1" latinLnBrk="0" hangingPunct="1">
              <a:spcBef>
                <a:spcPts val="0"/>
              </a:spcBef>
              <a:spcAft>
                <a:spcPts val="529"/>
              </a:spcAft>
              <a:buClr>
                <a:schemeClr val="tx2"/>
              </a:buClr>
              <a:buFont typeface="Arial" pitchFamily="34" charset="0"/>
              <a:buNone/>
              <a:defRPr lang="en-US" sz="971" b="0" kern="1200" smtClean="0">
                <a:solidFill>
                  <a:schemeClr val="tx2"/>
                </a:solidFill>
                <a:latin typeface="Arial" pitchFamily="34" charset="0"/>
                <a:ea typeface="+mn-ea"/>
                <a:cs typeface="Arial" pitchFamily="34" charset="0"/>
              </a:defRPr>
            </a:lvl4pPr>
            <a:lvl5pPr marL="1319213" indent="-228600" algn="l" defTabSz="806867" rtl="0" eaLnBrk="1" latinLnBrk="0" hangingPunct="1">
              <a:spcBef>
                <a:spcPts val="0"/>
              </a:spcBef>
              <a:spcAft>
                <a:spcPts val="529"/>
              </a:spcAft>
              <a:buClr>
                <a:schemeClr val="tx2"/>
              </a:buClr>
              <a:buSzPct val="60000"/>
              <a:buFont typeface="Wingdings" pitchFamily="2" charset="2"/>
              <a:buChar char="q"/>
              <a:tabLst/>
              <a:defRPr lang="en-US" sz="971" b="0" i="1" kern="1200" smtClean="0">
                <a:solidFill>
                  <a:schemeClr val="tx2"/>
                </a:solidFill>
                <a:latin typeface="Arial" pitchFamily="34" charset="0"/>
                <a:ea typeface="+mn-ea"/>
                <a:cs typeface="Arial" pitchFamily="34" charset="0"/>
              </a:defRPr>
            </a:lvl5pPr>
            <a:lvl6pPr marL="1608138" indent="-228600" algn="l" defTabSz="806867" rtl="0" eaLnBrk="1" latinLnBrk="0" hangingPunct="1">
              <a:spcBef>
                <a:spcPts val="0"/>
              </a:spcBef>
              <a:spcAft>
                <a:spcPts val="529"/>
              </a:spcAft>
              <a:buClr>
                <a:schemeClr val="tx2"/>
              </a:buClr>
              <a:buFont typeface="Helvetica LT Std" pitchFamily="34" charset="0"/>
              <a:buChar char="–"/>
              <a:tabLst/>
              <a:defRPr lang="en-US" sz="1059" b="0" kern="1200" smtClean="0">
                <a:solidFill>
                  <a:schemeClr val="tx1"/>
                </a:solidFill>
                <a:latin typeface="Arial" pitchFamily="34" charset="0"/>
                <a:ea typeface="+mn-ea"/>
                <a:cs typeface="Arial" pitchFamily="34" charset="0"/>
              </a:defRPr>
            </a:lvl6pPr>
            <a:lvl7pPr marL="2420600" indent="0" algn="l" defTabSz="806867" rtl="0" eaLnBrk="1" latinLnBrk="0" hangingPunct="1">
              <a:spcBef>
                <a:spcPct val="20000"/>
              </a:spcBef>
              <a:buFont typeface="Arial" pitchFamily="34" charset="0"/>
              <a:buNone/>
              <a:defRPr sz="1235" b="0" kern="1200">
                <a:solidFill>
                  <a:schemeClr val="tx1"/>
                </a:solidFill>
                <a:latin typeface="+mn-lt"/>
                <a:ea typeface="+mn-ea"/>
                <a:cs typeface="+mn-cs"/>
              </a:defRPr>
            </a:lvl7pPr>
            <a:lvl8pPr marL="2824033" indent="0" algn="l" defTabSz="806867" rtl="0" eaLnBrk="1" latinLnBrk="0" hangingPunct="1">
              <a:spcBef>
                <a:spcPct val="20000"/>
              </a:spcBef>
              <a:buFont typeface="Arial" pitchFamily="34" charset="0"/>
              <a:buNone/>
              <a:defRPr sz="1235" b="0" kern="1200">
                <a:solidFill>
                  <a:schemeClr val="tx1"/>
                </a:solidFill>
                <a:latin typeface="+mn-lt"/>
                <a:ea typeface="+mn-ea"/>
                <a:cs typeface="+mn-cs"/>
              </a:defRPr>
            </a:lvl8pPr>
            <a:lvl9pPr marL="3227466" indent="0" algn="l" defTabSz="806867" rtl="0" eaLnBrk="1" latinLnBrk="0" hangingPunct="1">
              <a:spcBef>
                <a:spcPct val="20000"/>
              </a:spcBef>
              <a:buFont typeface="Arial" pitchFamily="34" charset="0"/>
              <a:buNone/>
              <a:defRPr sz="1235" b="0" kern="1200">
                <a:solidFill>
                  <a:schemeClr val="tx1"/>
                </a:solidFill>
                <a:latin typeface="+mn-lt"/>
                <a:ea typeface="+mn-ea"/>
                <a:cs typeface="+mn-cs"/>
              </a:defRPr>
            </a:lvl9pPr>
          </a:lstStyle>
          <a:p>
            <a:pPr marL="1312863" lvl="3" indent="-285750">
              <a:spcBef>
                <a:spcPts val="200"/>
              </a:spcBef>
              <a:spcAft>
                <a:spcPts val="600"/>
              </a:spcAft>
              <a:buSzPct val="125000"/>
              <a:buFont typeface="Wingdings" panose="05000000000000000000" pitchFamily="2" charset="2"/>
              <a:buChar char="§"/>
            </a:pPr>
            <a:endParaRPr lang="en-US" sz="1100" dirty="0">
              <a:solidFill>
                <a:schemeClr val="tx1"/>
              </a:solidFill>
            </a:endParaRPr>
          </a:p>
          <a:p>
            <a:pPr>
              <a:spcBef>
                <a:spcPts val="200"/>
              </a:spcBef>
            </a:pPr>
            <a:endParaRPr lang="en-US" sz="1100" dirty="0">
              <a:solidFill>
                <a:schemeClr val="bg2"/>
              </a:solidFill>
              <a:ea typeface="Verdana" pitchFamily="34" charset="0"/>
              <a:cs typeface="Verdana" pitchFamily="34" charset="0"/>
            </a:endParaRPr>
          </a:p>
        </p:txBody>
      </p:sp>
      <p:grpSp>
        <p:nvGrpSpPr>
          <p:cNvPr id="6" name="Group 5">
            <a:extLst>
              <a:ext uri="{FF2B5EF4-FFF2-40B4-BE49-F238E27FC236}">
                <a16:creationId xmlns:a16="http://schemas.microsoft.com/office/drawing/2014/main" id="{9BC3E633-566E-4D7D-B4A3-3D48B0472077}"/>
              </a:ext>
            </a:extLst>
          </p:cNvPr>
          <p:cNvGrpSpPr/>
          <p:nvPr/>
        </p:nvGrpSpPr>
        <p:grpSpPr>
          <a:xfrm>
            <a:off x="1791002" y="1325741"/>
            <a:ext cx="8228487" cy="4977782"/>
            <a:chOff x="4582651" y="1769819"/>
            <a:chExt cx="4163328" cy="2463253"/>
          </a:xfrm>
        </p:grpSpPr>
        <p:grpSp>
          <p:nvGrpSpPr>
            <p:cNvPr id="5" name="Group 4">
              <a:extLst>
                <a:ext uri="{FF2B5EF4-FFF2-40B4-BE49-F238E27FC236}">
                  <a16:creationId xmlns:a16="http://schemas.microsoft.com/office/drawing/2014/main" id="{56255F93-377C-4BB4-A215-796E006FB3F8}"/>
                </a:ext>
              </a:extLst>
            </p:cNvPr>
            <p:cNvGrpSpPr/>
            <p:nvPr/>
          </p:nvGrpSpPr>
          <p:grpSpPr>
            <a:xfrm>
              <a:off x="4582651" y="1769819"/>
              <a:ext cx="4163328" cy="2463253"/>
              <a:chOff x="4582651" y="1620353"/>
              <a:chExt cx="4163328" cy="2463253"/>
            </a:xfrm>
          </p:grpSpPr>
          <p:sp>
            <p:nvSpPr>
              <p:cNvPr id="4" name="Rectangle 3">
                <a:extLst>
                  <a:ext uri="{FF2B5EF4-FFF2-40B4-BE49-F238E27FC236}">
                    <a16:creationId xmlns:a16="http://schemas.microsoft.com/office/drawing/2014/main" id="{40014A32-D6AA-4EA4-BD00-9B08CAA1C380}"/>
                  </a:ext>
                </a:extLst>
              </p:cNvPr>
              <p:cNvSpPr/>
              <p:nvPr/>
            </p:nvSpPr>
            <p:spPr>
              <a:xfrm>
                <a:off x="4582651" y="1620353"/>
                <a:ext cx="998959" cy="725194"/>
              </a:xfrm>
              <a:prstGeom prst="rect">
                <a:avLst/>
              </a:prstGeom>
              <a:solidFill>
                <a:schemeClr val="accent3">
                  <a:lumMod val="75000"/>
                </a:schemeClr>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CVE Board</a:t>
                </a:r>
              </a:p>
            </p:txBody>
          </p:sp>
          <p:sp>
            <p:nvSpPr>
              <p:cNvPr id="16" name="Rectangle 15">
                <a:extLst>
                  <a:ext uri="{FF2B5EF4-FFF2-40B4-BE49-F238E27FC236}">
                    <a16:creationId xmlns:a16="http://schemas.microsoft.com/office/drawing/2014/main" id="{53A1B095-6F7D-469A-BDBA-82C2D22EFC5C}"/>
                  </a:ext>
                </a:extLst>
              </p:cNvPr>
              <p:cNvSpPr/>
              <p:nvPr/>
            </p:nvSpPr>
            <p:spPr>
              <a:xfrm>
                <a:off x="7621342" y="1620354"/>
                <a:ext cx="1124637" cy="734580"/>
              </a:xfrm>
              <a:prstGeom prst="rect">
                <a:avLst/>
              </a:prstGeom>
              <a:solidFill>
                <a:schemeClr val="tx2">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DHS CISA (Sponsor Organization)</a:t>
                </a:r>
              </a:p>
            </p:txBody>
          </p:sp>
          <p:sp>
            <p:nvSpPr>
              <p:cNvPr id="17" name="Rectangle 16">
                <a:extLst>
                  <a:ext uri="{FF2B5EF4-FFF2-40B4-BE49-F238E27FC236}">
                    <a16:creationId xmlns:a16="http://schemas.microsoft.com/office/drawing/2014/main" id="{AF792A0D-CA7B-4AB2-A67A-38D41E6C78FB}"/>
                  </a:ext>
                </a:extLst>
              </p:cNvPr>
              <p:cNvSpPr/>
              <p:nvPr/>
            </p:nvSpPr>
            <p:spPr>
              <a:xfrm>
                <a:off x="6091590" y="1620353"/>
                <a:ext cx="1124641" cy="725193"/>
              </a:xfrm>
              <a:prstGeom prst="rec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MITRE (Program Root CNA, Secretariat, CNA-LR)</a:t>
                </a:r>
              </a:p>
            </p:txBody>
          </p:sp>
          <p:grpSp>
            <p:nvGrpSpPr>
              <p:cNvPr id="83" name="Group 82">
                <a:extLst>
                  <a:ext uri="{FF2B5EF4-FFF2-40B4-BE49-F238E27FC236}">
                    <a16:creationId xmlns:a16="http://schemas.microsoft.com/office/drawing/2014/main" id="{7CF81575-03ED-43D0-8396-60463D793CA7}"/>
                  </a:ext>
                </a:extLst>
              </p:cNvPr>
              <p:cNvGrpSpPr/>
              <p:nvPr/>
            </p:nvGrpSpPr>
            <p:grpSpPr>
              <a:xfrm>
                <a:off x="7216231" y="2937221"/>
                <a:ext cx="1492046" cy="718330"/>
                <a:chOff x="6481758" y="2792089"/>
                <a:chExt cx="1492046" cy="718330"/>
              </a:xfrm>
            </p:grpSpPr>
            <p:sp>
              <p:nvSpPr>
                <p:cNvPr id="9" name="Rectangle 8">
                  <a:extLst>
                    <a:ext uri="{FF2B5EF4-FFF2-40B4-BE49-F238E27FC236}">
                      <a16:creationId xmlns:a16="http://schemas.microsoft.com/office/drawing/2014/main" id="{E194C76E-9F67-4194-9BA2-8D1CB847E298}"/>
                    </a:ext>
                  </a:extLst>
                </p:cNvPr>
                <p:cNvSpPr>
                  <a:spLocks noChangeAspect="1"/>
                </p:cNvSpPr>
                <p:nvPr/>
              </p:nvSpPr>
              <p:spPr>
                <a:xfrm>
                  <a:off x="6481758" y="3316356"/>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22" name="Rectangle 21">
                  <a:extLst>
                    <a:ext uri="{FF2B5EF4-FFF2-40B4-BE49-F238E27FC236}">
                      <a16:creationId xmlns:a16="http://schemas.microsoft.com/office/drawing/2014/main" id="{89D049FF-76B0-4370-A0E2-9621A16FEC46}"/>
                    </a:ext>
                  </a:extLst>
                </p:cNvPr>
                <p:cNvSpPr>
                  <a:spLocks noChangeAspect="1"/>
                </p:cNvSpPr>
                <p:nvPr/>
              </p:nvSpPr>
              <p:spPr>
                <a:xfrm>
                  <a:off x="7402405" y="3313167"/>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67" name="Rectangle 66">
                  <a:extLst>
                    <a:ext uri="{FF2B5EF4-FFF2-40B4-BE49-F238E27FC236}">
                      <a16:creationId xmlns:a16="http://schemas.microsoft.com/office/drawing/2014/main" id="{A0390596-FD1C-42D3-ACB1-48134755B123}"/>
                    </a:ext>
                  </a:extLst>
                </p:cNvPr>
                <p:cNvSpPr>
                  <a:spLocks noChangeAspect="1"/>
                </p:cNvSpPr>
                <p:nvPr/>
              </p:nvSpPr>
              <p:spPr>
                <a:xfrm>
                  <a:off x="6886869" y="2792089"/>
                  <a:ext cx="668490" cy="318715"/>
                </a:xfrm>
                <a:prstGeom prst="rect">
                  <a:avLst/>
                </a:prstGeom>
                <a:solidFill>
                  <a:schemeClr val="bg2">
                    <a:lumMod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Root CNA</a:t>
                  </a:r>
                </a:p>
              </p:txBody>
            </p:sp>
            <p:cxnSp>
              <p:nvCxnSpPr>
                <p:cNvPr id="69" name="Connector: Elbow 68">
                  <a:extLst>
                    <a:ext uri="{FF2B5EF4-FFF2-40B4-BE49-F238E27FC236}">
                      <a16:creationId xmlns:a16="http://schemas.microsoft.com/office/drawing/2014/main" id="{5E3BE59B-5110-4A67-8CF4-5C536C7A46ED}"/>
                    </a:ext>
                  </a:extLst>
                </p:cNvPr>
                <p:cNvCxnSpPr>
                  <a:cxnSpLocks noChangeAspect="1"/>
                  <a:stCxn id="9" idx="0"/>
                  <a:endCxn id="67" idx="2"/>
                </p:cNvCxnSpPr>
                <p:nvPr/>
              </p:nvCxnSpPr>
              <p:spPr>
                <a:xfrm rot="5400000" flipH="1" flipV="1">
                  <a:off x="6891510" y="2986752"/>
                  <a:ext cx="205552" cy="453656"/>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BE4230D6-3554-4899-80B5-02C8665FAE4D}"/>
                    </a:ext>
                  </a:extLst>
                </p:cNvPr>
                <p:cNvCxnSpPr>
                  <a:cxnSpLocks noChangeAspect="1"/>
                  <a:stCxn id="22" idx="0"/>
                  <a:endCxn id="67" idx="2"/>
                </p:cNvCxnSpPr>
                <p:nvPr/>
              </p:nvCxnSpPr>
              <p:spPr>
                <a:xfrm rot="16200000" flipV="1">
                  <a:off x="7353429" y="2978490"/>
                  <a:ext cx="202363" cy="46699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A3443878-7C3D-4792-BF14-D3A5EFA41EC4}"/>
                  </a:ext>
                </a:extLst>
              </p:cNvPr>
              <p:cNvCxnSpPr>
                <a:cxnSpLocks/>
                <a:stCxn id="4" idx="3"/>
                <a:endCxn id="17" idx="1"/>
              </p:cNvCxnSpPr>
              <p:nvPr/>
            </p:nvCxnSpPr>
            <p:spPr>
              <a:xfrm flipV="1">
                <a:off x="5581610" y="1982950"/>
                <a:ext cx="50998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C660686-7A9D-4996-B2E0-5365BCE22905}"/>
                  </a:ext>
                </a:extLst>
              </p:cNvPr>
              <p:cNvCxnSpPr>
                <a:cxnSpLocks/>
                <a:stCxn id="17" idx="3"/>
                <a:endCxn id="16" idx="1"/>
              </p:cNvCxnSpPr>
              <p:nvPr/>
            </p:nvCxnSpPr>
            <p:spPr>
              <a:xfrm>
                <a:off x="7216231" y="1982950"/>
                <a:ext cx="405111" cy="4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0178FD0-F94B-4074-9FFE-E102E02D7650}"/>
                  </a:ext>
                </a:extLst>
              </p:cNvPr>
              <p:cNvCxnSpPr/>
              <p:nvPr/>
            </p:nvCxnSpPr>
            <p:spPr>
              <a:xfrm flipH="1" flipV="1">
                <a:off x="6629534" y="2354934"/>
                <a:ext cx="1" cy="582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F6EB35F-AA6A-446E-841D-56EC9EEBED9B}"/>
                  </a:ext>
                </a:extLst>
              </p:cNvPr>
              <p:cNvSpPr>
                <a:spLocks noChangeAspect="1"/>
              </p:cNvSpPr>
              <p:nvPr/>
            </p:nvSpPr>
            <p:spPr>
              <a:xfrm>
                <a:off x="8136878" y="3889543"/>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66" name="Rectangle 65">
                <a:extLst>
                  <a:ext uri="{FF2B5EF4-FFF2-40B4-BE49-F238E27FC236}">
                    <a16:creationId xmlns:a16="http://schemas.microsoft.com/office/drawing/2014/main" id="{927D1992-ED92-45C3-8512-404F85DE514A}"/>
                  </a:ext>
                </a:extLst>
              </p:cNvPr>
              <p:cNvSpPr>
                <a:spLocks noChangeAspect="1"/>
              </p:cNvSpPr>
              <p:nvPr/>
            </p:nvSpPr>
            <p:spPr>
              <a:xfrm>
                <a:off x="7216231" y="3886755"/>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68" name="Rectangle 67">
                <a:extLst>
                  <a:ext uri="{FF2B5EF4-FFF2-40B4-BE49-F238E27FC236}">
                    <a16:creationId xmlns:a16="http://schemas.microsoft.com/office/drawing/2014/main" id="{099C7344-7F2A-45A6-A890-6394C7EFFA64}"/>
                  </a:ext>
                </a:extLst>
              </p:cNvPr>
              <p:cNvSpPr/>
              <p:nvPr/>
            </p:nvSpPr>
            <p:spPr>
              <a:xfrm>
                <a:off x="6183315" y="294046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grpSp>
        <p:cxnSp>
          <p:nvCxnSpPr>
            <p:cNvPr id="8" name="Straight Connector 7">
              <a:extLst>
                <a:ext uri="{FF2B5EF4-FFF2-40B4-BE49-F238E27FC236}">
                  <a16:creationId xmlns:a16="http://schemas.microsoft.com/office/drawing/2014/main" id="{F20EB4C8-B26A-4D94-8839-5701426A5939}"/>
                </a:ext>
              </a:extLst>
            </p:cNvPr>
            <p:cNvCxnSpPr>
              <a:cxnSpLocks/>
            </p:cNvCxnSpPr>
            <p:nvPr/>
          </p:nvCxnSpPr>
          <p:spPr>
            <a:xfrm flipH="1">
              <a:off x="6629535" y="2778642"/>
              <a:ext cx="1326052"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26A097-78EE-4FE9-9617-D9F0F02A8680}"/>
                </a:ext>
              </a:extLst>
            </p:cNvPr>
            <p:cNvCxnSpPr>
              <a:cxnSpLocks/>
            </p:cNvCxnSpPr>
            <p:nvPr/>
          </p:nvCxnSpPr>
          <p:spPr>
            <a:xfrm flipH="1">
              <a:off x="7954606" y="3506583"/>
              <a:ext cx="981" cy="419897"/>
            </a:xfrm>
            <a:prstGeom prst="line">
              <a:avLst/>
            </a:prstGeom>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75A453C-C5CF-4017-81C9-96121C6C1D86}"/>
                </a:ext>
              </a:extLst>
            </p:cNvPr>
            <p:cNvCxnSpPr>
              <a:stCxn id="67" idx="0"/>
            </p:cNvCxnSpPr>
            <p:nvPr/>
          </p:nvCxnSpPr>
          <p:spPr>
            <a:xfrm flipV="1">
              <a:off x="7955587" y="2778642"/>
              <a:ext cx="0"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20B8769-ABC6-4B73-82AB-3936D5C8A7D2}"/>
                </a:ext>
              </a:extLst>
            </p:cNvPr>
            <p:cNvSpPr/>
            <p:nvPr/>
          </p:nvSpPr>
          <p:spPr>
            <a:xfrm>
              <a:off x="5082131" y="3086687"/>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45" name="Rectangle 44">
              <a:extLst>
                <a:ext uri="{FF2B5EF4-FFF2-40B4-BE49-F238E27FC236}">
                  <a16:creationId xmlns:a16="http://schemas.microsoft.com/office/drawing/2014/main" id="{72C2F6F6-6BE7-4E62-911E-09418CD91B60}"/>
                </a:ext>
              </a:extLst>
            </p:cNvPr>
            <p:cNvSpPr/>
            <p:nvPr/>
          </p:nvSpPr>
          <p:spPr>
            <a:xfrm>
              <a:off x="5084468" y="379397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46" name="Rectangle 45">
              <a:extLst>
                <a:ext uri="{FF2B5EF4-FFF2-40B4-BE49-F238E27FC236}">
                  <a16:creationId xmlns:a16="http://schemas.microsoft.com/office/drawing/2014/main" id="{989BE3FA-3CC7-4599-9FAE-DF48C435E03A}"/>
                </a:ext>
              </a:extLst>
            </p:cNvPr>
            <p:cNvSpPr/>
            <p:nvPr/>
          </p:nvSpPr>
          <p:spPr>
            <a:xfrm>
              <a:off x="6183315" y="3793760"/>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cxnSp>
          <p:nvCxnSpPr>
            <p:cNvPr id="31" name="Straight Connector 30">
              <a:extLst>
                <a:ext uri="{FF2B5EF4-FFF2-40B4-BE49-F238E27FC236}">
                  <a16:creationId xmlns:a16="http://schemas.microsoft.com/office/drawing/2014/main" id="{133B5367-0155-434E-848C-509B30B37777}"/>
                </a:ext>
              </a:extLst>
            </p:cNvPr>
            <p:cNvCxnSpPr>
              <a:cxnSpLocks/>
            </p:cNvCxnSpPr>
            <p:nvPr/>
          </p:nvCxnSpPr>
          <p:spPr>
            <a:xfrm flipH="1">
              <a:off x="5521669" y="2778642"/>
              <a:ext cx="11011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D96E24-4299-46C5-B37D-3E8C95BFC7BE}"/>
                </a:ext>
              </a:extLst>
            </p:cNvPr>
            <p:cNvCxnSpPr>
              <a:cxnSpLocks/>
            </p:cNvCxnSpPr>
            <p:nvPr/>
          </p:nvCxnSpPr>
          <p:spPr>
            <a:xfrm>
              <a:off x="6069644" y="2778642"/>
              <a:ext cx="2617" cy="829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58D87EC-19EB-402E-9A46-E64F6992672C}"/>
                </a:ext>
              </a:extLst>
            </p:cNvPr>
            <p:cNvCxnSpPr>
              <a:cxnSpLocks/>
              <a:stCxn id="44" idx="0"/>
            </p:cNvCxnSpPr>
            <p:nvPr/>
          </p:nvCxnSpPr>
          <p:spPr>
            <a:xfrm flipH="1" flipV="1">
              <a:off x="5521669" y="2778642"/>
              <a:ext cx="1"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D99CDAB-1524-443B-ADF4-BB7E5E1862C4}"/>
                </a:ext>
              </a:extLst>
            </p:cNvPr>
            <p:cNvCxnSpPr>
              <a:stCxn id="45" idx="0"/>
              <a:endCxn id="45" idx="0"/>
            </p:cNvCxnSpPr>
            <p:nvPr/>
          </p:nvCxnSpPr>
          <p:spPr>
            <a:xfrm>
              <a:off x="5524007" y="3793976"/>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227A1F3F-EC2C-4769-8829-78227A679DC1}"/>
                </a:ext>
              </a:extLst>
            </p:cNvPr>
            <p:cNvCxnSpPr>
              <a:endCxn id="45" idx="0"/>
            </p:cNvCxnSpPr>
            <p:nvPr/>
          </p:nvCxnSpPr>
          <p:spPr>
            <a:xfrm rot="10800000" flipV="1">
              <a:off x="5524007" y="3607764"/>
              <a:ext cx="556612" cy="1862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E1D8BF58-EBEB-459F-8946-C15849AF68A4}"/>
                </a:ext>
              </a:extLst>
            </p:cNvPr>
            <p:cNvCxnSpPr>
              <a:endCxn id="46" idx="0"/>
            </p:cNvCxnSpPr>
            <p:nvPr/>
          </p:nvCxnSpPr>
          <p:spPr>
            <a:xfrm>
              <a:off x="6069644" y="3607763"/>
              <a:ext cx="553210" cy="18599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13171E85-163E-41D7-AD9E-B41C908D0A14}"/>
                </a:ext>
              </a:extLst>
            </p:cNvPr>
            <p:cNvCxnSpPr>
              <a:endCxn id="66" idx="0"/>
            </p:cNvCxnSpPr>
            <p:nvPr/>
          </p:nvCxnSpPr>
          <p:spPr>
            <a:xfrm rot="10800000" flipV="1">
              <a:off x="7501932" y="3926479"/>
              <a:ext cx="452675" cy="10974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FFD61F5F-05EC-4F71-BFCF-61CD8C844A52}"/>
                </a:ext>
              </a:extLst>
            </p:cNvPr>
            <p:cNvCxnSpPr>
              <a:endCxn id="60" idx="0"/>
            </p:cNvCxnSpPr>
            <p:nvPr/>
          </p:nvCxnSpPr>
          <p:spPr>
            <a:xfrm>
              <a:off x="7954605" y="3926480"/>
              <a:ext cx="467973" cy="1125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Audio 19">
            <a:hlinkClick r:id="" action="ppaction://media"/>
            <a:extLst>
              <a:ext uri="{FF2B5EF4-FFF2-40B4-BE49-F238E27FC236}">
                <a16:creationId xmlns:a16="http://schemas.microsoft.com/office/drawing/2014/main" id="{2348F0F4-B8B9-4125-86C8-45D382E8B2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6" name="Slide Number Placeholder 3">
            <a:extLst>
              <a:ext uri="{FF2B5EF4-FFF2-40B4-BE49-F238E27FC236}">
                <a16:creationId xmlns:a16="http://schemas.microsoft.com/office/drawing/2014/main" id="{673C60E0-DD8F-4133-8FE6-755B8C0F907E}"/>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12</a:t>
            </a:fld>
            <a:r>
              <a:rPr lang="en-US" sz="1400" dirty="0"/>
              <a:t> </a:t>
            </a:r>
            <a:r>
              <a:rPr lang="en-US" sz="1400" dirty="0">
                <a:solidFill>
                  <a:srgbClr val="C1CD23"/>
                </a:solidFill>
              </a:rPr>
              <a:t>|</a:t>
            </a:r>
          </a:p>
        </p:txBody>
      </p:sp>
    </p:spTree>
    <p:extLst>
      <p:ext uri="{BB962C8B-B14F-4D97-AF65-F5344CB8AC3E}">
        <p14:creationId xmlns:p14="http://schemas.microsoft.com/office/powerpoint/2010/main" val="3391839410"/>
      </p:ext>
    </p:extLst>
  </p:cSld>
  <p:clrMapOvr>
    <a:masterClrMapping/>
  </p:clrMapOvr>
  <mc:AlternateContent xmlns:mc="http://schemas.openxmlformats.org/markup-compatibility/2006" xmlns:p14="http://schemas.microsoft.com/office/powerpoint/2010/main">
    <mc:Choice Requires="p14">
      <p:transition spd="slow" p14:dur="2000" advTm="13583"/>
    </mc:Choice>
    <mc:Fallback xmlns="">
      <p:transition spd="slow" advTm="1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DC1B-5B42-410B-94EA-543B9FC292F5}"/>
              </a:ext>
            </a:extLst>
          </p:cNvPr>
          <p:cNvSpPr>
            <a:spLocks noGrp="1"/>
          </p:cNvSpPr>
          <p:nvPr>
            <p:ph type="title"/>
          </p:nvPr>
        </p:nvSpPr>
        <p:spPr/>
        <p:txBody>
          <a:bodyPr/>
          <a:lstStyle/>
          <a:p>
            <a:r>
              <a:rPr lang="en-US" dirty="0"/>
              <a:t>Program Sponsor</a:t>
            </a:r>
          </a:p>
        </p:txBody>
      </p:sp>
      <p:grpSp>
        <p:nvGrpSpPr>
          <p:cNvPr id="5" name="Group 4">
            <a:extLst>
              <a:ext uri="{FF2B5EF4-FFF2-40B4-BE49-F238E27FC236}">
                <a16:creationId xmlns:a16="http://schemas.microsoft.com/office/drawing/2014/main" id="{77A67378-B269-4618-A538-17ED32583B35}"/>
              </a:ext>
            </a:extLst>
          </p:cNvPr>
          <p:cNvGrpSpPr/>
          <p:nvPr/>
        </p:nvGrpSpPr>
        <p:grpSpPr>
          <a:xfrm>
            <a:off x="1769949" y="1325741"/>
            <a:ext cx="8249540" cy="4977782"/>
            <a:chOff x="4571999" y="1769819"/>
            <a:chExt cx="4173980" cy="2463253"/>
          </a:xfrm>
        </p:grpSpPr>
        <p:grpSp>
          <p:nvGrpSpPr>
            <p:cNvPr id="6" name="Group 5">
              <a:extLst>
                <a:ext uri="{FF2B5EF4-FFF2-40B4-BE49-F238E27FC236}">
                  <a16:creationId xmlns:a16="http://schemas.microsoft.com/office/drawing/2014/main" id="{97BFA6D5-1605-4823-8257-CE46F50265D9}"/>
                </a:ext>
              </a:extLst>
            </p:cNvPr>
            <p:cNvGrpSpPr/>
            <p:nvPr/>
          </p:nvGrpSpPr>
          <p:grpSpPr>
            <a:xfrm>
              <a:off x="4571999" y="1769819"/>
              <a:ext cx="4173980" cy="2463253"/>
              <a:chOff x="4571999" y="1620353"/>
              <a:chExt cx="4173980" cy="2463253"/>
            </a:xfrm>
          </p:grpSpPr>
          <p:sp>
            <p:nvSpPr>
              <p:cNvPr id="21" name="Rectangle 20">
                <a:extLst>
                  <a:ext uri="{FF2B5EF4-FFF2-40B4-BE49-F238E27FC236}">
                    <a16:creationId xmlns:a16="http://schemas.microsoft.com/office/drawing/2014/main" id="{75AADEA5-24F9-4221-8B55-365D1C9F303E}"/>
                  </a:ext>
                </a:extLst>
              </p:cNvPr>
              <p:cNvSpPr/>
              <p:nvPr/>
            </p:nvSpPr>
            <p:spPr>
              <a:xfrm>
                <a:off x="4571999" y="1620353"/>
                <a:ext cx="998959" cy="725194"/>
              </a:xfrm>
              <a:prstGeom prst="rect">
                <a:avLst/>
              </a:prstGeom>
              <a:solidFill>
                <a:schemeClr val="accent3">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CVE Board</a:t>
                </a:r>
              </a:p>
            </p:txBody>
          </p:sp>
          <p:sp>
            <p:nvSpPr>
              <p:cNvPr id="22" name="Rectangle 21">
                <a:extLst>
                  <a:ext uri="{FF2B5EF4-FFF2-40B4-BE49-F238E27FC236}">
                    <a16:creationId xmlns:a16="http://schemas.microsoft.com/office/drawing/2014/main" id="{5FBA6E96-CFE6-4D53-AD6D-B7E592D0BFBF}"/>
                  </a:ext>
                </a:extLst>
              </p:cNvPr>
              <p:cNvSpPr/>
              <p:nvPr/>
            </p:nvSpPr>
            <p:spPr>
              <a:xfrm>
                <a:off x="7621342" y="1620354"/>
                <a:ext cx="1124637" cy="734580"/>
              </a:xfrm>
              <a:prstGeom prst="rect">
                <a:avLst/>
              </a:prstGeom>
              <a:solidFill>
                <a:schemeClr val="tx2">
                  <a:lumMod val="40000"/>
                  <a:lumOff val="6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DHS CISA (Sponsor Organization)</a:t>
                </a:r>
              </a:p>
            </p:txBody>
          </p:sp>
          <p:sp>
            <p:nvSpPr>
              <p:cNvPr id="23" name="Rectangle 22">
                <a:extLst>
                  <a:ext uri="{FF2B5EF4-FFF2-40B4-BE49-F238E27FC236}">
                    <a16:creationId xmlns:a16="http://schemas.microsoft.com/office/drawing/2014/main" id="{FC09E728-DB9D-41C5-B86B-6C50B1210A82}"/>
                  </a:ext>
                </a:extLst>
              </p:cNvPr>
              <p:cNvSpPr/>
              <p:nvPr/>
            </p:nvSpPr>
            <p:spPr>
              <a:xfrm>
                <a:off x="6091590" y="1620353"/>
                <a:ext cx="1124641" cy="725193"/>
              </a:xfrm>
              <a:prstGeom prst="rec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MITRE (Program Root CNA, Secretariat, CNA-LR)</a:t>
                </a:r>
              </a:p>
            </p:txBody>
          </p:sp>
          <p:grpSp>
            <p:nvGrpSpPr>
              <p:cNvPr id="24" name="Group 23">
                <a:extLst>
                  <a:ext uri="{FF2B5EF4-FFF2-40B4-BE49-F238E27FC236}">
                    <a16:creationId xmlns:a16="http://schemas.microsoft.com/office/drawing/2014/main" id="{129DB025-ACB7-4F0F-97E8-DECA525C7169}"/>
                  </a:ext>
                </a:extLst>
              </p:cNvPr>
              <p:cNvGrpSpPr/>
              <p:nvPr/>
            </p:nvGrpSpPr>
            <p:grpSpPr>
              <a:xfrm>
                <a:off x="7216231" y="2937221"/>
                <a:ext cx="1492046" cy="718330"/>
                <a:chOff x="6481758" y="2792089"/>
                <a:chExt cx="1492046" cy="718330"/>
              </a:xfrm>
            </p:grpSpPr>
            <p:sp>
              <p:nvSpPr>
                <p:cNvPr id="31" name="Rectangle 30">
                  <a:extLst>
                    <a:ext uri="{FF2B5EF4-FFF2-40B4-BE49-F238E27FC236}">
                      <a16:creationId xmlns:a16="http://schemas.microsoft.com/office/drawing/2014/main" id="{F07BB0FE-2B5C-45C2-A51E-C455CBF7CB92}"/>
                    </a:ext>
                  </a:extLst>
                </p:cNvPr>
                <p:cNvSpPr>
                  <a:spLocks noChangeAspect="1"/>
                </p:cNvSpPr>
                <p:nvPr/>
              </p:nvSpPr>
              <p:spPr>
                <a:xfrm>
                  <a:off x="6481758" y="3316356"/>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32" name="Rectangle 31">
                  <a:extLst>
                    <a:ext uri="{FF2B5EF4-FFF2-40B4-BE49-F238E27FC236}">
                      <a16:creationId xmlns:a16="http://schemas.microsoft.com/office/drawing/2014/main" id="{9CD71D7C-8E06-4A94-8CC0-BBFF5BD0C85B}"/>
                    </a:ext>
                  </a:extLst>
                </p:cNvPr>
                <p:cNvSpPr>
                  <a:spLocks noChangeAspect="1"/>
                </p:cNvSpPr>
                <p:nvPr/>
              </p:nvSpPr>
              <p:spPr>
                <a:xfrm>
                  <a:off x="7402405" y="3313167"/>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33" name="Rectangle 32">
                  <a:extLst>
                    <a:ext uri="{FF2B5EF4-FFF2-40B4-BE49-F238E27FC236}">
                      <a16:creationId xmlns:a16="http://schemas.microsoft.com/office/drawing/2014/main" id="{32C5D207-2E5A-479A-93E9-7652C149DAAC}"/>
                    </a:ext>
                  </a:extLst>
                </p:cNvPr>
                <p:cNvSpPr>
                  <a:spLocks noChangeAspect="1"/>
                </p:cNvSpPr>
                <p:nvPr/>
              </p:nvSpPr>
              <p:spPr>
                <a:xfrm>
                  <a:off x="6886869" y="2792089"/>
                  <a:ext cx="668490" cy="318715"/>
                </a:xfrm>
                <a:prstGeom prst="rect">
                  <a:avLst/>
                </a:prstGeom>
                <a:solidFill>
                  <a:schemeClr val="bg2">
                    <a:lumMod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Root CNA</a:t>
                  </a:r>
                </a:p>
              </p:txBody>
            </p:sp>
            <p:cxnSp>
              <p:nvCxnSpPr>
                <p:cNvPr id="34" name="Connector: Elbow 33">
                  <a:extLst>
                    <a:ext uri="{FF2B5EF4-FFF2-40B4-BE49-F238E27FC236}">
                      <a16:creationId xmlns:a16="http://schemas.microsoft.com/office/drawing/2014/main" id="{F1252379-3FD2-44D4-82B5-8AB43AE43CCA}"/>
                    </a:ext>
                  </a:extLst>
                </p:cNvPr>
                <p:cNvCxnSpPr>
                  <a:cxnSpLocks noChangeAspect="1"/>
                  <a:stCxn id="31" idx="0"/>
                  <a:endCxn id="33" idx="2"/>
                </p:cNvCxnSpPr>
                <p:nvPr/>
              </p:nvCxnSpPr>
              <p:spPr>
                <a:xfrm rot="5400000" flipH="1" flipV="1">
                  <a:off x="6891510" y="2986752"/>
                  <a:ext cx="205552" cy="453656"/>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358ABE4-5160-4558-9E7A-3FFAC0886BD0}"/>
                    </a:ext>
                  </a:extLst>
                </p:cNvPr>
                <p:cNvCxnSpPr>
                  <a:cxnSpLocks noChangeAspect="1"/>
                  <a:stCxn id="32" idx="0"/>
                  <a:endCxn id="33" idx="2"/>
                </p:cNvCxnSpPr>
                <p:nvPr/>
              </p:nvCxnSpPr>
              <p:spPr>
                <a:xfrm rot="16200000" flipV="1">
                  <a:off x="7353429" y="2978490"/>
                  <a:ext cx="202363" cy="46699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8BF29413-28CD-49DB-9A15-5B906D9B16A9}"/>
                  </a:ext>
                </a:extLst>
              </p:cNvPr>
              <p:cNvCxnSpPr>
                <a:cxnSpLocks/>
                <a:stCxn id="21" idx="3"/>
                <a:endCxn id="23" idx="1"/>
              </p:cNvCxnSpPr>
              <p:nvPr/>
            </p:nvCxnSpPr>
            <p:spPr>
              <a:xfrm>
                <a:off x="5570958" y="1982950"/>
                <a:ext cx="52063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D0485F-FCF0-463E-9337-0737F9E5C953}"/>
                  </a:ext>
                </a:extLst>
              </p:cNvPr>
              <p:cNvCxnSpPr>
                <a:cxnSpLocks/>
                <a:stCxn id="23" idx="3"/>
                <a:endCxn id="22" idx="1"/>
              </p:cNvCxnSpPr>
              <p:nvPr/>
            </p:nvCxnSpPr>
            <p:spPr>
              <a:xfrm>
                <a:off x="7216231" y="1982950"/>
                <a:ext cx="405111" cy="4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4D62B9-2C0C-4481-AF9F-FD8ED4DC1B5C}"/>
                  </a:ext>
                </a:extLst>
              </p:cNvPr>
              <p:cNvCxnSpPr/>
              <p:nvPr/>
            </p:nvCxnSpPr>
            <p:spPr>
              <a:xfrm flipH="1" flipV="1">
                <a:off x="6629534" y="2354934"/>
                <a:ext cx="1" cy="582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F1278A1-71A7-4EAA-BA2E-4514E902CEAB}"/>
                  </a:ext>
                </a:extLst>
              </p:cNvPr>
              <p:cNvSpPr>
                <a:spLocks noChangeAspect="1"/>
              </p:cNvSpPr>
              <p:nvPr/>
            </p:nvSpPr>
            <p:spPr>
              <a:xfrm>
                <a:off x="8136878" y="3889543"/>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29" name="Rectangle 28">
                <a:extLst>
                  <a:ext uri="{FF2B5EF4-FFF2-40B4-BE49-F238E27FC236}">
                    <a16:creationId xmlns:a16="http://schemas.microsoft.com/office/drawing/2014/main" id="{F8B81A81-DAD6-4222-A07F-44C870497AA2}"/>
                  </a:ext>
                </a:extLst>
              </p:cNvPr>
              <p:cNvSpPr>
                <a:spLocks noChangeAspect="1"/>
              </p:cNvSpPr>
              <p:nvPr/>
            </p:nvSpPr>
            <p:spPr>
              <a:xfrm>
                <a:off x="7216231" y="3886755"/>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30" name="Rectangle 29">
                <a:extLst>
                  <a:ext uri="{FF2B5EF4-FFF2-40B4-BE49-F238E27FC236}">
                    <a16:creationId xmlns:a16="http://schemas.microsoft.com/office/drawing/2014/main" id="{9D364E02-6C5A-488B-8F5D-75237B2A8DC8}"/>
                  </a:ext>
                </a:extLst>
              </p:cNvPr>
              <p:cNvSpPr/>
              <p:nvPr/>
            </p:nvSpPr>
            <p:spPr>
              <a:xfrm>
                <a:off x="6183315" y="294046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grpSp>
        <p:cxnSp>
          <p:nvCxnSpPr>
            <p:cNvPr id="7" name="Straight Connector 6">
              <a:extLst>
                <a:ext uri="{FF2B5EF4-FFF2-40B4-BE49-F238E27FC236}">
                  <a16:creationId xmlns:a16="http://schemas.microsoft.com/office/drawing/2014/main" id="{4FE7B3C7-91CC-444D-8BC1-22F812E9B7B7}"/>
                </a:ext>
              </a:extLst>
            </p:cNvPr>
            <p:cNvCxnSpPr>
              <a:cxnSpLocks/>
            </p:cNvCxnSpPr>
            <p:nvPr/>
          </p:nvCxnSpPr>
          <p:spPr>
            <a:xfrm flipH="1">
              <a:off x="6629535" y="2778642"/>
              <a:ext cx="1326052"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51A7C1-2719-463C-B831-92687ECFD832}"/>
                </a:ext>
              </a:extLst>
            </p:cNvPr>
            <p:cNvCxnSpPr>
              <a:cxnSpLocks/>
            </p:cNvCxnSpPr>
            <p:nvPr/>
          </p:nvCxnSpPr>
          <p:spPr>
            <a:xfrm flipH="1">
              <a:off x="7954606" y="3506583"/>
              <a:ext cx="981" cy="419897"/>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7466192-0A55-4825-82F6-404D19B59184}"/>
                </a:ext>
              </a:extLst>
            </p:cNvPr>
            <p:cNvCxnSpPr>
              <a:stCxn id="33" idx="0"/>
            </p:cNvCxnSpPr>
            <p:nvPr/>
          </p:nvCxnSpPr>
          <p:spPr>
            <a:xfrm flipV="1">
              <a:off x="7955587" y="2778642"/>
              <a:ext cx="0"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6402CD-9188-4FBC-9689-78B795965AAD}"/>
                </a:ext>
              </a:extLst>
            </p:cNvPr>
            <p:cNvSpPr/>
            <p:nvPr/>
          </p:nvSpPr>
          <p:spPr>
            <a:xfrm>
              <a:off x="5082131" y="3086687"/>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11" name="Rectangle 10">
              <a:extLst>
                <a:ext uri="{FF2B5EF4-FFF2-40B4-BE49-F238E27FC236}">
                  <a16:creationId xmlns:a16="http://schemas.microsoft.com/office/drawing/2014/main" id="{338DE2C8-DE73-4625-BDE9-42D36AA210EB}"/>
                </a:ext>
              </a:extLst>
            </p:cNvPr>
            <p:cNvSpPr/>
            <p:nvPr/>
          </p:nvSpPr>
          <p:spPr>
            <a:xfrm>
              <a:off x="5084468" y="379397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12" name="Rectangle 11">
              <a:extLst>
                <a:ext uri="{FF2B5EF4-FFF2-40B4-BE49-F238E27FC236}">
                  <a16:creationId xmlns:a16="http://schemas.microsoft.com/office/drawing/2014/main" id="{44BB8082-A69C-4611-BAE6-E840C58ADFBF}"/>
                </a:ext>
              </a:extLst>
            </p:cNvPr>
            <p:cNvSpPr/>
            <p:nvPr/>
          </p:nvSpPr>
          <p:spPr>
            <a:xfrm>
              <a:off x="6183315" y="3793760"/>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cxnSp>
          <p:nvCxnSpPr>
            <p:cNvPr id="13" name="Straight Connector 12">
              <a:extLst>
                <a:ext uri="{FF2B5EF4-FFF2-40B4-BE49-F238E27FC236}">
                  <a16:creationId xmlns:a16="http://schemas.microsoft.com/office/drawing/2014/main" id="{F4B3A639-5FFD-4C30-82CC-473D6B758511}"/>
                </a:ext>
              </a:extLst>
            </p:cNvPr>
            <p:cNvCxnSpPr>
              <a:cxnSpLocks/>
            </p:cNvCxnSpPr>
            <p:nvPr/>
          </p:nvCxnSpPr>
          <p:spPr>
            <a:xfrm flipH="1">
              <a:off x="5521669" y="2778642"/>
              <a:ext cx="11011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F3190E0-5A80-4266-81B5-79FDD38D78A4}"/>
                </a:ext>
              </a:extLst>
            </p:cNvPr>
            <p:cNvCxnSpPr>
              <a:cxnSpLocks/>
            </p:cNvCxnSpPr>
            <p:nvPr/>
          </p:nvCxnSpPr>
          <p:spPr>
            <a:xfrm>
              <a:off x="6069644" y="2778642"/>
              <a:ext cx="2617" cy="829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9F1060-CCE6-4C70-95F9-05523BDA7984}"/>
                </a:ext>
              </a:extLst>
            </p:cNvPr>
            <p:cNvCxnSpPr>
              <a:cxnSpLocks/>
              <a:stCxn id="10" idx="0"/>
            </p:cNvCxnSpPr>
            <p:nvPr/>
          </p:nvCxnSpPr>
          <p:spPr>
            <a:xfrm flipH="1" flipV="1">
              <a:off x="5521669" y="2778642"/>
              <a:ext cx="1"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382054-7582-4ADF-ABC1-7D0B5003C2C5}"/>
                </a:ext>
              </a:extLst>
            </p:cNvPr>
            <p:cNvCxnSpPr>
              <a:stCxn id="11" idx="0"/>
              <a:endCxn id="11" idx="0"/>
            </p:cNvCxnSpPr>
            <p:nvPr/>
          </p:nvCxnSpPr>
          <p:spPr>
            <a:xfrm>
              <a:off x="5524007" y="3793976"/>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9AA535D-88EC-4124-B296-7F5E707C0AE9}"/>
                </a:ext>
              </a:extLst>
            </p:cNvPr>
            <p:cNvCxnSpPr>
              <a:endCxn id="11" idx="0"/>
            </p:cNvCxnSpPr>
            <p:nvPr/>
          </p:nvCxnSpPr>
          <p:spPr>
            <a:xfrm rot="10800000" flipV="1">
              <a:off x="5524007" y="3607764"/>
              <a:ext cx="556612" cy="1862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7403CCB-72DD-4B6A-BC6A-70BBE8836108}"/>
                </a:ext>
              </a:extLst>
            </p:cNvPr>
            <p:cNvCxnSpPr>
              <a:endCxn id="12" idx="0"/>
            </p:cNvCxnSpPr>
            <p:nvPr/>
          </p:nvCxnSpPr>
          <p:spPr>
            <a:xfrm>
              <a:off x="6069644" y="3607763"/>
              <a:ext cx="553210" cy="18599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D597FE8-BF1D-4108-9BD9-A65A4A89A667}"/>
                </a:ext>
              </a:extLst>
            </p:cNvPr>
            <p:cNvCxnSpPr>
              <a:endCxn id="29" idx="0"/>
            </p:cNvCxnSpPr>
            <p:nvPr/>
          </p:nvCxnSpPr>
          <p:spPr>
            <a:xfrm rot="10800000" flipV="1">
              <a:off x="7501932" y="3926479"/>
              <a:ext cx="452675" cy="10974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36078F44-D664-4F56-A93C-C18365294411}"/>
                </a:ext>
              </a:extLst>
            </p:cNvPr>
            <p:cNvCxnSpPr>
              <a:endCxn id="28" idx="0"/>
            </p:cNvCxnSpPr>
            <p:nvPr/>
          </p:nvCxnSpPr>
          <p:spPr>
            <a:xfrm>
              <a:off x="7954605" y="3926480"/>
              <a:ext cx="467973" cy="1125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2" name="Audio 41">
            <a:hlinkClick r:id="" action="ppaction://media"/>
            <a:extLst>
              <a:ext uri="{FF2B5EF4-FFF2-40B4-BE49-F238E27FC236}">
                <a16:creationId xmlns:a16="http://schemas.microsoft.com/office/drawing/2014/main" id="{E1E81DF4-9086-4AA1-AEB0-9E6764DB74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6" name="Slide Number Placeholder 3">
            <a:extLst>
              <a:ext uri="{FF2B5EF4-FFF2-40B4-BE49-F238E27FC236}">
                <a16:creationId xmlns:a16="http://schemas.microsoft.com/office/drawing/2014/main" id="{A543F83C-C141-4FF1-8283-F5B23A22E3EE}"/>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13</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72324152"/>
      </p:ext>
    </p:extLst>
  </p:cSld>
  <p:clrMapOvr>
    <a:masterClrMapping/>
  </p:clrMapOvr>
  <mc:AlternateContent xmlns:mc="http://schemas.openxmlformats.org/markup-compatibility/2006" xmlns:p14="http://schemas.microsoft.com/office/powerpoint/2010/main">
    <mc:Choice Requires="p14">
      <p:transition spd="slow" p14:dur="2000" advTm="16288"/>
    </mc:Choice>
    <mc:Fallback xmlns="">
      <p:transition spd="slow" advTm="1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DC1B-5B42-410B-94EA-543B9FC292F5}"/>
              </a:ext>
            </a:extLst>
          </p:cNvPr>
          <p:cNvSpPr>
            <a:spLocks noGrp="1"/>
          </p:cNvSpPr>
          <p:nvPr>
            <p:ph type="title"/>
          </p:nvPr>
        </p:nvSpPr>
        <p:spPr/>
        <p:txBody>
          <a:bodyPr/>
          <a:lstStyle/>
          <a:p>
            <a:r>
              <a:rPr lang="en-US" dirty="0"/>
              <a:t>Program Root CNA, Secretariat, CNA-LR</a:t>
            </a:r>
          </a:p>
        </p:txBody>
      </p:sp>
      <p:grpSp>
        <p:nvGrpSpPr>
          <p:cNvPr id="5" name="Group 4">
            <a:extLst>
              <a:ext uri="{FF2B5EF4-FFF2-40B4-BE49-F238E27FC236}">
                <a16:creationId xmlns:a16="http://schemas.microsoft.com/office/drawing/2014/main" id="{77A67378-B269-4618-A538-17ED32583B35}"/>
              </a:ext>
            </a:extLst>
          </p:cNvPr>
          <p:cNvGrpSpPr/>
          <p:nvPr/>
        </p:nvGrpSpPr>
        <p:grpSpPr>
          <a:xfrm>
            <a:off x="1769949" y="1325741"/>
            <a:ext cx="8249540" cy="4977782"/>
            <a:chOff x="4571999" y="1769819"/>
            <a:chExt cx="4173980" cy="2463253"/>
          </a:xfrm>
        </p:grpSpPr>
        <p:grpSp>
          <p:nvGrpSpPr>
            <p:cNvPr id="6" name="Group 5">
              <a:extLst>
                <a:ext uri="{FF2B5EF4-FFF2-40B4-BE49-F238E27FC236}">
                  <a16:creationId xmlns:a16="http://schemas.microsoft.com/office/drawing/2014/main" id="{97BFA6D5-1605-4823-8257-CE46F50265D9}"/>
                </a:ext>
              </a:extLst>
            </p:cNvPr>
            <p:cNvGrpSpPr/>
            <p:nvPr/>
          </p:nvGrpSpPr>
          <p:grpSpPr>
            <a:xfrm>
              <a:off x="4571999" y="1769819"/>
              <a:ext cx="4173980" cy="2463253"/>
              <a:chOff x="4571999" y="1620353"/>
              <a:chExt cx="4173980" cy="2463253"/>
            </a:xfrm>
          </p:grpSpPr>
          <p:sp>
            <p:nvSpPr>
              <p:cNvPr id="21" name="Rectangle 20">
                <a:extLst>
                  <a:ext uri="{FF2B5EF4-FFF2-40B4-BE49-F238E27FC236}">
                    <a16:creationId xmlns:a16="http://schemas.microsoft.com/office/drawing/2014/main" id="{75AADEA5-24F9-4221-8B55-365D1C9F303E}"/>
                  </a:ext>
                </a:extLst>
              </p:cNvPr>
              <p:cNvSpPr/>
              <p:nvPr/>
            </p:nvSpPr>
            <p:spPr>
              <a:xfrm>
                <a:off x="4571999" y="1620353"/>
                <a:ext cx="998959" cy="725194"/>
              </a:xfrm>
              <a:prstGeom prst="rect">
                <a:avLst/>
              </a:prstGeom>
              <a:solidFill>
                <a:schemeClr val="accent3">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CVE Board</a:t>
                </a:r>
              </a:p>
            </p:txBody>
          </p:sp>
          <p:sp>
            <p:nvSpPr>
              <p:cNvPr id="22" name="Rectangle 21">
                <a:extLst>
                  <a:ext uri="{FF2B5EF4-FFF2-40B4-BE49-F238E27FC236}">
                    <a16:creationId xmlns:a16="http://schemas.microsoft.com/office/drawing/2014/main" id="{5FBA6E96-CFE6-4D53-AD6D-B7E592D0BFBF}"/>
                  </a:ext>
                </a:extLst>
              </p:cNvPr>
              <p:cNvSpPr/>
              <p:nvPr/>
            </p:nvSpPr>
            <p:spPr>
              <a:xfrm>
                <a:off x="7621342" y="1620354"/>
                <a:ext cx="1124637" cy="734580"/>
              </a:xfrm>
              <a:prstGeom prst="rect">
                <a:avLst/>
              </a:prstGeom>
              <a:solidFill>
                <a:schemeClr val="tx2">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DHS CISA (Sponsor Organization)</a:t>
                </a:r>
              </a:p>
            </p:txBody>
          </p:sp>
          <p:sp>
            <p:nvSpPr>
              <p:cNvPr id="23" name="Rectangle 22">
                <a:extLst>
                  <a:ext uri="{FF2B5EF4-FFF2-40B4-BE49-F238E27FC236}">
                    <a16:creationId xmlns:a16="http://schemas.microsoft.com/office/drawing/2014/main" id="{FC09E728-DB9D-41C5-B86B-6C50B1210A82}"/>
                  </a:ext>
                </a:extLst>
              </p:cNvPr>
              <p:cNvSpPr/>
              <p:nvPr/>
            </p:nvSpPr>
            <p:spPr>
              <a:xfrm>
                <a:off x="6091590" y="1620353"/>
                <a:ext cx="1124641" cy="725193"/>
              </a:xfrm>
              <a:prstGeom prst="rect">
                <a:avLst/>
              </a:prstGeom>
              <a:solidFill>
                <a:schemeClr val="tx2"/>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MITRE (Program Root CNA, Secretariat, CNA-LR)</a:t>
                </a:r>
              </a:p>
            </p:txBody>
          </p:sp>
          <p:grpSp>
            <p:nvGrpSpPr>
              <p:cNvPr id="24" name="Group 23">
                <a:extLst>
                  <a:ext uri="{FF2B5EF4-FFF2-40B4-BE49-F238E27FC236}">
                    <a16:creationId xmlns:a16="http://schemas.microsoft.com/office/drawing/2014/main" id="{129DB025-ACB7-4F0F-97E8-DECA525C7169}"/>
                  </a:ext>
                </a:extLst>
              </p:cNvPr>
              <p:cNvGrpSpPr/>
              <p:nvPr/>
            </p:nvGrpSpPr>
            <p:grpSpPr>
              <a:xfrm>
                <a:off x="7216231" y="2937221"/>
                <a:ext cx="1492046" cy="718330"/>
                <a:chOff x="6481758" y="2792089"/>
                <a:chExt cx="1492046" cy="718330"/>
              </a:xfrm>
            </p:grpSpPr>
            <p:sp>
              <p:nvSpPr>
                <p:cNvPr id="31" name="Rectangle 30">
                  <a:extLst>
                    <a:ext uri="{FF2B5EF4-FFF2-40B4-BE49-F238E27FC236}">
                      <a16:creationId xmlns:a16="http://schemas.microsoft.com/office/drawing/2014/main" id="{F07BB0FE-2B5C-45C2-A51E-C455CBF7CB92}"/>
                    </a:ext>
                  </a:extLst>
                </p:cNvPr>
                <p:cNvSpPr>
                  <a:spLocks noChangeAspect="1"/>
                </p:cNvSpPr>
                <p:nvPr/>
              </p:nvSpPr>
              <p:spPr>
                <a:xfrm>
                  <a:off x="6481758" y="3316356"/>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32" name="Rectangle 31">
                  <a:extLst>
                    <a:ext uri="{FF2B5EF4-FFF2-40B4-BE49-F238E27FC236}">
                      <a16:creationId xmlns:a16="http://schemas.microsoft.com/office/drawing/2014/main" id="{9CD71D7C-8E06-4A94-8CC0-BBFF5BD0C85B}"/>
                    </a:ext>
                  </a:extLst>
                </p:cNvPr>
                <p:cNvSpPr>
                  <a:spLocks noChangeAspect="1"/>
                </p:cNvSpPr>
                <p:nvPr/>
              </p:nvSpPr>
              <p:spPr>
                <a:xfrm>
                  <a:off x="7402405" y="3313167"/>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33" name="Rectangle 32">
                  <a:extLst>
                    <a:ext uri="{FF2B5EF4-FFF2-40B4-BE49-F238E27FC236}">
                      <a16:creationId xmlns:a16="http://schemas.microsoft.com/office/drawing/2014/main" id="{32C5D207-2E5A-479A-93E9-7652C149DAAC}"/>
                    </a:ext>
                  </a:extLst>
                </p:cNvPr>
                <p:cNvSpPr>
                  <a:spLocks noChangeAspect="1"/>
                </p:cNvSpPr>
                <p:nvPr/>
              </p:nvSpPr>
              <p:spPr>
                <a:xfrm>
                  <a:off x="6886869" y="2792089"/>
                  <a:ext cx="668490" cy="318715"/>
                </a:xfrm>
                <a:prstGeom prst="rect">
                  <a:avLst/>
                </a:prstGeom>
                <a:solidFill>
                  <a:schemeClr val="bg2">
                    <a:lumMod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Root CNA</a:t>
                  </a:r>
                </a:p>
              </p:txBody>
            </p:sp>
            <p:cxnSp>
              <p:nvCxnSpPr>
                <p:cNvPr id="34" name="Connector: Elbow 33">
                  <a:extLst>
                    <a:ext uri="{FF2B5EF4-FFF2-40B4-BE49-F238E27FC236}">
                      <a16:creationId xmlns:a16="http://schemas.microsoft.com/office/drawing/2014/main" id="{F1252379-3FD2-44D4-82B5-8AB43AE43CCA}"/>
                    </a:ext>
                  </a:extLst>
                </p:cNvPr>
                <p:cNvCxnSpPr>
                  <a:cxnSpLocks noChangeAspect="1"/>
                  <a:stCxn id="31" idx="0"/>
                  <a:endCxn id="33" idx="2"/>
                </p:cNvCxnSpPr>
                <p:nvPr/>
              </p:nvCxnSpPr>
              <p:spPr>
                <a:xfrm rot="5400000" flipH="1" flipV="1">
                  <a:off x="6891510" y="2986752"/>
                  <a:ext cx="205552" cy="453656"/>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358ABE4-5160-4558-9E7A-3FFAC0886BD0}"/>
                    </a:ext>
                  </a:extLst>
                </p:cNvPr>
                <p:cNvCxnSpPr>
                  <a:cxnSpLocks noChangeAspect="1"/>
                  <a:stCxn id="32" idx="0"/>
                  <a:endCxn id="33" idx="2"/>
                </p:cNvCxnSpPr>
                <p:nvPr/>
              </p:nvCxnSpPr>
              <p:spPr>
                <a:xfrm rot="16200000" flipV="1">
                  <a:off x="7353429" y="2978490"/>
                  <a:ext cx="202363" cy="46699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8BF29413-28CD-49DB-9A15-5B906D9B16A9}"/>
                  </a:ext>
                </a:extLst>
              </p:cNvPr>
              <p:cNvCxnSpPr>
                <a:cxnSpLocks/>
                <a:stCxn id="21" idx="3"/>
                <a:endCxn id="23" idx="1"/>
              </p:cNvCxnSpPr>
              <p:nvPr/>
            </p:nvCxnSpPr>
            <p:spPr>
              <a:xfrm>
                <a:off x="5570958" y="1982950"/>
                <a:ext cx="52063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D0485F-FCF0-463E-9337-0737F9E5C953}"/>
                  </a:ext>
                </a:extLst>
              </p:cNvPr>
              <p:cNvCxnSpPr>
                <a:cxnSpLocks/>
                <a:stCxn id="23" idx="3"/>
                <a:endCxn id="22" idx="1"/>
              </p:cNvCxnSpPr>
              <p:nvPr/>
            </p:nvCxnSpPr>
            <p:spPr>
              <a:xfrm>
                <a:off x="7216231" y="1982950"/>
                <a:ext cx="405111" cy="4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4D62B9-2C0C-4481-AF9F-FD8ED4DC1B5C}"/>
                  </a:ext>
                </a:extLst>
              </p:cNvPr>
              <p:cNvCxnSpPr/>
              <p:nvPr/>
            </p:nvCxnSpPr>
            <p:spPr>
              <a:xfrm flipH="1" flipV="1">
                <a:off x="6629534" y="2354934"/>
                <a:ext cx="1" cy="582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F1278A1-71A7-4EAA-BA2E-4514E902CEAB}"/>
                  </a:ext>
                </a:extLst>
              </p:cNvPr>
              <p:cNvSpPr>
                <a:spLocks noChangeAspect="1"/>
              </p:cNvSpPr>
              <p:nvPr/>
            </p:nvSpPr>
            <p:spPr>
              <a:xfrm>
                <a:off x="8136878" y="3889543"/>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29" name="Rectangle 28">
                <a:extLst>
                  <a:ext uri="{FF2B5EF4-FFF2-40B4-BE49-F238E27FC236}">
                    <a16:creationId xmlns:a16="http://schemas.microsoft.com/office/drawing/2014/main" id="{F8B81A81-DAD6-4222-A07F-44C870497AA2}"/>
                  </a:ext>
                </a:extLst>
              </p:cNvPr>
              <p:cNvSpPr>
                <a:spLocks noChangeAspect="1"/>
              </p:cNvSpPr>
              <p:nvPr/>
            </p:nvSpPr>
            <p:spPr>
              <a:xfrm>
                <a:off x="7216231" y="3886755"/>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30" name="Rectangle 29">
                <a:extLst>
                  <a:ext uri="{FF2B5EF4-FFF2-40B4-BE49-F238E27FC236}">
                    <a16:creationId xmlns:a16="http://schemas.microsoft.com/office/drawing/2014/main" id="{9D364E02-6C5A-488B-8F5D-75237B2A8DC8}"/>
                  </a:ext>
                </a:extLst>
              </p:cNvPr>
              <p:cNvSpPr/>
              <p:nvPr/>
            </p:nvSpPr>
            <p:spPr>
              <a:xfrm>
                <a:off x="6183315" y="294046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grpSp>
        <p:cxnSp>
          <p:nvCxnSpPr>
            <p:cNvPr id="7" name="Straight Connector 6">
              <a:extLst>
                <a:ext uri="{FF2B5EF4-FFF2-40B4-BE49-F238E27FC236}">
                  <a16:creationId xmlns:a16="http://schemas.microsoft.com/office/drawing/2014/main" id="{4FE7B3C7-91CC-444D-8BC1-22F812E9B7B7}"/>
                </a:ext>
              </a:extLst>
            </p:cNvPr>
            <p:cNvCxnSpPr>
              <a:cxnSpLocks/>
            </p:cNvCxnSpPr>
            <p:nvPr/>
          </p:nvCxnSpPr>
          <p:spPr>
            <a:xfrm flipH="1">
              <a:off x="6629535" y="2778642"/>
              <a:ext cx="1326052"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51A7C1-2719-463C-B831-92687ECFD832}"/>
                </a:ext>
              </a:extLst>
            </p:cNvPr>
            <p:cNvCxnSpPr>
              <a:cxnSpLocks/>
            </p:cNvCxnSpPr>
            <p:nvPr/>
          </p:nvCxnSpPr>
          <p:spPr>
            <a:xfrm flipH="1">
              <a:off x="7954606" y="3506583"/>
              <a:ext cx="981" cy="419897"/>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7466192-0A55-4825-82F6-404D19B59184}"/>
                </a:ext>
              </a:extLst>
            </p:cNvPr>
            <p:cNvCxnSpPr>
              <a:stCxn id="33" idx="0"/>
            </p:cNvCxnSpPr>
            <p:nvPr/>
          </p:nvCxnSpPr>
          <p:spPr>
            <a:xfrm flipV="1">
              <a:off x="7955587" y="2778642"/>
              <a:ext cx="0"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6402CD-9188-4FBC-9689-78B795965AAD}"/>
                </a:ext>
              </a:extLst>
            </p:cNvPr>
            <p:cNvSpPr/>
            <p:nvPr/>
          </p:nvSpPr>
          <p:spPr>
            <a:xfrm>
              <a:off x="5082131" y="3086687"/>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11" name="Rectangle 10">
              <a:extLst>
                <a:ext uri="{FF2B5EF4-FFF2-40B4-BE49-F238E27FC236}">
                  <a16:creationId xmlns:a16="http://schemas.microsoft.com/office/drawing/2014/main" id="{338DE2C8-DE73-4625-BDE9-42D36AA210EB}"/>
                </a:ext>
              </a:extLst>
            </p:cNvPr>
            <p:cNvSpPr/>
            <p:nvPr/>
          </p:nvSpPr>
          <p:spPr>
            <a:xfrm>
              <a:off x="5084468" y="379397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12" name="Rectangle 11">
              <a:extLst>
                <a:ext uri="{FF2B5EF4-FFF2-40B4-BE49-F238E27FC236}">
                  <a16:creationId xmlns:a16="http://schemas.microsoft.com/office/drawing/2014/main" id="{44BB8082-A69C-4611-BAE6-E840C58ADFBF}"/>
                </a:ext>
              </a:extLst>
            </p:cNvPr>
            <p:cNvSpPr/>
            <p:nvPr/>
          </p:nvSpPr>
          <p:spPr>
            <a:xfrm>
              <a:off x="6183315" y="3793760"/>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cxnSp>
          <p:nvCxnSpPr>
            <p:cNvPr id="13" name="Straight Connector 12">
              <a:extLst>
                <a:ext uri="{FF2B5EF4-FFF2-40B4-BE49-F238E27FC236}">
                  <a16:creationId xmlns:a16="http://schemas.microsoft.com/office/drawing/2014/main" id="{F4B3A639-5FFD-4C30-82CC-473D6B758511}"/>
                </a:ext>
              </a:extLst>
            </p:cNvPr>
            <p:cNvCxnSpPr>
              <a:cxnSpLocks/>
            </p:cNvCxnSpPr>
            <p:nvPr/>
          </p:nvCxnSpPr>
          <p:spPr>
            <a:xfrm flipH="1">
              <a:off x="5521669" y="2778642"/>
              <a:ext cx="11011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F3190E0-5A80-4266-81B5-79FDD38D78A4}"/>
                </a:ext>
              </a:extLst>
            </p:cNvPr>
            <p:cNvCxnSpPr>
              <a:cxnSpLocks/>
            </p:cNvCxnSpPr>
            <p:nvPr/>
          </p:nvCxnSpPr>
          <p:spPr>
            <a:xfrm>
              <a:off x="6069644" y="2778642"/>
              <a:ext cx="2617" cy="829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9F1060-CCE6-4C70-95F9-05523BDA7984}"/>
                </a:ext>
              </a:extLst>
            </p:cNvPr>
            <p:cNvCxnSpPr>
              <a:cxnSpLocks/>
              <a:stCxn id="10" idx="0"/>
            </p:cNvCxnSpPr>
            <p:nvPr/>
          </p:nvCxnSpPr>
          <p:spPr>
            <a:xfrm flipH="1" flipV="1">
              <a:off x="5521669" y="2778642"/>
              <a:ext cx="1"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382054-7582-4ADF-ABC1-7D0B5003C2C5}"/>
                </a:ext>
              </a:extLst>
            </p:cNvPr>
            <p:cNvCxnSpPr>
              <a:stCxn id="11" idx="0"/>
              <a:endCxn id="11" idx="0"/>
            </p:cNvCxnSpPr>
            <p:nvPr/>
          </p:nvCxnSpPr>
          <p:spPr>
            <a:xfrm>
              <a:off x="5524007" y="3793976"/>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9AA535D-88EC-4124-B296-7F5E707C0AE9}"/>
                </a:ext>
              </a:extLst>
            </p:cNvPr>
            <p:cNvCxnSpPr>
              <a:endCxn id="11" idx="0"/>
            </p:cNvCxnSpPr>
            <p:nvPr/>
          </p:nvCxnSpPr>
          <p:spPr>
            <a:xfrm rot="10800000" flipV="1">
              <a:off x="5524007" y="3607764"/>
              <a:ext cx="556612" cy="1862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7403CCB-72DD-4B6A-BC6A-70BBE8836108}"/>
                </a:ext>
              </a:extLst>
            </p:cNvPr>
            <p:cNvCxnSpPr>
              <a:endCxn id="12" idx="0"/>
            </p:cNvCxnSpPr>
            <p:nvPr/>
          </p:nvCxnSpPr>
          <p:spPr>
            <a:xfrm>
              <a:off x="6069644" y="3607763"/>
              <a:ext cx="553210" cy="18599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D597FE8-BF1D-4108-9BD9-A65A4A89A667}"/>
                </a:ext>
              </a:extLst>
            </p:cNvPr>
            <p:cNvCxnSpPr>
              <a:endCxn id="29" idx="0"/>
            </p:cNvCxnSpPr>
            <p:nvPr/>
          </p:nvCxnSpPr>
          <p:spPr>
            <a:xfrm rot="10800000" flipV="1">
              <a:off x="7501932" y="3926479"/>
              <a:ext cx="452675" cy="10974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36078F44-D664-4F56-A93C-C18365294411}"/>
                </a:ext>
              </a:extLst>
            </p:cNvPr>
            <p:cNvCxnSpPr>
              <a:endCxn id="28" idx="0"/>
            </p:cNvCxnSpPr>
            <p:nvPr/>
          </p:nvCxnSpPr>
          <p:spPr>
            <a:xfrm>
              <a:off x="7954605" y="3926480"/>
              <a:ext cx="467973" cy="1125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 name="Audio 38">
            <a:hlinkClick r:id="" action="ppaction://media"/>
            <a:extLst>
              <a:ext uri="{FF2B5EF4-FFF2-40B4-BE49-F238E27FC236}">
                <a16:creationId xmlns:a16="http://schemas.microsoft.com/office/drawing/2014/main" id="{791EF297-6400-4350-B816-9BB131E1D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6" name="Slide Number Placeholder 3">
            <a:extLst>
              <a:ext uri="{FF2B5EF4-FFF2-40B4-BE49-F238E27FC236}">
                <a16:creationId xmlns:a16="http://schemas.microsoft.com/office/drawing/2014/main" id="{FA1EE97F-B3E1-471E-AEE8-B9AA88141AC7}"/>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14</a:t>
            </a:fld>
            <a:r>
              <a:rPr lang="en-US" sz="1400" dirty="0"/>
              <a:t> </a:t>
            </a:r>
            <a:r>
              <a:rPr lang="en-US" sz="1400" dirty="0">
                <a:solidFill>
                  <a:srgbClr val="C1CD23"/>
                </a:solidFill>
              </a:rPr>
              <a:t>|</a:t>
            </a:r>
          </a:p>
        </p:txBody>
      </p:sp>
    </p:spTree>
    <p:extLst>
      <p:ext uri="{BB962C8B-B14F-4D97-AF65-F5344CB8AC3E}">
        <p14:creationId xmlns:p14="http://schemas.microsoft.com/office/powerpoint/2010/main" val="347959117"/>
      </p:ext>
    </p:extLst>
  </p:cSld>
  <p:clrMapOvr>
    <a:masterClrMapping/>
  </p:clrMapOvr>
  <mc:AlternateContent xmlns:mc="http://schemas.openxmlformats.org/markup-compatibility/2006" xmlns:p14="http://schemas.microsoft.com/office/powerpoint/2010/main">
    <mc:Choice Requires="p14">
      <p:transition spd="slow" p14:dur="2000" advTm="32157"/>
    </mc:Choice>
    <mc:Fallback xmlns="">
      <p:transition spd="slow" advTm="3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DC1B-5B42-410B-94EA-543B9FC292F5}"/>
              </a:ext>
            </a:extLst>
          </p:cNvPr>
          <p:cNvSpPr>
            <a:spLocks noGrp="1"/>
          </p:cNvSpPr>
          <p:nvPr>
            <p:ph type="title"/>
          </p:nvPr>
        </p:nvSpPr>
        <p:spPr/>
        <p:txBody>
          <a:bodyPr>
            <a:normAutofit/>
          </a:bodyPr>
          <a:lstStyle/>
          <a:p>
            <a:r>
              <a:rPr lang="en-US" dirty="0"/>
              <a:t>Root CNA</a:t>
            </a:r>
          </a:p>
        </p:txBody>
      </p:sp>
      <p:grpSp>
        <p:nvGrpSpPr>
          <p:cNvPr id="5" name="Group 4">
            <a:extLst>
              <a:ext uri="{FF2B5EF4-FFF2-40B4-BE49-F238E27FC236}">
                <a16:creationId xmlns:a16="http://schemas.microsoft.com/office/drawing/2014/main" id="{77A67378-B269-4618-A538-17ED32583B35}"/>
              </a:ext>
            </a:extLst>
          </p:cNvPr>
          <p:cNvGrpSpPr/>
          <p:nvPr/>
        </p:nvGrpSpPr>
        <p:grpSpPr>
          <a:xfrm>
            <a:off x="1769948" y="1325741"/>
            <a:ext cx="8258720" cy="4977782"/>
            <a:chOff x="4571999" y="1769819"/>
            <a:chExt cx="4178625" cy="2463253"/>
          </a:xfrm>
        </p:grpSpPr>
        <p:grpSp>
          <p:nvGrpSpPr>
            <p:cNvPr id="6" name="Group 5">
              <a:extLst>
                <a:ext uri="{FF2B5EF4-FFF2-40B4-BE49-F238E27FC236}">
                  <a16:creationId xmlns:a16="http://schemas.microsoft.com/office/drawing/2014/main" id="{97BFA6D5-1605-4823-8257-CE46F50265D9}"/>
                </a:ext>
              </a:extLst>
            </p:cNvPr>
            <p:cNvGrpSpPr/>
            <p:nvPr/>
          </p:nvGrpSpPr>
          <p:grpSpPr>
            <a:xfrm>
              <a:off x="4571999" y="1769819"/>
              <a:ext cx="4178625" cy="2463253"/>
              <a:chOff x="4571999" y="1620353"/>
              <a:chExt cx="4178625" cy="2463253"/>
            </a:xfrm>
          </p:grpSpPr>
          <p:sp>
            <p:nvSpPr>
              <p:cNvPr id="21" name="Rectangle 20">
                <a:extLst>
                  <a:ext uri="{FF2B5EF4-FFF2-40B4-BE49-F238E27FC236}">
                    <a16:creationId xmlns:a16="http://schemas.microsoft.com/office/drawing/2014/main" id="{75AADEA5-24F9-4221-8B55-365D1C9F303E}"/>
                  </a:ext>
                </a:extLst>
              </p:cNvPr>
              <p:cNvSpPr/>
              <p:nvPr/>
            </p:nvSpPr>
            <p:spPr>
              <a:xfrm>
                <a:off x="4571999" y="1620353"/>
                <a:ext cx="998959" cy="725194"/>
              </a:xfrm>
              <a:prstGeom prst="rect">
                <a:avLst/>
              </a:prstGeom>
              <a:solidFill>
                <a:schemeClr val="accent3">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CVE Board</a:t>
                </a:r>
              </a:p>
            </p:txBody>
          </p:sp>
          <p:sp>
            <p:nvSpPr>
              <p:cNvPr id="22" name="Rectangle 21">
                <a:extLst>
                  <a:ext uri="{FF2B5EF4-FFF2-40B4-BE49-F238E27FC236}">
                    <a16:creationId xmlns:a16="http://schemas.microsoft.com/office/drawing/2014/main" id="{5FBA6E96-CFE6-4D53-AD6D-B7E592D0BFBF}"/>
                  </a:ext>
                </a:extLst>
              </p:cNvPr>
              <p:cNvSpPr/>
              <p:nvPr/>
            </p:nvSpPr>
            <p:spPr>
              <a:xfrm>
                <a:off x="7621342" y="1620354"/>
                <a:ext cx="1124637" cy="734580"/>
              </a:xfrm>
              <a:prstGeom prst="rect">
                <a:avLst/>
              </a:prstGeom>
              <a:solidFill>
                <a:schemeClr val="tx2">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DHS CISA (Sponsor Organization)</a:t>
                </a:r>
              </a:p>
            </p:txBody>
          </p:sp>
          <p:sp>
            <p:nvSpPr>
              <p:cNvPr id="23" name="Rectangle 22">
                <a:extLst>
                  <a:ext uri="{FF2B5EF4-FFF2-40B4-BE49-F238E27FC236}">
                    <a16:creationId xmlns:a16="http://schemas.microsoft.com/office/drawing/2014/main" id="{FC09E728-DB9D-41C5-B86B-6C50B1210A82}"/>
                  </a:ext>
                </a:extLst>
              </p:cNvPr>
              <p:cNvSpPr/>
              <p:nvPr/>
            </p:nvSpPr>
            <p:spPr>
              <a:xfrm>
                <a:off x="6091590" y="1620353"/>
                <a:ext cx="1124641" cy="725193"/>
              </a:xfrm>
              <a:prstGeom prst="rec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MITRE (Program Root CNA, Secretariat, CNA-LR)</a:t>
                </a:r>
              </a:p>
            </p:txBody>
          </p:sp>
          <p:grpSp>
            <p:nvGrpSpPr>
              <p:cNvPr id="24" name="Group 23">
                <a:extLst>
                  <a:ext uri="{FF2B5EF4-FFF2-40B4-BE49-F238E27FC236}">
                    <a16:creationId xmlns:a16="http://schemas.microsoft.com/office/drawing/2014/main" id="{129DB025-ACB7-4F0F-97E8-DECA525C7169}"/>
                  </a:ext>
                </a:extLst>
              </p:cNvPr>
              <p:cNvGrpSpPr/>
              <p:nvPr/>
            </p:nvGrpSpPr>
            <p:grpSpPr>
              <a:xfrm>
                <a:off x="7216231" y="2717530"/>
                <a:ext cx="1534393" cy="938021"/>
                <a:chOff x="6481758" y="2572398"/>
                <a:chExt cx="1534393" cy="938021"/>
              </a:xfrm>
            </p:grpSpPr>
            <p:sp>
              <p:nvSpPr>
                <p:cNvPr id="31" name="Rectangle 30">
                  <a:extLst>
                    <a:ext uri="{FF2B5EF4-FFF2-40B4-BE49-F238E27FC236}">
                      <a16:creationId xmlns:a16="http://schemas.microsoft.com/office/drawing/2014/main" id="{F07BB0FE-2B5C-45C2-A51E-C455CBF7CB92}"/>
                    </a:ext>
                  </a:extLst>
                </p:cNvPr>
                <p:cNvSpPr>
                  <a:spLocks noChangeAspect="1"/>
                </p:cNvSpPr>
                <p:nvPr/>
              </p:nvSpPr>
              <p:spPr>
                <a:xfrm>
                  <a:off x="6481758" y="3316356"/>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32" name="Rectangle 31">
                  <a:extLst>
                    <a:ext uri="{FF2B5EF4-FFF2-40B4-BE49-F238E27FC236}">
                      <a16:creationId xmlns:a16="http://schemas.microsoft.com/office/drawing/2014/main" id="{9CD71D7C-8E06-4A94-8CC0-BBFF5BD0C85B}"/>
                    </a:ext>
                  </a:extLst>
                </p:cNvPr>
                <p:cNvSpPr>
                  <a:spLocks noChangeAspect="1"/>
                </p:cNvSpPr>
                <p:nvPr/>
              </p:nvSpPr>
              <p:spPr>
                <a:xfrm>
                  <a:off x="7402405" y="3313167"/>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33" name="Rectangle 32">
                  <a:extLst>
                    <a:ext uri="{FF2B5EF4-FFF2-40B4-BE49-F238E27FC236}">
                      <a16:creationId xmlns:a16="http://schemas.microsoft.com/office/drawing/2014/main" id="{32C5D207-2E5A-479A-93E9-7652C149DAAC}"/>
                    </a:ext>
                  </a:extLst>
                </p:cNvPr>
                <p:cNvSpPr>
                  <a:spLocks noChangeAspect="1"/>
                </p:cNvSpPr>
                <p:nvPr/>
              </p:nvSpPr>
              <p:spPr>
                <a:xfrm>
                  <a:off x="6886869" y="2572398"/>
                  <a:ext cx="1129282" cy="538406"/>
                </a:xfrm>
                <a:prstGeom prst="rect">
                  <a:avLst/>
                </a:pr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Root CNA</a:t>
                  </a:r>
                </a:p>
              </p:txBody>
            </p:sp>
            <p:cxnSp>
              <p:nvCxnSpPr>
                <p:cNvPr id="34" name="Connector: Elbow 33">
                  <a:extLst>
                    <a:ext uri="{FF2B5EF4-FFF2-40B4-BE49-F238E27FC236}">
                      <a16:creationId xmlns:a16="http://schemas.microsoft.com/office/drawing/2014/main" id="{F1252379-3FD2-44D4-82B5-8AB43AE43CCA}"/>
                    </a:ext>
                  </a:extLst>
                </p:cNvPr>
                <p:cNvCxnSpPr>
                  <a:cxnSpLocks noChangeAspect="1"/>
                  <a:stCxn id="31" idx="0"/>
                  <a:endCxn id="33" idx="2"/>
                </p:cNvCxnSpPr>
                <p:nvPr/>
              </p:nvCxnSpPr>
              <p:spPr>
                <a:xfrm rot="5400000" flipH="1" flipV="1">
                  <a:off x="7006708" y="2871554"/>
                  <a:ext cx="205552" cy="68405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358ABE4-5160-4558-9E7A-3FFAC0886BD0}"/>
                    </a:ext>
                  </a:extLst>
                </p:cNvPr>
                <p:cNvCxnSpPr>
                  <a:cxnSpLocks noChangeAspect="1"/>
                  <a:stCxn id="32" idx="0"/>
                  <a:endCxn id="33" idx="2"/>
                </p:cNvCxnSpPr>
                <p:nvPr/>
              </p:nvCxnSpPr>
              <p:spPr>
                <a:xfrm rot="16200000" flipV="1">
                  <a:off x="7468626" y="3093688"/>
                  <a:ext cx="202363" cy="236595"/>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8BF29413-28CD-49DB-9A15-5B906D9B16A9}"/>
                  </a:ext>
                </a:extLst>
              </p:cNvPr>
              <p:cNvCxnSpPr>
                <a:cxnSpLocks/>
                <a:stCxn id="21" idx="3"/>
                <a:endCxn id="23" idx="1"/>
              </p:cNvCxnSpPr>
              <p:nvPr/>
            </p:nvCxnSpPr>
            <p:spPr>
              <a:xfrm>
                <a:off x="5570958" y="1982950"/>
                <a:ext cx="52063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D0485F-FCF0-463E-9337-0737F9E5C953}"/>
                  </a:ext>
                </a:extLst>
              </p:cNvPr>
              <p:cNvCxnSpPr>
                <a:cxnSpLocks/>
                <a:stCxn id="23" idx="3"/>
                <a:endCxn id="22" idx="1"/>
              </p:cNvCxnSpPr>
              <p:nvPr/>
            </p:nvCxnSpPr>
            <p:spPr>
              <a:xfrm>
                <a:off x="7216231" y="1982950"/>
                <a:ext cx="405111" cy="4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4D62B9-2C0C-4481-AF9F-FD8ED4DC1B5C}"/>
                  </a:ext>
                </a:extLst>
              </p:cNvPr>
              <p:cNvCxnSpPr/>
              <p:nvPr/>
            </p:nvCxnSpPr>
            <p:spPr>
              <a:xfrm flipH="1" flipV="1">
                <a:off x="6629534" y="2354934"/>
                <a:ext cx="1" cy="582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F1278A1-71A7-4EAA-BA2E-4514E902CEAB}"/>
                  </a:ext>
                </a:extLst>
              </p:cNvPr>
              <p:cNvSpPr>
                <a:spLocks noChangeAspect="1"/>
              </p:cNvSpPr>
              <p:nvPr/>
            </p:nvSpPr>
            <p:spPr>
              <a:xfrm>
                <a:off x="8136878" y="3889543"/>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29" name="Rectangle 28">
                <a:extLst>
                  <a:ext uri="{FF2B5EF4-FFF2-40B4-BE49-F238E27FC236}">
                    <a16:creationId xmlns:a16="http://schemas.microsoft.com/office/drawing/2014/main" id="{F8B81A81-DAD6-4222-A07F-44C870497AA2}"/>
                  </a:ext>
                </a:extLst>
              </p:cNvPr>
              <p:cNvSpPr>
                <a:spLocks noChangeAspect="1"/>
              </p:cNvSpPr>
              <p:nvPr/>
            </p:nvSpPr>
            <p:spPr>
              <a:xfrm>
                <a:off x="7216231" y="3886755"/>
                <a:ext cx="571399" cy="194063"/>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Sub-CNA</a:t>
                </a:r>
              </a:p>
            </p:txBody>
          </p:sp>
          <p:sp>
            <p:nvSpPr>
              <p:cNvPr id="30" name="Rectangle 29">
                <a:extLst>
                  <a:ext uri="{FF2B5EF4-FFF2-40B4-BE49-F238E27FC236}">
                    <a16:creationId xmlns:a16="http://schemas.microsoft.com/office/drawing/2014/main" id="{9D364E02-6C5A-488B-8F5D-75237B2A8DC8}"/>
                  </a:ext>
                </a:extLst>
              </p:cNvPr>
              <p:cNvSpPr/>
              <p:nvPr/>
            </p:nvSpPr>
            <p:spPr>
              <a:xfrm>
                <a:off x="6183315" y="294046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grpSp>
        <p:cxnSp>
          <p:nvCxnSpPr>
            <p:cNvPr id="7" name="Straight Connector 6">
              <a:extLst>
                <a:ext uri="{FF2B5EF4-FFF2-40B4-BE49-F238E27FC236}">
                  <a16:creationId xmlns:a16="http://schemas.microsoft.com/office/drawing/2014/main" id="{4FE7B3C7-91CC-444D-8BC1-22F812E9B7B7}"/>
                </a:ext>
              </a:extLst>
            </p:cNvPr>
            <p:cNvCxnSpPr>
              <a:cxnSpLocks/>
            </p:cNvCxnSpPr>
            <p:nvPr/>
          </p:nvCxnSpPr>
          <p:spPr>
            <a:xfrm flipH="1">
              <a:off x="6629535" y="2778642"/>
              <a:ext cx="1326052"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51A7C1-2719-463C-B831-92687ECFD832}"/>
                </a:ext>
              </a:extLst>
            </p:cNvPr>
            <p:cNvCxnSpPr>
              <a:cxnSpLocks/>
            </p:cNvCxnSpPr>
            <p:nvPr/>
          </p:nvCxnSpPr>
          <p:spPr>
            <a:xfrm flipH="1">
              <a:off x="7954606" y="3506583"/>
              <a:ext cx="981" cy="419897"/>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7466192-0A55-4825-82F6-404D19B59184}"/>
                </a:ext>
              </a:extLst>
            </p:cNvPr>
            <p:cNvCxnSpPr>
              <a:cxnSpLocks/>
              <a:stCxn id="33" idx="0"/>
            </p:cNvCxnSpPr>
            <p:nvPr/>
          </p:nvCxnSpPr>
          <p:spPr>
            <a:xfrm flipH="1" flipV="1">
              <a:off x="7955588" y="2778642"/>
              <a:ext cx="230395" cy="88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6402CD-9188-4FBC-9689-78B795965AAD}"/>
                </a:ext>
              </a:extLst>
            </p:cNvPr>
            <p:cNvSpPr/>
            <p:nvPr/>
          </p:nvSpPr>
          <p:spPr>
            <a:xfrm>
              <a:off x="5082131" y="3086687"/>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11" name="Rectangle 10">
              <a:extLst>
                <a:ext uri="{FF2B5EF4-FFF2-40B4-BE49-F238E27FC236}">
                  <a16:creationId xmlns:a16="http://schemas.microsoft.com/office/drawing/2014/main" id="{338DE2C8-DE73-4625-BDE9-42D36AA210EB}"/>
                </a:ext>
              </a:extLst>
            </p:cNvPr>
            <p:cNvSpPr/>
            <p:nvPr/>
          </p:nvSpPr>
          <p:spPr>
            <a:xfrm>
              <a:off x="5084468" y="3793976"/>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sp>
          <p:nvSpPr>
            <p:cNvPr id="12" name="Rectangle 11">
              <a:extLst>
                <a:ext uri="{FF2B5EF4-FFF2-40B4-BE49-F238E27FC236}">
                  <a16:creationId xmlns:a16="http://schemas.microsoft.com/office/drawing/2014/main" id="{44BB8082-A69C-4611-BAE6-E840C58ADFBF}"/>
                </a:ext>
              </a:extLst>
            </p:cNvPr>
            <p:cNvSpPr/>
            <p:nvPr/>
          </p:nvSpPr>
          <p:spPr>
            <a:xfrm>
              <a:off x="6183315" y="3793760"/>
              <a:ext cx="879077" cy="372422"/>
            </a:xfrm>
            <a:prstGeom prst="rect">
              <a:avLst/>
            </a:prstGeom>
            <a:solidFill>
              <a:schemeClr val="bg2">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Sub-CNA</a:t>
              </a:r>
            </a:p>
          </p:txBody>
        </p:sp>
        <p:cxnSp>
          <p:nvCxnSpPr>
            <p:cNvPr id="13" name="Straight Connector 12">
              <a:extLst>
                <a:ext uri="{FF2B5EF4-FFF2-40B4-BE49-F238E27FC236}">
                  <a16:creationId xmlns:a16="http://schemas.microsoft.com/office/drawing/2014/main" id="{F4B3A639-5FFD-4C30-82CC-473D6B758511}"/>
                </a:ext>
              </a:extLst>
            </p:cNvPr>
            <p:cNvCxnSpPr>
              <a:cxnSpLocks/>
            </p:cNvCxnSpPr>
            <p:nvPr/>
          </p:nvCxnSpPr>
          <p:spPr>
            <a:xfrm flipH="1">
              <a:off x="5521669" y="2778642"/>
              <a:ext cx="11011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F3190E0-5A80-4266-81B5-79FDD38D78A4}"/>
                </a:ext>
              </a:extLst>
            </p:cNvPr>
            <p:cNvCxnSpPr>
              <a:cxnSpLocks/>
            </p:cNvCxnSpPr>
            <p:nvPr/>
          </p:nvCxnSpPr>
          <p:spPr>
            <a:xfrm>
              <a:off x="6069644" y="2778642"/>
              <a:ext cx="2617" cy="829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9F1060-CCE6-4C70-95F9-05523BDA7984}"/>
                </a:ext>
              </a:extLst>
            </p:cNvPr>
            <p:cNvCxnSpPr>
              <a:cxnSpLocks/>
              <a:stCxn id="10" idx="0"/>
            </p:cNvCxnSpPr>
            <p:nvPr/>
          </p:nvCxnSpPr>
          <p:spPr>
            <a:xfrm flipH="1" flipV="1">
              <a:off x="5521669" y="2778642"/>
              <a:ext cx="1"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382054-7582-4ADF-ABC1-7D0B5003C2C5}"/>
                </a:ext>
              </a:extLst>
            </p:cNvPr>
            <p:cNvCxnSpPr>
              <a:stCxn id="11" idx="0"/>
              <a:endCxn id="11" idx="0"/>
            </p:cNvCxnSpPr>
            <p:nvPr/>
          </p:nvCxnSpPr>
          <p:spPr>
            <a:xfrm>
              <a:off x="5524007" y="3793976"/>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9AA535D-88EC-4124-B296-7F5E707C0AE9}"/>
                </a:ext>
              </a:extLst>
            </p:cNvPr>
            <p:cNvCxnSpPr>
              <a:endCxn id="11" idx="0"/>
            </p:cNvCxnSpPr>
            <p:nvPr/>
          </p:nvCxnSpPr>
          <p:spPr>
            <a:xfrm rot="10800000" flipV="1">
              <a:off x="5524007" y="3607764"/>
              <a:ext cx="556612" cy="1862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7403CCB-72DD-4B6A-BC6A-70BBE8836108}"/>
                </a:ext>
              </a:extLst>
            </p:cNvPr>
            <p:cNvCxnSpPr>
              <a:endCxn id="12" idx="0"/>
            </p:cNvCxnSpPr>
            <p:nvPr/>
          </p:nvCxnSpPr>
          <p:spPr>
            <a:xfrm>
              <a:off x="6069644" y="3607763"/>
              <a:ext cx="553210" cy="18599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D597FE8-BF1D-4108-9BD9-A65A4A89A667}"/>
                </a:ext>
              </a:extLst>
            </p:cNvPr>
            <p:cNvCxnSpPr>
              <a:endCxn id="29" idx="0"/>
            </p:cNvCxnSpPr>
            <p:nvPr/>
          </p:nvCxnSpPr>
          <p:spPr>
            <a:xfrm rot="10800000" flipV="1">
              <a:off x="7501932" y="3926479"/>
              <a:ext cx="452675" cy="10974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36078F44-D664-4F56-A93C-C18365294411}"/>
                </a:ext>
              </a:extLst>
            </p:cNvPr>
            <p:cNvCxnSpPr>
              <a:endCxn id="28" idx="0"/>
            </p:cNvCxnSpPr>
            <p:nvPr/>
          </p:nvCxnSpPr>
          <p:spPr>
            <a:xfrm>
              <a:off x="7954605" y="3926480"/>
              <a:ext cx="467973" cy="1125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0" name="Audio 39">
            <a:hlinkClick r:id="" action="ppaction://media"/>
            <a:extLst>
              <a:ext uri="{FF2B5EF4-FFF2-40B4-BE49-F238E27FC236}">
                <a16:creationId xmlns:a16="http://schemas.microsoft.com/office/drawing/2014/main" id="{B49F4998-9FBC-4D88-A51F-258DE61DA1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6" name="Slide Number Placeholder 3">
            <a:extLst>
              <a:ext uri="{FF2B5EF4-FFF2-40B4-BE49-F238E27FC236}">
                <a16:creationId xmlns:a16="http://schemas.microsoft.com/office/drawing/2014/main" id="{5CD5DE05-22CC-453A-9B66-D82C16580DE9}"/>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15</a:t>
            </a:fld>
            <a:r>
              <a:rPr lang="en-US" sz="1400" dirty="0"/>
              <a:t> </a:t>
            </a:r>
            <a:r>
              <a:rPr lang="en-US" sz="1400" dirty="0">
                <a:solidFill>
                  <a:srgbClr val="C1CD23"/>
                </a:solidFill>
              </a:rPr>
              <a:t>|</a:t>
            </a:r>
          </a:p>
        </p:txBody>
      </p:sp>
    </p:spTree>
    <p:extLst>
      <p:ext uri="{BB962C8B-B14F-4D97-AF65-F5344CB8AC3E}">
        <p14:creationId xmlns:p14="http://schemas.microsoft.com/office/powerpoint/2010/main" val="3168841323"/>
      </p:ext>
    </p:extLst>
  </p:cSld>
  <p:clrMapOvr>
    <a:masterClrMapping/>
  </p:clrMapOvr>
  <mc:AlternateContent xmlns:mc="http://schemas.openxmlformats.org/markup-compatibility/2006" xmlns:p14="http://schemas.microsoft.com/office/powerpoint/2010/main">
    <mc:Choice Requires="p14">
      <p:transition spd="slow" p14:dur="2000" advTm="15600"/>
    </mc:Choice>
    <mc:Fallback xmlns="">
      <p:transition spd="slow" advTm="1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DC1B-5B42-410B-94EA-543B9FC292F5}"/>
              </a:ext>
            </a:extLst>
          </p:cNvPr>
          <p:cNvSpPr>
            <a:spLocks noGrp="1"/>
          </p:cNvSpPr>
          <p:nvPr>
            <p:ph type="title"/>
          </p:nvPr>
        </p:nvSpPr>
        <p:spPr/>
        <p:txBody>
          <a:bodyPr/>
          <a:lstStyle/>
          <a:p>
            <a:r>
              <a:rPr lang="en-US" dirty="0"/>
              <a:t>Sub-CNA</a:t>
            </a:r>
          </a:p>
        </p:txBody>
      </p:sp>
      <p:grpSp>
        <p:nvGrpSpPr>
          <p:cNvPr id="5" name="Group 4">
            <a:extLst>
              <a:ext uri="{FF2B5EF4-FFF2-40B4-BE49-F238E27FC236}">
                <a16:creationId xmlns:a16="http://schemas.microsoft.com/office/drawing/2014/main" id="{77A67378-B269-4618-A538-17ED32583B35}"/>
              </a:ext>
            </a:extLst>
          </p:cNvPr>
          <p:cNvGrpSpPr/>
          <p:nvPr/>
        </p:nvGrpSpPr>
        <p:grpSpPr>
          <a:xfrm>
            <a:off x="1769949" y="1325741"/>
            <a:ext cx="8249540" cy="4977782"/>
            <a:chOff x="4571999" y="1769819"/>
            <a:chExt cx="4173980" cy="2463253"/>
          </a:xfrm>
        </p:grpSpPr>
        <p:grpSp>
          <p:nvGrpSpPr>
            <p:cNvPr id="6" name="Group 5">
              <a:extLst>
                <a:ext uri="{FF2B5EF4-FFF2-40B4-BE49-F238E27FC236}">
                  <a16:creationId xmlns:a16="http://schemas.microsoft.com/office/drawing/2014/main" id="{97BFA6D5-1605-4823-8257-CE46F50265D9}"/>
                </a:ext>
              </a:extLst>
            </p:cNvPr>
            <p:cNvGrpSpPr/>
            <p:nvPr/>
          </p:nvGrpSpPr>
          <p:grpSpPr>
            <a:xfrm>
              <a:off x="4571999" y="1769819"/>
              <a:ext cx="4173980" cy="2463253"/>
              <a:chOff x="4571999" y="1620353"/>
              <a:chExt cx="4173980" cy="2463253"/>
            </a:xfrm>
          </p:grpSpPr>
          <p:sp>
            <p:nvSpPr>
              <p:cNvPr id="21" name="Rectangle 20">
                <a:extLst>
                  <a:ext uri="{FF2B5EF4-FFF2-40B4-BE49-F238E27FC236}">
                    <a16:creationId xmlns:a16="http://schemas.microsoft.com/office/drawing/2014/main" id="{75AADEA5-24F9-4221-8B55-365D1C9F303E}"/>
                  </a:ext>
                </a:extLst>
              </p:cNvPr>
              <p:cNvSpPr/>
              <p:nvPr/>
            </p:nvSpPr>
            <p:spPr>
              <a:xfrm>
                <a:off x="4571999" y="1620353"/>
                <a:ext cx="998959" cy="725194"/>
              </a:xfrm>
              <a:prstGeom prst="rect">
                <a:avLst/>
              </a:prstGeom>
              <a:solidFill>
                <a:schemeClr val="accent3">
                  <a:lumMod val="7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CVE Board</a:t>
                </a:r>
              </a:p>
            </p:txBody>
          </p:sp>
          <p:sp>
            <p:nvSpPr>
              <p:cNvPr id="22" name="Rectangle 21">
                <a:extLst>
                  <a:ext uri="{FF2B5EF4-FFF2-40B4-BE49-F238E27FC236}">
                    <a16:creationId xmlns:a16="http://schemas.microsoft.com/office/drawing/2014/main" id="{5FBA6E96-CFE6-4D53-AD6D-B7E592D0BFBF}"/>
                  </a:ext>
                </a:extLst>
              </p:cNvPr>
              <p:cNvSpPr/>
              <p:nvPr/>
            </p:nvSpPr>
            <p:spPr>
              <a:xfrm>
                <a:off x="7621342" y="1620354"/>
                <a:ext cx="1124637" cy="734580"/>
              </a:xfrm>
              <a:prstGeom prst="rect">
                <a:avLst/>
              </a:prstGeom>
              <a:solidFill>
                <a:schemeClr val="tx2">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DHS CISA (Sponsor Organization)</a:t>
                </a:r>
              </a:p>
            </p:txBody>
          </p:sp>
          <p:sp>
            <p:nvSpPr>
              <p:cNvPr id="23" name="Rectangle 22">
                <a:extLst>
                  <a:ext uri="{FF2B5EF4-FFF2-40B4-BE49-F238E27FC236}">
                    <a16:creationId xmlns:a16="http://schemas.microsoft.com/office/drawing/2014/main" id="{FC09E728-DB9D-41C5-B86B-6C50B1210A82}"/>
                  </a:ext>
                </a:extLst>
              </p:cNvPr>
              <p:cNvSpPr/>
              <p:nvPr/>
            </p:nvSpPr>
            <p:spPr>
              <a:xfrm>
                <a:off x="6091590" y="1620353"/>
                <a:ext cx="1124641" cy="725193"/>
              </a:xfrm>
              <a:prstGeom prst="rect">
                <a:avLst/>
              </a:prstGeom>
              <a:solidFill>
                <a:schemeClr val="tx2"/>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MITRE (Program Root CNA, Secretariat, CNA-LR)</a:t>
                </a:r>
              </a:p>
            </p:txBody>
          </p:sp>
          <p:grpSp>
            <p:nvGrpSpPr>
              <p:cNvPr id="24" name="Group 23">
                <a:extLst>
                  <a:ext uri="{FF2B5EF4-FFF2-40B4-BE49-F238E27FC236}">
                    <a16:creationId xmlns:a16="http://schemas.microsoft.com/office/drawing/2014/main" id="{129DB025-ACB7-4F0F-97E8-DECA525C7169}"/>
                  </a:ext>
                </a:extLst>
              </p:cNvPr>
              <p:cNvGrpSpPr/>
              <p:nvPr/>
            </p:nvGrpSpPr>
            <p:grpSpPr>
              <a:xfrm>
                <a:off x="7216231" y="2937221"/>
                <a:ext cx="1492046" cy="718330"/>
                <a:chOff x="6481758" y="2792089"/>
                <a:chExt cx="1492046" cy="718330"/>
              </a:xfrm>
            </p:grpSpPr>
            <p:sp>
              <p:nvSpPr>
                <p:cNvPr id="31" name="Rectangle 30">
                  <a:extLst>
                    <a:ext uri="{FF2B5EF4-FFF2-40B4-BE49-F238E27FC236}">
                      <a16:creationId xmlns:a16="http://schemas.microsoft.com/office/drawing/2014/main" id="{F07BB0FE-2B5C-45C2-A51E-C455CBF7CB92}"/>
                    </a:ext>
                  </a:extLst>
                </p:cNvPr>
                <p:cNvSpPr>
                  <a:spLocks noChangeAspect="1"/>
                </p:cNvSpPr>
                <p:nvPr/>
              </p:nvSpPr>
              <p:spPr>
                <a:xfrm>
                  <a:off x="6481758" y="3316356"/>
                  <a:ext cx="571399" cy="194063"/>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tx1"/>
                      </a:solidFill>
                    </a:rPr>
                    <a:t>Sub-CNA</a:t>
                  </a:r>
                </a:p>
              </p:txBody>
            </p:sp>
            <p:sp>
              <p:nvSpPr>
                <p:cNvPr id="32" name="Rectangle 31">
                  <a:extLst>
                    <a:ext uri="{FF2B5EF4-FFF2-40B4-BE49-F238E27FC236}">
                      <a16:creationId xmlns:a16="http://schemas.microsoft.com/office/drawing/2014/main" id="{9CD71D7C-8E06-4A94-8CC0-BBFF5BD0C85B}"/>
                    </a:ext>
                  </a:extLst>
                </p:cNvPr>
                <p:cNvSpPr>
                  <a:spLocks noChangeAspect="1"/>
                </p:cNvSpPr>
                <p:nvPr/>
              </p:nvSpPr>
              <p:spPr>
                <a:xfrm>
                  <a:off x="7402405" y="3313167"/>
                  <a:ext cx="571399" cy="194063"/>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tx1"/>
                      </a:solidFill>
                    </a:rPr>
                    <a:t>Sub-CNA</a:t>
                  </a:r>
                </a:p>
              </p:txBody>
            </p:sp>
            <p:sp>
              <p:nvSpPr>
                <p:cNvPr id="33" name="Rectangle 32">
                  <a:extLst>
                    <a:ext uri="{FF2B5EF4-FFF2-40B4-BE49-F238E27FC236}">
                      <a16:creationId xmlns:a16="http://schemas.microsoft.com/office/drawing/2014/main" id="{32C5D207-2E5A-479A-93E9-7652C149DAAC}"/>
                    </a:ext>
                  </a:extLst>
                </p:cNvPr>
                <p:cNvSpPr>
                  <a:spLocks noChangeAspect="1"/>
                </p:cNvSpPr>
                <p:nvPr/>
              </p:nvSpPr>
              <p:spPr>
                <a:xfrm>
                  <a:off x="6886869" y="2792089"/>
                  <a:ext cx="668490" cy="318715"/>
                </a:xfrm>
                <a:prstGeom prst="rect">
                  <a:avLst/>
                </a:prstGeom>
                <a:solidFill>
                  <a:schemeClr val="bg2">
                    <a:lumMod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Root CNA</a:t>
                  </a:r>
                </a:p>
              </p:txBody>
            </p:sp>
            <p:cxnSp>
              <p:nvCxnSpPr>
                <p:cNvPr id="34" name="Connector: Elbow 33">
                  <a:extLst>
                    <a:ext uri="{FF2B5EF4-FFF2-40B4-BE49-F238E27FC236}">
                      <a16:creationId xmlns:a16="http://schemas.microsoft.com/office/drawing/2014/main" id="{F1252379-3FD2-44D4-82B5-8AB43AE43CCA}"/>
                    </a:ext>
                  </a:extLst>
                </p:cNvPr>
                <p:cNvCxnSpPr>
                  <a:cxnSpLocks noChangeAspect="1"/>
                  <a:stCxn id="31" idx="0"/>
                  <a:endCxn id="33" idx="2"/>
                </p:cNvCxnSpPr>
                <p:nvPr/>
              </p:nvCxnSpPr>
              <p:spPr>
                <a:xfrm rot="5400000" flipH="1" flipV="1">
                  <a:off x="6891510" y="2986752"/>
                  <a:ext cx="205552" cy="453656"/>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358ABE4-5160-4558-9E7A-3FFAC0886BD0}"/>
                    </a:ext>
                  </a:extLst>
                </p:cNvPr>
                <p:cNvCxnSpPr>
                  <a:cxnSpLocks noChangeAspect="1"/>
                  <a:stCxn id="32" idx="0"/>
                  <a:endCxn id="33" idx="2"/>
                </p:cNvCxnSpPr>
                <p:nvPr/>
              </p:nvCxnSpPr>
              <p:spPr>
                <a:xfrm rot="16200000" flipV="1">
                  <a:off x="7353429" y="2978490"/>
                  <a:ext cx="202363" cy="46699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8BF29413-28CD-49DB-9A15-5B906D9B16A9}"/>
                  </a:ext>
                </a:extLst>
              </p:cNvPr>
              <p:cNvCxnSpPr>
                <a:cxnSpLocks/>
                <a:stCxn id="21" idx="3"/>
                <a:endCxn id="23" idx="1"/>
              </p:cNvCxnSpPr>
              <p:nvPr/>
            </p:nvCxnSpPr>
            <p:spPr>
              <a:xfrm>
                <a:off x="5570958" y="1982950"/>
                <a:ext cx="52063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D0485F-FCF0-463E-9337-0737F9E5C953}"/>
                  </a:ext>
                </a:extLst>
              </p:cNvPr>
              <p:cNvCxnSpPr>
                <a:cxnSpLocks/>
                <a:stCxn id="23" idx="3"/>
                <a:endCxn id="22" idx="1"/>
              </p:cNvCxnSpPr>
              <p:nvPr/>
            </p:nvCxnSpPr>
            <p:spPr>
              <a:xfrm>
                <a:off x="7216231" y="1982950"/>
                <a:ext cx="405111" cy="4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4D62B9-2C0C-4481-AF9F-FD8ED4DC1B5C}"/>
                  </a:ext>
                </a:extLst>
              </p:cNvPr>
              <p:cNvCxnSpPr/>
              <p:nvPr/>
            </p:nvCxnSpPr>
            <p:spPr>
              <a:xfrm flipH="1" flipV="1">
                <a:off x="6629534" y="2354934"/>
                <a:ext cx="1" cy="582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F1278A1-71A7-4EAA-BA2E-4514E902CEAB}"/>
                  </a:ext>
                </a:extLst>
              </p:cNvPr>
              <p:cNvSpPr>
                <a:spLocks noChangeAspect="1"/>
              </p:cNvSpPr>
              <p:nvPr/>
            </p:nvSpPr>
            <p:spPr>
              <a:xfrm>
                <a:off x="8136878" y="3889543"/>
                <a:ext cx="571399" cy="194063"/>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Sub-CNA</a:t>
                </a:r>
              </a:p>
            </p:txBody>
          </p:sp>
          <p:sp>
            <p:nvSpPr>
              <p:cNvPr id="29" name="Rectangle 28">
                <a:extLst>
                  <a:ext uri="{FF2B5EF4-FFF2-40B4-BE49-F238E27FC236}">
                    <a16:creationId xmlns:a16="http://schemas.microsoft.com/office/drawing/2014/main" id="{F8B81A81-DAD6-4222-A07F-44C870497AA2}"/>
                  </a:ext>
                </a:extLst>
              </p:cNvPr>
              <p:cNvSpPr>
                <a:spLocks noChangeAspect="1"/>
              </p:cNvSpPr>
              <p:nvPr/>
            </p:nvSpPr>
            <p:spPr>
              <a:xfrm>
                <a:off x="7216231" y="3886755"/>
                <a:ext cx="571399" cy="194063"/>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Sub-CNA</a:t>
                </a:r>
              </a:p>
            </p:txBody>
          </p:sp>
          <p:sp>
            <p:nvSpPr>
              <p:cNvPr id="30" name="Rectangle 29">
                <a:extLst>
                  <a:ext uri="{FF2B5EF4-FFF2-40B4-BE49-F238E27FC236}">
                    <a16:creationId xmlns:a16="http://schemas.microsoft.com/office/drawing/2014/main" id="{9D364E02-6C5A-488B-8F5D-75237B2A8DC8}"/>
                  </a:ext>
                </a:extLst>
              </p:cNvPr>
              <p:cNvSpPr/>
              <p:nvPr/>
            </p:nvSpPr>
            <p:spPr>
              <a:xfrm>
                <a:off x="6183315" y="2940466"/>
                <a:ext cx="879077" cy="372422"/>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tx1"/>
                    </a:solidFill>
                  </a:rPr>
                  <a:t>Sub-CNA</a:t>
                </a:r>
              </a:p>
            </p:txBody>
          </p:sp>
        </p:grpSp>
        <p:cxnSp>
          <p:nvCxnSpPr>
            <p:cNvPr id="7" name="Straight Connector 6">
              <a:extLst>
                <a:ext uri="{FF2B5EF4-FFF2-40B4-BE49-F238E27FC236}">
                  <a16:creationId xmlns:a16="http://schemas.microsoft.com/office/drawing/2014/main" id="{4FE7B3C7-91CC-444D-8BC1-22F812E9B7B7}"/>
                </a:ext>
              </a:extLst>
            </p:cNvPr>
            <p:cNvCxnSpPr>
              <a:cxnSpLocks/>
            </p:cNvCxnSpPr>
            <p:nvPr/>
          </p:nvCxnSpPr>
          <p:spPr>
            <a:xfrm flipH="1">
              <a:off x="6629535" y="2778642"/>
              <a:ext cx="1326052"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51A7C1-2719-463C-B831-92687ECFD832}"/>
                </a:ext>
              </a:extLst>
            </p:cNvPr>
            <p:cNvCxnSpPr>
              <a:cxnSpLocks/>
            </p:cNvCxnSpPr>
            <p:nvPr/>
          </p:nvCxnSpPr>
          <p:spPr>
            <a:xfrm flipH="1">
              <a:off x="7954606" y="3506583"/>
              <a:ext cx="981" cy="419897"/>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7466192-0A55-4825-82F6-404D19B59184}"/>
                </a:ext>
              </a:extLst>
            </p:cNvPr>
            <p:cNvCxnSpPr>
              <a:stCxn id="33" idx="0"/>
            </p:cNvCxnSpPr>
            <p:nvPr/>
          </p:nvCxnSpPr>
          <p:spPr>
            <a:xfrm flipV="1">
              <a:off x="7955587" y="2778642"/>
              <a:ext cx="0"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6402CD-9188-4FBC-9689-78B795965AAD}"/>
                </a:ext>
              </a:extLst>
            </p:cNvPr>
            <p:cNvSpPr/>
            <p:nvPr/>
          </p:nvSpPr>
          <p:spPr>
            <a:xfrm>
              <a:off x="5082131" y="3086687"/>
              <a:ext cx="879077" cy="372422"/>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tx1"/>
                  </a:solidFill>
                </a:rPr>
                <a:t>Sub-CNA</a:t>
              </a:r>
            </a:p>
          </p:txBody>
        </p:sp>
        <p:sp>
          <p:nvSpPr>
            <p:cNvPr id="11" name="Rectangle 10">
              <a:extLst>
                <a:ext uri="{FF2B5EF4-FFF2-40B4-BE49-F238E27FC236}">
                  <a16:creationId xmlns:a16="http://schemas.microsoft.com/office/drawing/2014/main" id="{338DE2C8-DE73-4625-BDE9-42D36AA210EB}"/>
                </a:ext>
              </a:extLst>
            </p:cNvPr>
            <p:cNvSpPr/>
            <p:nvPr/>
          </p:nvSpPr>
          <p:spPr>
            <a:xfrm>
              <a:off x="5084468" y="3793976"/>
              <a:ext cx="879077" cy="372422"/>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tx1"/>
                  </a:solidFill>
                </a:rPr>
                <a:t>Sub-CNA</a:t>
              </a:r>
            </a:p>
          </p:txBody>
        </p:sp>
        <p:sp>
          <p:nvSpPr>
            <p:cNvPr id="12" name="Rectangle 11">
              <a:extLst>
                <a:ext uri="{FF2B5EF4-FFF2-40B4-BE49-F238E27FC236}">
                  <a16:creationId xmlns:a16="http://schemas.microsoft.com/office/drawing/2014/main" id="{44BB8082-A69C-4611-BAE6-E840C58ADFBF}"/>
                </a:ext>
              </a:extLst>
            </p:cNvPr>
            <p:cNvSpPr/>
            <p:nvPr/>
          </p:nvSpPr>
          <p:spPr>
            <a:xfrm>
              <a:off x="6183315" y="3793760"/>
              <a:ext cx="879077" cy="372422"/>
            </a:xfrm>
            <a:prstGeom prst="rect">
              <a:avLst/>
            </a:prstGeom>
            <a:solidFill>
              <a:schemeClr val="bg2">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tx1"/>
                  </a:solidFill>
                </a:rPr>
                <a:t>Sub-CNA</a:t>
              </a:r>
            </a:p>
          </p:txBody>
        </p:sp>
        <p:cxnSp>
          <p:nvCxnSpPr>
            <p:cNvPr id="13" name="Straight Connector 12">
              <a:extLst>
                <a:ext uri="{FF2B5EF4-FFF2-40B4-BE49-F238E27FC236}">
                  <a16:creationId xmlns:a16="http://schemas.microsoft.com/office/drawing/2014/main" id="{F4B3A639-5FFD-4C30-82CC-473D6B758511}"/>
                </a:ext>
              </a:extLst>
            </p:cNvPr>
            <p:cNvCxnSpPr>
              <a:cxnSpLocks/>
            </p:cNvCxnSpPr>
            <p:nvPr/>
          </p:nvCxnSpPr>
          <p:spPr>
            <a:xfrm flipH="1">
              <a:off x="5521669" y="2778642"/>
              <a:ext cx="11011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F3190E0-5A80-4266-81B5-79FDD38D78A4}"/>
                </a:ext>
              </a:extLst>
            </p:cNvPr>
            <p:cNvCxnSpPr>
              <a:cxnSpLocks/>
            </p:cNvCxnSpPr>
            <p:nvPr/>
          </p:nvCxnSpPr>
          <p:spPr>
            <a:xfrm>
              <a:off x="6069644" y="2778642"/>
              <a:ext cx="2617" cy="829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9F1060-CCE6-4C70-95F9-05523BDA7984}"/>
                </a:ext>
              </a:extLst>
            </p:cNvPr>
            <p:cNvCxnSpPr>
              <a:cxnSpLocks/>
              <a:stCxn id="10" idx="0"/>
            </p:cNvCxnSpPr>
            <p:nvPr/>
          </p:nvCxnSpPr>
          <p:spPr>
            <a:xfrm flipH="1" flipV="1">
              <a:off x="5521669" y="2778642"/>
              <a:ext cx="1" cy="308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382054-7582-4ADF-ABC1-7D0B5003C2C5}"/>
                </a:ext>
              </a:extLst>
            </p:cNvPr>
            <p:cNvCxnSpPr>
              <a:stCxn id="11" idx="0"/>
              <a:endCxn id="11" idx="0"/>
            </p:cNvCxnSpPr>
            <p:nvPr/>
          </p:nvCxnSpPr>
          <p:spPr>
            <a:xfrm>
              <a:off x="5524007" y="3793976"/>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9AA535D-88EC-4124-B296-7F5E707C0AE9}"/>
                </a:ext>
              </a:extLst>
            </p:cNvPr>
            <p:cNvCxnSpPr>
              <a:endCxn id="11" idx="0"/>
            </p:cNvCxnSpPr>
            <p:nvPr/>
          </p:nvCxnSpPr>
          <p:spPr>
            <a:xfrm rot="10800000" flipV="1">
              <a:off x="5524007" y="3607764"/>
              <a:ext cx="556612" cy="1862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7403CCB-72DD-4B6A-BC6A-70BBE8836108}"/>
                </a:ext>
              </a:extLst>
            </p:cNvPr>
            <p:cNvCxnSpPr>
              <a:endCxn id="12" idx="0"/>
            </p:cNvCxnSpPr>
            <p:nvPr/>
          </p:nvCxnSpPr>
          <p:spPr>
            <a:xfrm>
              <a:off x="6069644" y="3607763"/>
              <a:ext cx="553210" cy="18599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D597FE8-BF1D-4108-9BD9-A65A4A89A667}"/>
                </a:ext>
              </a:extLst>
            </p:cNvPr>
            <p:cNvCxnSpPr>
              <a:endCxn id="29" idx="0"/>
            </p:cNvCxnSpPr>
            <p:nvPr/>
          </p:nvCxnSpPr>
          <p:spPr>
            <a:xfrm rot="10800000" flipV="1">
              <a:off x="7501932" y="3926479"/>
              <a:ext cx="452675" cy="10974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36078F44-D664-4F56-A93C-C18365294411}"/>
                </a:ext>
              </a:extLst>
            </p:cNvPr>
            <p:cNvCxnSpPr>
              <a:endCxn id="28" idx="0"/>
            </p:cNvCxnSpPr>
            <p:nvPr/>
          </p:nvCxnSpPr>
          <p:spPr>
            <a:xfrm>
              <a:off x="7954605" y="3926480"/>
              <a:ext cx="467973" cy="1125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6" name="Audio 35">
            <a:hlinkClick r:id="" action="ppaction://media"/>
            <a:extLst>
              <a:ext uri="{FF2B5EF4-FFF2-40B4-BE49-F238E27FC236}">
                <a16:creationId xmlns:a16="http://schemas.microsoft.com/office/drawing/2014/main" id="{A0C064B0-0081-4BAA-98EF-0F9A32D609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7" name="Slide Number Placeholder 3">
            <a:extLst>
              <a:ext uri="{FF2B5EF4-FFF2-40B4-BE49-F238E27FC236}">
                <a16:creationId xmlns:a16="http://schemas.microsoft.com/office/drawing/2014/main" id="{92390FCA-6388-4EBF-95BC-85E1B0D482BB}"/>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16</a:t>
            </a:fld>
            <a:r>
              <a:rPr lang="en-US" sz="1400" dirty="0"/>
              <a:t> </a:t>
            </a:r>
            <a:r>
              <a:rPr lang="en-US" sz="1400" dirty="0">
                <a:solidFill>
                  <a:srgbClr val="C1CD23"/>
                </a:solidFill>
              </a:rPr>
              <a:t>|</a:t>
            </a:r>
          </a:p>
        </p:txBody>
      </p:sp>
    </p:spTree>
    <p:extLst>
      <p:ext uri="{BB962C8B-B14F-4D97-AF65-F5344CB8AC3E}">
        <p14:creationId xmlns:p14="http://schemas.microsoft.com/office/powerpoint/2010/main" val="1063324495"/>
      </p:ext>
    </p:extLst>
  </p:cSld>
  <p:clrMapOvr>
    <a:masterClrMapping/>
  </p:clrMapOvr>
  <mc:AlternateContent xmlns:mc="http://schemas.openxmlformats.org/markup-compatibility/2006" xmlns:p14="http://schemas.microsoft.com/office/powerpoint/2010/main">
    <mc:Choice Requires="p14">
      <p:transition spd="slow" p14:dur="2000" advTm="8156"/>
    </mc:Choice>
    <mc:Fallback xmlns="">
      <p:transition spd="slow" advTm="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Root CNA Is Right for You?</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Which parent CNA is right for you?</a:t>
            </a:r>
          </a:p>
          <a:p>
            <a:pPr lvl="1">
              <a:buFont typeface="Wingdings" panose="05000000000000000000" pitchFamily="2" charset="2"/>
              <a:buChar char="§"/>
            </a:pPr>
            <a:r>
              <a:rPr lang="en-US" dirty="0"/>
              <a:t>National level</a:t>
            </a:r>
          </a:p>
          <a:p>
            <a:pPr lvl="1">
              <a:buFont typeface="Wingdings" panose="05000000000000000000" pitchFamily="2" charset="2"/>
              <a:buChar char="§"/>
            </a:pPr>
            <a:r>
              <a:rPr lang="en-US" dirty="0"/>
              <a:t>Industry level</a:t>
            </a:r>
          </a:p>
          <a:p>
            <a:pPr lvl="1">
              <a:buFont typeface="Wingdings" panose="05000000000000000000" pitchFamily="2" charset="2"/>
              <a:buChar char="§"/>
            </a:pPr>
            <a:r>
              <a:rPr lang="en-US" dirty="0"/>
              <a:t>Program Root level</a:t>
            </a:r>
          </a:p>
          <a:p>
            <a:pPr>
              <a:buFont typeface="Wingdings" panose="05000000000000000000" pitchFamily="2" charset="2"/>
              <a:buChar char="§"/>
            </a:pPr>
            <a:r>
              <a:rPr lang="en-US" dirty="0"/>
              <a:t>If you are not sure, contact the CVE Program Root CNA:</a:t>
            </a:r>
          </a:p>
          <a:p>
            <a:pPr lvl="1">
              <a:buFont typeface="Wingdings" panose="05000000000000000000" pitchFamily="2" charset="2"/>
              <a:buChar char="§"/>
            </a:pPr>
            <a:r>
              <a:rPr lang="en-US" dirty="0">
                <a:hlinkClick r:id="rId5"/>
              </a:rPr>
              <a:t>cveform.mitre.org</a:t>
            </a:r>
            <a:endParaRPr lang="en-US" dirty="0"/>
          </a:p>
          <a:p>
            <a:pPr lvl="1">
              <a:buFont typeface="Wingdings" panose="05000000000000000000" pitchFamily="2" charset="2"/>
              <a:buChar char="§"/>
            </a:pPr>
            <a:r>
              <a:rPr lang="en-US" dirty="0"/>
              <a:t>Email us at </a:t>
            </a:r>
            <a:r>
              <a:rPr lang="en-US" dirty="0">
                <a:hlinkClick r:id="rId6"/>
              </a:rPr>
              <a:t>cna-coordinator@mitre.org</a:t>
            </a:r>
            <a:endParaRPr lang="en-US" dirty="0"/>
          </a:p>
          <a:p>
            <a:pPr>
              <a:buFont typeface="Wingdings" panose="05000000000000000000" pitchFamily="2" charset="2"/>
              <a:buChar char="§"/>
            </a:pPr>
            <a:r>
              <a:rPr lang="en-US" dirty="0"/>
              <a:t>Contact information for the CNAs:</a:t>
            </a:r>
          </a:p>
          <a:p>
            <a:pPr lvl="1">
              <a:buFont typeface="Wingdings" panose="05000000000000000000" pitchFamily="2" charset="2"/>
              <a:buChar char="§"/>
            </a:pPr>
            <a:r>
              <a:rPr lang="en-US" dirty="0">
                <a:hlinkClick r:id="rId7"/>
              </a:rPr>
              <a:t>cve.mitre.org</a:t>
            </a:r>
            <a:endParaRPr lang="en-US" dirty="0"/>
          </a:p>
          <a:p>
            <a:pPr marL="457200" lvl="1" indent="0">
              <a:buNone/>
            </a:pPr>
            <a:endParaRPr lang="en-US" dirty="0"/>
          </a:p>
        </p:txBody>
      </p:sp>
      <p:pic>
        <p:nvPicPr>
          <p:cNvPr id="10" name="Audio 9">
            <a:hlinkClick r:id="" action="ppaction://media"/>
            <a:extLst>
              <a:ext uri="{FF2B5EF4-FFF2-40B4-BE49-F238E27FC236}">
                <a16:creationId xmlns:a16="http://schemas.microsoft.com/office/drawing/2014/main" id="{0DACC976-ECE1-4B46-A4E1-E8306169B4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747ED923-07CC-42F6-9529-0CE7EBFC1CE3}"/>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85878339"/>
      </p:ext>
    </p:extLst>
  </p:cSld>
  <p:clrMapOvr>
    <a:masterClrMapping/>
  </p:clrMapOvr>
  <mc:AlternateContent xmlns:mc="http://schemas.openxmlformats.org/markup-compatibility/2006" xmlns:p14="http://schemas.microsoft.com/office/powerpoint/2010/main">
    <mc:Choice Requires="p14">
      <p:transition spd="slow" p14:dur="2000" advTm="30779"/>
    </mc:Choice>
    <mc:Fallback xmlns="">
      <p:transition spd="slow" advTm="3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Organizing Your CNA Program</a:t>
            </a:r>
          </a:p>
        </p:txBody>
      </p:sp>
      <p:pic>
        <p:nvPicPr>
          <p:cNvPr id="6" name="Audio 5">
            <a:hlinkClick r:id="" action="ppaction://media"/>
            <a:extLst>
              <a:ext uri="{FF2B5EF4-FFF2-40B4-BE49-F238E27FC236}">
                <a16:creationId xmlns:a16="http://schemas.microsoft.com/office/drawing/2014/main" id="{8D64B7DF-C591-4B3E-A224-CE04447E1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a:extLst>
              <a:ext uri="{FF2B5EF4-FFF2-40B4-BE49-F238E27FC236}">
                <a16:creationId xmlns:a16="http://schemas.microsoft.com/office/drawing/2014/main" id="{7E358738-C2DF-41FA-9A64-13D99539CAF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18</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398326176"/>
      </p:ext>
    </p:extLst>
  </p:cSld>
  <p:clrMapOvr>
    <a:masterClrMapping/>
  </p:clrMapOvr>
  <mc:AlternateContent xmlns:mc="http://schemas.openxmlformats.org/markup-compatibility/2006" xmlns:p14="http://schemas.microsoft.com/office/powerpoint/2010/main">
    <mc:Choice Requires="p14">
      <p:transition spd="slow" p14:dur="2000" advTm="4503"/>
    </mc:Choice>
    <mc:Fallback xmlns="">
      <p:transition spd="slow" advTm="4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Organizing Your CNA Program</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How you set up your CNA program is influenced by how your organization is configured. </a:t>
            </a:r>
          </a:p>
          <a:p>
            <a:pPr>
              <a:buFont typeface="Wingdings" panose="05000000000000000000" pitchFamily="2" charset="2"/>
              <a:buChar char="§"/>
            </a:pPr>
            <a:r>
              <a:rPr lang="en-US" dirty="0"/>
              <a:t>Most organizations designate a single group to manage their CNA program; however, that is not always the case. For example:</a:t>
            </a:r>
          </a:p>
          <a:p>
            <a:pPr lvl="1">
              <a:buFont typeface="Wingdings" panose="05000000000000000000" pitchFamily="2" charset="2"/>
              <a:buChar char="§"/>
            </a:pPr>
            <a:r>
              <a:rPr lang="en-US" dirty="0"/>
              <a:t>The Android and Chrome PSIRTs work independently and act as their own CNAs, even though they are both part of Google</a:t>
            </a:r>
          </a:p>
          <a:p>
            <a:pPr lvl="1">
              <a:buFont typeface="Wingdings" panose="05000000000000000000" pitchFamily="2" charset="2"/>
              <a:buChar char="§"/>
            </a:pPr>
            <a:r>
              <a:rPr lang="en-US" dirty="0"/>
              <a:t>Cisco and Cisco </a:t>
            </a:r>
            <a:r>
              <a:rPr lang="en-US" dirty="0" err="1"/>
              <a:t>Talos</a:t>
            </a:r>
            <a:r>
              <a:rPr lang="en-US" dirty="0"/>
              <a:t> are separate CNAs due to their vastly different scopes (i.e., Cisco products versus the vulnerabilities they found during their research)</a:t>
            </a:r>
          </a:p>
          <a:p>
            <a:pPr lvl="1">
              <a:buFont typeface="Wingdings" panose="05000000000000000000" pitchFamily="2" charset="2"/>
              <a:buChar char="§"/>
            </a:pPr>
            <a:r>
              <a:rPr lang="en-US" dirty="0"/>
              <a:t>Within Dell, the Dell CNA covers Dell, EMC products, and the products of many of their subsidiary companies; however, they do not cover VMware or Pivotal, which have their own CNA program</a:t>
            </a:r>
          </a:p>
        </p:txBody>
      </p:sp>
      <p:pic>
        <p:nvPicPr>
          <p:cNvPr id="10" name="Audio 9">
            <a:hlinkClick r:id="" action="ppaction://media"/>
            <a:extLst>
              <a:ext uri="{FF2B5EF4-FFF2-40B4-BE49-F238E27FC236}">
                <a16:creationId xmlns:a16="http://schemas.microsoft.com/office/drawing/2014/main" id="{B60C8C9B-7C8C-4406-B6B3-4D9781976A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2DBEAEE1-B64B-46DA-BE6A-DB13AC5F58F9}"/>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19</a:t>
            </a:fld>
            <a:r>
              <a:rPr lang="en-US" sz="1400" dirty="0"/>
              <a:t> </a:t>
            </a:r>
            <a:r>
              <a:rPr lang="en-US" sz="1400" dirty="0">
                <a:solidFill>
                  <a:srgbClr val="C1CD23"/>
                </a:solidFill>
              </a:rPr>
              <a:t>|</a:t>
            </a:r>
          </a:p>
        </p:txBody>
      </p:sp>
    </p:spTree>
    <p:extLst>
      <p:ext uri="{BB962C8B-B14F-4D97-AF65-F5344CB8AC3E}">
        <p14:creationId xmlns:p14="http://schemas.microsoft.com/office/powerpoint/2010/main" val="501063697"/>
      </p:ext>
    </p:extLst>
  </p:cSld>
  <p:clrMapOvr>
    <a:masterClrMapping/>
  </p:clrMapOvr>
  <mc:AlternateContent xmlns:mc="http://schemas.openxmlformats.org/markup-compatibility/2006" xmlns:p14="http://schemas.microsoft.com/office/powerpoint/2010/main">
    <mc:Choice Requires="p14">
      <p:transition spd="slow" p14:dur="2000" advTm="43739"/>
    </mc:Choice>
    <mc:Fallback xmlns="">
      <p:transition spd="slow" advTm="4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Defining CNAs</a:t>
            </a:r>
          </a:p>
          <a:p>
            <a:pPr lvl="1">
              <a:buFontTx/>
              <a:buChar char="−"/>
            </a:pPr>
            <a:r>
              <a:rPr lang="en-US" dirty="0"/>
              <a:t>Includes role of the CNA; benefits of being a CNA; qualifications; and cost</a:t>
            </a:r>
          </a:p>
          <a:p>
            <a:pPr>
              <a:buFont typeface="Wingdings" panose="05000000000000000000" pitchFamily="2" charset="2"/>
              <a:buChar char="§"/>
            </a:pPr>
            <a:r>
              <a:rPr lang="en-US" dirty="0"/>
              <a:t>CVE Program Organization</a:t>
            </a:r>
          </a:p>
          <a:p>
            <a:pPr>
              <a:buFont typeface="Wingdings" panose="05000000000000000000" pitchFamily="2" charset="2"/>
              <a:buChar char="§"/>
            </a:pPr>
            <a:r>
              <a:rPr lang="en-US" dirty="0"/>
              <a:t>How to Organize your CNA(s)</a:t>
            </a:r>
          </a:p>
          <a:p>
            <a:pPr>
              <a:buFont typeface="Wingdings" panose="05000000000000000000" pitchFamily="2" charset="2"/>
              <a:buChar char="§"/>
            </a:pPr>
            <a:r>
              <a:rPr lang="en-US" dirty="0"/>
              <a:t>Defining the scope of your coverage</a:t>
            </a:r>
          </a:p>
          <a:p>
            <a:pPr>
              <a:buFont typeface="Wingdings" panose="05000000000000000000" pitchFamily="2" charset="2"/>
              <a:buChar char="§"/>
            </a:pPr>
            <a:r>
              <a:rPr lang="en-US" dirty="0"/>
              <a:t>CNA internal processes</a:t>
            </a:r>
          </a:p>
          <a:p>
            <a:pPr>
              <a:buFont typeface="Wingdings" panose="05000000000000000000" pitchFamily="2" charset="2"/>
              <a:buChar char="§"/>
            </a:pPr>
            <a:r>
              <a:rPr lang="en-US" dirty="0"/>
              <a:t>CNA resources and community involvement</a:t>
            </a:r>
          </a:p>
        </p:txBody>
      </p:sp>
      <p:sp>
        <p:nvSpPr>
          <p:cNvPr id="4" name="Slide Number Placeholder 3">
            <a:extLst>
              <a:ext uri="{FF2B5EF4-FFF2-40B4-BE49-F238E27FC236}">
                <a16:creationId xmlns:a16="http://schemas.microsoft.com/office/drawing/2014/main" id="{7BC55840-1E32-45CD-9CD7-65DC2B212B81}"/>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a:t>
            </a:fld>
            <a:r>
              <a:rPr lang="en-US" sz="1400" dirty="0"/>
              <a:t> </a:t>
            </a:r>
            <a:r>
              <a:rPr lang="en-US" sz="1400" dirty="0">
                <a:solidFill>
                  <a:srgbClr val="C1CD23"/>
                </a:solidFill>
              </a:rPr>
              <a:t>|</a:t>
            </a:r>
          </a:p>
        </p:txBody>
      </p:sp>
      <p:pic>
        <p:nvPicPr>
          <p:cNvPr id="14" name="Audio 13">
            <a:hlinkClick r:id="" action="ppaction://media"/>
            <a:extLst>
              <a:ext uri="{FF2B5EF4-FFF2-40B4-BE49-F238E27FC236}">
                <a16:creationId xmlns:a16="http://schemas.microsoft.com/office/drawing/2014/main" id="{E27BFD67-D962-4AF1-8F99-4BDC630FA4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6012359"/>
      </p:ext>
    </p:extLst>
  </p:cSld>
  <p:clrMapOvr>
    <a:masterClrMapping/>
  </p:clrMapOvr>
  <mc:AlternateContent xmlns:mc="http://schemas.openxmlformats.org/markup-compatibility/2006" xmlns:p14="http://schemas.microsoft.com/office/powerpoint/2010/main">
    <mc:Choice Requires="p14">
      <p:transition spd="slow" p14:dur="2000" advTm="18818"/>
    </mc:Choice>
    <mc:Fallback xmlns="">
      <p:transition spd="slow" advTm="1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Single CNA for the Entire Organization</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477238" y="1319753"/>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647073"/>
            <a:ext cx="1439693" cy="1928029"/>
            <a:chOff x="2003897" y="2896890"/>
            <a:chExt cx="1439693" cy="1928029"/>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477046" y="2980375"/>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543176" y="4716482"/>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1972241"/>
            <a:ext cx="3629871" cy="1839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32863"/>
            <a:ext cx="3629679" cy="178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695809" cy="1557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679680C0-4A3B-4CFE-80B0-3B0127BC9D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7" name="Slide Number Placeholder 3">
            <a:extLst>
              <a:ext uri="{FF2B5EF4-FFF2-40B4-BE49-F238E27FC236}">
                <a16:creationId xmlns:a16="http://schemas.microsoft.com/office/drawing/2014/main" id="{AC9C7486-7297-46CD-8C1E-FC9614A3FE80}"/>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20</a:t>
            </a:fld>
            <a:r>
              <a:rPr lang="en-US" sz="1400" dirty="0"/>
              <a:t> </a:t>
            </a:r>
            <a:r>
              <a:rPr lang="en-US" sz="1400" dirty="0">
                <a:solidFill>
                  <a:srgbClr val="C1CD23"/>
                </a:solidFill>
              </a:rPr>
              <a:t>|</a:t>
            </a:r>
          </a:p>
        </p:txBody>
      </p:sp>
    </p:spTree>
    <p:extLst>
      <p:ext uri="{BB962C8B-B14F-4D97-AF65-F5344CB8AC3E}">
        <p14:creationId xmlns:p14="http://schemas.microsoft.com/office/powerpoint/2010/main" val="2054672841"/>
      </p:ext>
    </p:extLst>
  </p:cSld>
  <p:clrMapOvr>
    <a:masterClrMapping/>
  </p:clrMapOvr>
  <mc:AlternateContent xmlns:mc="http://schemas.openxmlformats.org/markup-compatibility/2006" xmlns:p14="http://schemas.microsoft.com/office/powerpoint/2010/main">
    <mc:Choice Requires="p14">
      <p:transition spd="slow" p14:dur="2000" advTm="7821"/>
    </mc:Choice>
    <mc:Fallback xmlns="">
      <p:transition spd="slow" advTm="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F4F5-B2C2-44E9-920A-2EA6F5E2693A}"/>
              </a:ext>
            </a:extLst>
          </p:cNvPr>
          <p:cNvSpPr>
            <a:spLocks noGrp="1"/>
          </p:cNvSpPr>
          <p:nvPr>
            <p:ph type="title"/>
          </p:nvPr>
        </p:nvSpPr>
        <p:spPr/>
        <p:txBody>
          <a:bodyPr>
            <a:normAutofit/>
          </a:bodyPr>
          <a:lstStyle/>
          <a:p>
            <a:r>
              <a:rPr lang="en-US" dirty="0"/>
              <a:t>CNA for Each Unit</a:t>
            </a:r>
          </a:p>
        </p:txBody>
      </p:sp>
      <p:grpSp>
        <p:nvGrpSpPr>
          <p:cNvPr id="19" name="Group 18">
            <a:extLst>
              <a:ext uri="{FF2B5EF4-FFF2-40B4-BE49-F238E27FC236}">
                <a16:creationId xmlns:a16="http://schemas.microsoft.com/office/drawing/2014/main" id="{81477F90-46F5-4F38-A793-EB33E3F4FF44}"/>
              </a:ext>
            </a:extLst>
          </p:cNvPr>
          <p:cNvGrpSpPr/>
          <p:nvPr/>
        </p:nvGrpSpPr>
        <p:grpSpPr>
          <a:xfrm>
            <a:off x="2271483" y="2280320"/>
            <a:ext cx="1554480" cy="2297361"/>
            <a:chOff x="1965009" y="2896890"/>
            <a:chExt cx="1517467" cy="2297361"/>
          </a:xfrm>
        </p:grpSpPr>
        <p:sp>
          <p:nvSpPr>
            <p:cNvPr id="5" name="Oval 4">
              <a:extLst>
                <a:ext uri="{FF2B5EF4-FFF2-40B4-BE49-F238E27FC236}">
                  <a16:creationId xmlns:a16="http://schemas.microsoft.com/office/drawing/2014/main" id="{C2A14B8C-90E6-4856-9315-62EA3C3E47D6}"/>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710BBBF-51BF-4A99-ACEB-AEA1CC166EC9}"/>
                </a:ext>
              </a:extLst>
            </p:cNvPr>
            <p:cNvSpPr txBox="1"/>
            <p:nvPr/>
          </p:nvSpPr>
          <p:spPr>
            <a:xfrm>
              <a:off x="1965009" y="4824919"/>
              <a:ext cx="1517467" cy="369332"/>
            </a:xfrm>
            <a:prstGeom prst="rect">
              <a:avLst/>
            </a:prstGeom>
            <a:noFill/>
          </p:spPr>
          <p:txBody>
            <a:bodyPr wrap="none" rtlCol="0">
              <a:spAutoFit/>
            </a:bodyPr>
            <a:lstStyle/>
            <a:p>
              <a:r>
                <a:rPr lang="en-US" dirty="0"/>
                <a:t>Service Area 1</a:t>
              </a:r>
            </a:p>
          </p:txBody>
        </p:sp>
        <p:sp>
          <p:nvSpPr>
            <p:cNvPr id="11" name="TextBox 10">
              <a:extLst>
                <a:ext uri="{FF2B5EF4-FFF2-40B4-BE49-F238E27FC236}">
                  <a16:creationId xmlns:a16="http://schemas.microsoft.com/office/drawing/2014/main" id="{FA0651DE-136D-4FA0-B148-616D3FA4F085}"/>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12" name="Content Placeholder 6" descr="Group of women">
              <a:extLst>
                <a:ext uri="{FF2B5EF4-FFF2-40B4-BE49-F238E27FC236}">
                  <a16:creationId xmlns:a16="http://schemas.microsoft.com/office/drawing/2014/main" id="{75FACF98-CB09-4838-9DEC-6E9B1DE42D6F}"/>
                </a:ext>
              </a:extLst>
            </p:cNvPr>
            <p:cNvGrpSpPr/>
            <p:nvPr/>
          </p:nvGrpSpPr>
          <p:grpSpPr>
            <a:xfrm>
              <a:off x="2266543" y="3604098"/>
              <a:ext cx="914400" cy="914400"/>
              <a:chOff x="2266543" y="3604098"/>
              <a:chExt cx="914400" cy="914400"/>
            </a:xfrm>
          </p:grpSpPr>
          <p:sp>
            <p:nvSpPr>
              <p:cNvPr id="13" name="Freeform: Shape 12">
                <a:extLst>
                  <a:ext uri="{FF2B5EF4-FFF2-40B4-BE49-F238E27FC236}">
                    <a16:creationId xmlns:a16="http://schemas.microsoft.com/office/drawing/2014/main" id="{DF263E77-C525-4271-8ACE-3AA8CE93012F}"/>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1BF378A-F0AE-4FAD-9184-4E804F19D1E9}"/>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DCFDB14-9900-48B3-A440-7E793D168E35}"/>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911F22-9DF4-4EF4-9A6E-734B8A33150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E7B405-24F1-4F69-A6B8-A3B1A919FE14}"/>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EA4D24-8068-49B2-91E7-C15F93DE3AE1}"/>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BD8B99BB-AA27-43C1-AD68-9B098BB2E340}"/>
              </a:ext>
            </a:extLst>
          </p:cNvPr>
          <p:cNvGrpSpPr/>
          <p:nvPr/>
        </p:nvGrpSpPr>
        <p:grpSpPr>
          <a:xfrm>
            <a:off x="5318760" y="2280320"/>
            <a:ext cx="1554480" cy="2297361"/>
            <a:chOff x="1965009" y="2896890"/>
            <a:chExt cx="1517467" cy="2297361"/>
          </a:xfrm>
        </p:grpSpPr>
        <p:sp>
          <p:nvSpPr>
            <p:cNvPr id="21" name="Oval 20">
              <a:extLst>
                <a:ext uri="{FF2B5EF4-FFF2-40B4-BE49-F238E27FC236}">
                  <a16:creationId xmlns:a16="http://schemas.microsoft.com/office/drawing/2014/main" id="{26C1985F-E678-43C9-AB55-DA7948C041ED}"/>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B208BCD-FF33-4757-BDBC-DAB9E0425170}"/>
                </a:ext>
              </a:extLst>
            </p:cNvPr>
            <p:cNvSpPr txBox="1"/>
            <p:nvPr/>
          </p:nvSpPr>
          <p:spPr>
            <a:xfrm>
              <a:off x="1965009" y="4824919"/>
              <a:ext cx="1517467" cy="369332"/>
            </a:xfrm>
            <a:prstGeom prst="rect">
              <a:avLst/>
            </a:prstGeom>
            <a:noFill/>
          </p:spPr>
          <p:txBody>
            <a:bodyPr wrap="none" rtlCol="0">
              <a:spAutoFit/>
            </a:bodyPr>
            <a:lstStyle/>
            <a:p>
              <a:r>
                <a:rPr lang="en-US" dirty="0"/>
                <a:t>Service Area 2</a:t>
              </a:r>
            </a:p>
          </p:txBody>
        </p:sp>
        <p:sp>
          <p:nvSpPr>
            <p:cNvPr id="23" name="TextBox 22">
              <a:extLst>
                <a:ext uri="{FF2B5EF4-FFF2-40B4-BE49-F238E27FC236}">
                  <a16:creationId xmlns:a16="http://schemas.microsoft.com/office/drawing/2014/main" id="{85A437BC-975A-4E5A-91E2-5FB38B8188D6}"/>
                </a:ext>
              </a:extLst>
            </p:cNvPr>
            <p:cNvSpPr txBox="1"/>
            <p:nvPr/>
          </p:nvSpPr>
          <p:spPr>
            <a:xfrm>
              <a:off x="2343670" y="2896890"/>
              <a:ext cx="760144" cy="369332"/>
            </a:xfrm>
            <a:prstGeom prst="rect">
              <a:avLst/>
            </a:prstGeom>
            <a:noFill/>
          </p:spPr>
          <p:txBody>
            <a:bodyPr wrap="none" rtlCol="0">
              <a:spAutoFit/>
            </a:bodyPr>
            <a:lstStyle/>
            <a:p>
              <a:r>
                <a:rPr lang="en-US" dirty="0"/>
                <a:t>CNA 2</a:t>
              </a:r>
            </a:p>
          </p:txBody>
        </p:sp>
        <p:grpSp>
          <p:nvGrpSpPr>
            <p:cNvPr id="24" name="Content Placeholder 6" descr="Group of women">
              <a:extLst>
                <a:ext uri="{FF2B5EF4-FFF2-40B4-BE49-F238E27FC236}">
                  <a16:creationId xmlns:a16="http://schemas.microsoft.com/office/drawing/2014/main" id="{E44D132A-EA54-4712-8A8A-631E76DC6EC9}"/>
                </a:ext>
              </a:extLst>
            </p:cNvPr>
            <p:cNvGrpSpPr/>
            <p:nvPr/>
          </p:nvGrpSpPr>
          <p:grpSpPr>
            <a:xfrm>
              <a:off x="2266543" y="3604098"/>
              <a:ext cx="914400" cy="914400"/>
              <a:chOff x="2266543" y="3604098"/>
              <a:chExt cx="914400" cy="914400"/>
            </a:xfrm>
          </p:grpSpPr>
          <p:sp>
            <p:nvSpPr>
              <p:cNvPr id="25" name="Freeform: Shape 24">
                <a:extLst>
                  <a:ext uri="{FF2B5EF4-FFF2-40B4-BE49-F238E27FC236}">
                    <a16:creationId xmlns:a16="http://schemas.microsoft.com/office/drawing/2014/main" id="{9B0E60BA-E7FF-4BEB-ABE0-AFBD61D7EE06}"/>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381C9E0-D6DC-4D2B-B21E-992D1C206F3C}"/>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B1E434D-CA81-4112-844E-96572C077A1E}"/>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C9D2A79-6E2A-4C4B-95A6-A1B95FF4AEE2}"/>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4BE31DA-6230-4F57-9BEE-A0F223201E91}"/>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1392B6C-070F-446B-86E7-992661AA5257}"/>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2E834E31-EC67-4609-8ABD-93267DE1C1DF}"/>
              </a:ext>
            </a:extLst>
          </p:cNvPr>
          <p:cNvGrpSpPr/>
          <p:nvPr/>
        </p:nvGrpSpPr>
        <p:grpSpPr>
          <a:xfrm>
            <a:off x="8445708" y="2280320"/>
            <a:ext cx="1554480" cy="2297361"/>
            <a:chOff x="1965009" y="2896890"/>
            <a:chExt cx="1517467" cy="2297361"/>
          </a:xfrm>
        </p:grpSpPr>
        <p:sp>
          <p:nvSpPr>
            <p:cNvPr id="32" name="Oval 31">
              <a:extLst>
                <a:ext uri="{FF2B5EF4-FFF2-40B4-BE49-F238E27FC236}">
                  <a16:creationId xmlns:a16="http://schemas.microsoft.com/office/drawing/2014/main" id="{2F4D41F7-E0FB-4903-9A97-4A6106FFC33E}"/>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A50891A-1A8E-41A7-8CC4-0E85BF3D6C10}"/>
                </a:ext>
              </a:extLst>
            </p:cNvPr>
            <p:cNvSpPr txBox="1"/>
            <p:nvPr/>
          </p:nvSpPr>
          <p:spPr>
            <a:xfrm>
              <a:off x="1965009" y="4824919"/>
              <a:ext cx="1517467" cy="369332"/>
            </a:xfrm>
            <a:prstGeom prst="rect">
              <a:avLst/>
            </a:prstGeom>
            <a:noFill/>
          </p:spPr>
          <p:txBody>
            <a:bodyPr wrap="none" rtlCol="0">
              <a:spAutoFit/>
            </a:bodyPr>
            <a:lstStyle/>
            <a:p>
              <a:r>
                <a:rPr lang="en-US" dirty="0"/>
                <a:t>Service Area 3</a:t>
              </a:r>
            </a:p>
          </p:txBody>
        </p:sp>
        <p:sp>
          <p:nvSpPr>
            <p:cNvPr id="34" name="TextBox 33">
              <a:extLst>
                <a:ext uri="{FF2B5EF4-FFF2-40B4-BE49-F238E27FC236}">
                  <a16:creationId xmlns:a16="http://schemas.microsoft.com/office/drawing/2014/main" id="{EC443DDE-4F70-4429-ADC2-7396686E0E84}"/>
                </a:ext>
              </a:extLst>
            </p:cNvPr>
            <p:cNvSpPr txBox="1"/>
            <p:nvPr/>
          </p:nvSpPr>
          <p:spPr>
            <a:xfrm>
              <a:off x="2343670" y="2896890"/>
              <a:ext cx="760144" cy="369332"/>
            </a:xfrm>
            <a:prstGeom prst="rect">
              <a:avLst/>
            </a:prstGeom>
            <a:noFill/>
          </p:spPr>
          <p:txBody>
            <a:bodyPr wrap="none" rtlCol="0">
              <a:spAutoFit/>
            </a:bodyPr>
            <a:lstStyle/>
            <a:p>
              <a:r>
                <a:rPr lang="en-US" dirty="0"/>
                <a:t>CNA 3</a:t>
              </a:r>
            </a:p>
          </p:txBody>
        </p:sp>
        <p:grpSp>
          <p:nvGrpSpPr>
            <p:cNvPr id="35" name="Content Placeholder 6" descr="Group of women">
              <a:extLst>
                <a:ext uri="{FF2B5EF4-FFF2-40B4-BE49-F238E27FC236}">
                  <a16:creationId xmlns:a16="http://schemas.microsoft.com/office/drawing/2014/main" id="{F7C3B20C-FBA3-45FC-8531-4F70C87E922B}"/>
                </a:ext>
              </a:extLst>
            </p:cNvPr>
            <p:cNvGrpSpPr/>
            <p:nvPr/>
          </p:nvGrpSpPr>
          <p:grpSpPr>
            <a:xfrm>
              <a:off x="2266543" y="3604098"/>
              <a:ext cx="914400" cy="914400"/>
              <a:chOff x="2266543" y="3604098"/>
              <a:chExt cx="914400" cy="914400"/>
            </a:xfrm>
          </p:grpSpPr>
          <p:sp>
            <p:nvSpPr>
              <p:cNvPr id="36" name="Freeform: Shape 35">
                <a:extLst>
                  <a:ext uri="{FF2B5EF4-FFF2-40B4-BE49-F238E27FC236}">
                    <a16:creationId xmlns:a16="http://schemas.microsoft.com/office/drawing/2014/main" id="{4635041D-1410-468E-A8E7-0327F3EC9F0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8547CC9-72BD-4B1E-AF9B-ECE5F6004AE3}"/>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B4B77D8-85D6-4411-8471-0060A7DACC42}"/>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09DDBA8-E642-4C2E-BB24-90F61BE01E16}"/>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8CD6FE-32D2-4357-BF4F-E81E2E989573}"/>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1EBD0A6-D7CC-4B04-864B-FA3518AE60E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pic>
        <p:nvPicPr>
          <p:cNvPr id="7" name="Audio 6">
            <a:hlinkClick r:id="" action="ppaction://media"/>
            <a:extLst>
              <a:ext uri="{FF2B5EF4-FFF2-40B4-BE49-F238E27FC236}">
                <a16:creationId xmlns:a16="http://schemas.microsoft.com/office/drawing/2014/main" id="{FF34FF22-5805-41EF-876B-07967A1771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2" name="Slide Number Placeholder 3">
            <a:extLst>
              <a:ext uri="{FF2B5EF4-FFF2-40B4-BE49-F238E27FC236}">
                <a16:creationId xmlns:a16="http://schemas.microsoft.com/office/drawing/2014/main" id="{D24BC732-CCA1-41CC-A6AD-287493DE691E}"/>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21</a:t>
            </a:fld>
            <a:r>
              <a:rPr lang="en-US" sz="1400" dirty="0"/>
              <a:t> </a:t>
            </a:r>
            <a:r>
              <a:rPr lang="en-US" sz="1400" dirty="0">
                <a:solidFill>
                  <a:srgbClr val="C1CD23"/>
                </a:solidFill>
              </a:rPr>
              <a:t>|</a:t>
            </a:r>
          </a:p>
        </p:txBody>
      </p:sp>
    </p:spTree>
    <p:extLst>
      <p:ext uri="{BB962C8B-B14F-4D97-AF65-F5344CB8AC3E}">
        <p14:creationId xmlns:p14="http://schemas.microsoft.com/office/powerpoint/2010/main" val="2078485188"/>
      </p:ext>
    </p:extLst>
  </p:cSld>
  <p:clrMapOvr>
    <a:masterClrMapping/>
  </p:clrMapOvr>
  <mc:AlternateContent xmlns:mc="http://schemas.openxmlformats.org/markup-compatibility/2006" xmlns:p14="http://schemas.microsoft.com/office/powerpoint/2010/main">
    <mc:Choice Requires="p14">
      <p:transition spd="slow" p14:dur="2000" advTm="8363"/>
    </mc:Choice>
    <mc:Fallback xmlns="">
      <p:transition spd="slow" advTm="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Hybrid</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204378" y="1371009"/>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385300"/>
            <a:ext cx="1439693" cy="2189802"/>
            <a:chOff x="2003897" y="2635117"/>
            <a:chExt cx="1439693" cy="2189802"/>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024351" y="2635117"/>
              <a:ext cx="1394484" cy="646331"/>
            </a:xfrm>
            <a:prstGeom prst="rect">
              <a:avLst/>
            </a:prstGeom>
            <a:noFill/>
          </p:spPr>
          <p:txBody>
            <a:bodyPr wrap="none" rtlCol="0">
              <a:spAutoFit/>
            </a:bodyPr>
            <a:lstStyle/>
            <a:p>
              <a:r>
                <a:rPr lang="en-US" dirty="0"/>
                <a:t>Coordinating</a:t>
              </a:r>
            </a:p>
            <a:p>
              <a:r>
                <a:rPr lang="en-US" dirty="0"/>
                <a:t>Organization</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204378" y="3031631"/>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204378" y="4767738"/>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2023497"/>
            <a:ext cx="3357011" cy="1787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84119"/>
            <a:ext cx="3357011" cy="127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357011" cy="1608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A6AA7E4-E577-4B37-BE83-28FEAB221459}"/>
              </a:ext>
            </a:extLst>
          </p:cNvPr>
          <p:cNvSpPr/>
          <p:nvPr/>
        </p:nvSpPr>
        <p:spPr>
          <a:xfrm>
            <a:off x="2276272" y="1319753"/>
            <a:ext cx="9007813" cy="5040259"/>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48E10468-70DD-4F74-883B-1145F84EF29A}"/>
              </a:ext>
            </a:extLst>
          </p:cNvPr>
          <p:cNvSpPr txBox="1"/>
          <p:nvPr/>
        </p:nvSpPr>
        <p:spPr>
          <a:xfrm>
            <a:off x="900706" y="3378217"/>
            <a:ext cx="960519" cy="461665"/>
          </a:xfrm>
          <a:prstGeom prst="rect">
            <a:avLst/>
          </a:prstGeom>
          <a:noFill/>
        </p:spPr>
        <p:txBody>
          <a:bodyPr wrap="none" rtlCol="0">
            <a:spAutoFit/>
          </a:bodyPr>
          <a:lstStyle/>
          <a:p>
            <a:r>
              <a:rPr lang="en-US" sz="2400" b="1" dirty="0"/>
              <a:t>CNA 1</a:t>
            </a:r>
          </a:p>
        </p:txBody>
      </p:sp>
      <p:sp>
        <p:nvSpPr>
          <p:cNvPr id="68" name="TextBox 67">
            <a:extLst>
              <a:ext uri="{FF2B5EF4-FFF2-40B4-BE49-F238E27FC236}">
                <a16:creationId xmlns:a16="http://schemas.microsoft.com/office/drawing/2014/main" id="{AD547471-3B04-4A8E-A098-923EC8B57323}"/>
              </a:ext>
            </a:extLst>
          </p:cNvPr>
          <p:cNvSpPr txBox="1"/>
          <p:nvPr/>
        </p:nvSpPr>
        <p:spPr>
          <a:xfrm>
            <a:off x="9706241" y="1833102"/>
            <a:ext cx="1516377" cy="369332"/>
          </a:xfrm>
          <a:prstGeom prst="rect">
            <a:avLst/>
          </a:prstGeom>
          <a:noFill/>
        </p:spPr>
        <p:txBody>
          <a:bodyPr wrap="none" rtlCol="0">
            <a:spAutoFit/>
          </a:bodyPr>
          <a:lstStyle/>
          <a:p>
            <a:r>
              <a:rPr lang="en-US" dirty="0"/>
              <a:t>Pseudo-CNA 1</a:t>
            </a:r>
          </a:p>
        </p:txBody>
      </p:sp>
      <p:sp>
        <p:nvSpPr>
          <p:cNvPr id="70" name="TextBox 69">
            <a:extLst>
              <a:ext uri="{FF2B5EF4-FFF2-40B4-BE49-F238E27FC236}">
                <a16:creationId xmlns:a16="http://schemas.microsoft.com/office/drawing/2014/main" id="{E3E5C14E-AD08-4677-BE24-EED5E9784639}"/>
              </a:ext>
            </a:extLst>
          </p:cNvPr>
          <p:cNvSpPr txBox="1"/>
          <p:nvPr/>
        </p:nvSpPr>
        <p:spPr>
          <a:xfrm>
            <a:off x="9780735" y="3415321"/>
            <a:ext cx="1516377" cy="369332"/>
          </a:xfrm>
          <a:prstGeom prst="rect">
            <a:avLst/>
          </a:prstGeom>
          <a:noFill/>
        </p:spPr>
        <p:txBody>
          <a:bodyPr wrap="none" rtlCol="0">
            <a:spAutoFit/>
          </a:bodyPr>
          <a:lstStyle/>
          <a:p>
            <a:r>
              <a:rPr lang="en-US" dirty="0"/>
              <a:t>Pseudo-CNA 2</a:t>
            </a:r>
          </a:p>
        </p:txBody>
      </p:sp>
      <p:sp>
        <p:nvSpPr>
          <p:cNvPr id="72" name="TextBox 71">
            <a:extLst>
              <a:ext uri="{FF2B5EF4-FFF2-40B4-BE49-F238E27FC236}">
                <a16:creationId xmlns:a16="http://schemas.microsoft.com/office/drawing/2014/main" id="{AC49DFA2-DDB2-465C-8245-B75015CD91BE}"/>
              </a:ext>
            </a:extLst>
          </p:cNvPr>
          <p:cNvSpPr txBox="1"/>
          <p:nvPr/>
        </p:nvSpPr>
        <p:spPr>
          <a:xfrm>
            <a:off x="9841752" y="5247787"/>
            <a:ext cx="1516377" cy="369332"/>
          </a:xfrm>
          <a:prstGeom prst="rect">
            <a:avLst/>
          </a:prstGeom>
          <a:noFill/>
        </p:spPr>
        <p:txBody>
          <a:bodyPr wrap="none" rtlCol="0">
            <a:spAutoFit/>
          </a:bodyPr>
          <a:lstStyle/>
          <a:p>
            <a:r>
              <a:rPr lang="en-US" dirty="0"/>
              <a:t>Pseudo-CNA 3</a:t>
            </a:r>
          </a:p>
        </p:txBody>
      </p:sp>
      <p:pic>
        <p:nvPicPr>
          <p:cNvPr id="30" name="Audio 29">
            <a:hlinkClick r:id="" action="ppaction://media"/>
            <a:extLst>
              <a:ext uri="{FF2B5EF4-FFF2-40B4-BE49-F238E27FC236}">
                <a16:creationId xmlns:a16="http://schemas.microsoft.com/office/drawing/2014/main" id="{18759DEC-8C90-459C-A6EF-835158F67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4" name="Slide Number Placeholder 3">
            <a:extLst>
              <a:ext uri="{FF2B5EF4-FFF2-40B4-BE49-F238E27FC236}">
                <a16:creationId xmlns:a16="http://schemas.microsoft.com/office/drawing/2014/main" id="{1BD79315-6650-46E9-9ABB-6775CBF5FE46}"/>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22</a:t>
            </a:fld>
            <a:r>
              <a:rPr lang="en-US" sz="1400" dirty="0"/>
              <a:t> </a:t>
            </a:r>
            <a:r>
              <a:rPr lang="en-US" sz="1400" dirty="0">
                <a:solidFill>
                  <a:srgbClr val="C1CD23"/>
                </a:solidFill>
              </a:rPr>
              <a:t>|</a:t>
            </a:r>
          </a:p>
        </p:txBody>
      </p:sp>
    </p:spTree>
    <p:extLst>
      <p:ext uri="{BB962C8B-B14F-4D97-AF65-F5344CB8AC3E}">
        <p14:creationId xmlns:p14="http://schemas.microsoft.com/office/powerpoint/2010/main" val="3738112399"/>
      </p:ext>
    </p:extLst>
  </p:cSld>
  <p:clrMapOvr>
    <a:masterClrMapping/>
  </p:clrMapOvr>
  <mc:AlternateContent xmlns:mc="http://schemas.openxmlformats.org/markup-compatibility/2006" xmlns:p14="http://schemas.microsoft.com/office/powerpoint/2010/main">
    <mc:Choice Requires="p14">
      <p:transition spd="slow" p14:dur="2000" advTm="12094"/>
    </mc:Choice>
    <mc:Fallback xmlns="">
      <p:transition spd="slow" advTm="1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Scope</a:t>
            </a:r>
          </a:p>
        </p:txBody>
      </p:sp>
      <p:pic>
        <p:nvPicPr>
          <p:cNvPr id="2" name="Audio 1">
            <a:hlinkClick r:id="" action="ppaction://media"/>
            <a:extLst>
              <a:ext uri="{FF2B5EF4-FFF2-40B4-BE49-F238E27FC236}">
                <a16:creationId xmlns:a16="http://schemas.microsoft.com/office/drawing/2014/main" id="{3D5C45B3-645B-47FC-AF84-573E0B076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a:extLst>
              <a:ext uri="{FF2B5EF4-FFF2-40B4-BE49-F238E27FC236}">
                <a16:creationId xmlns:a16="http://schemas.microsoft.com/office/drawing/2014/main" id="{8F4EFDE5-D44C-4E3E-8BBE-32B4172BD5B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23</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4013515329"/>
      </p:ext>
    </p:extLst>
  </p:cSld>
  <p:clrMapOvr>
    <a:masterClrMapping/>
  </p:clrMapOvr>
  <mc:AlternateContent xmlns:mc="http://schemas.openxmlformats.org/markup-compatibility/2006" xmlns:p14="http://schemas.microsoft.com/office/powerpoint/2010/main">
    <mc:Choice Requires="p14">
      <p:transition spd="slow" p14:dur="2000" advTm="3306"/>
    </mc:Choice>
    <mc:Fallback xmlns="">
      <p:transition spd="slow" advTm="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Scope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A CNA’s scope defines the vulnerabilities to which it is responsible for assigning CVE IDs</a:t>
            </a:r>
          </a:p>
          <a:p>
            <a:pPr>
              <a:buFont typeface="Wingdings" panose="05000000000000000000" pitchFamily="2" charset="2"/>
              <a:buChar char="§"/>
            </a:pPr>
            <a:r>
              <a:rPr lang="en-US" dirty="0"/>
              <a:t>The scope sets expectations, which should:</a:t>
            </a:r>
          </a:p>
          <a:p>
            <a:pPr lvl="1">
              <a:buFont typeface="Wingdings" panose="05000000000000000000" pitchFamily="2" charset="2"/>
              <a:buChar char="§"/>
            </a:pPr>
            <a:r>
              <a:rPr lang="en-US" dirty="0"/>
              <a:t>Prevent CNAs with overlapping scopes (e.g., their Root CNA) from assigning duplicate IDs</a:t>
            </a:r>
          </a:p>
          <a:p>
            <a:pPr lvl="1">
              <a:buFont typeface="Wingdings" panose="05000000000000000000" pitchFamily="2" charset="2"/>
              <a:buChar char="§"/>
            </a:pPr>
            <a:r>
              <a:rPr lang="en-US" dirty="0"/>
              <a:t>Save reporters’ time and frustration by preventing them from reporting irrelevant issues</a:t>
            </a:r>
          </a:p>
          <a:p>
            <a:pPr lvl="1">
              <a:buFont typeface="Wingdings" panose="05000000000000000000" pitchFamily="2" charset="2"/>
              <a:buChar char="§"/>
            </a:pPr>
            <a:r>
              <a:rPr lang="en-US" dirty="0"/>
              <a:t>Save the CNA time by reducing the number of unwanted reports</a:t>
            </a:r>
          </a:p>
          <a:p>
            <a:pPr lvl="1">
              <a:buFont typeface="Wingdings" panose="05000000000000000000" pitchFamily="2" charset="2"/>
              <a:buChar char="§"/>
            </a:pPr>
            <a:r>
              <a:rPr lang="en-US" dirty="0"/>
              <a:t>Save the Root CNA time by reducing the number of complaints by unhappy reporters</a:t>
            </a:r>
          </a:p>
          <a:p>
            <a:endParaRPr lang="en-US" dirty="0"/>
          </a:p>
        </p:txBody>
      </p:sp>
      <p:pic>
        <p:nvPicPr>
          <p:cNvPr id="15" name="Audio 14">
            <a:hlinkClick r:id="" action="ppaction://media"/>
            <a:extLst>
              <a:ext uri="{FF2B5EF4-FFF2-40B4-BE49-F238E27FC236}">
                <a16:creationId xmlns:a16="http://schemas.microsoft.com/office/drawing/2014/main" id="{DEA32721-02D3-4A70-B6A9-AF916CCDE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6DBDB4CF-F901-45E7-BF5A-12889617CA2B}"/>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24</a:t>
            </a:fld>
            <a:r>
              <a:rPr lang="en-US" sz="1400" dirty="0"/>
              <a:t> </a:t>
            </a:r>
            <a:r>
              <a:rPr lang="en-US" sz="1400" dirty="0">
                <a:solidFill>
                  <a:srgbClr val="C1CD23"/>
                </a:solidFill>
              </a:rPr>
              <a:t>|</a:t>
            </a:r>
          </a:p>
        </p:txBody>
      </p:sp>
    </p:spTree>
    <p:extLst>
      <p:ext uri="{BB962C8B-B14F-4D97-AF65-F5344CB8AC3E}">
        <p14:creationId xmlns:p14="http://schemas.microsoft.com/office/powerpoint/2010/main" val="807268828"/>
      </p:ext>
    </p:extLst>
  </p:cSld>
  <p:clrMapOvr>
    <a:masterClrMapping/>
  </p:clrMapOvr>
  <mc:AlternateContent xmlns:mc="http://schemas.openxmlformats.org/markup-compatibility/2006" xmlns:p14="http://schemas.microsoft.com/office/powerpoint/2010/main">
    <mc:Choice Requires="p14">
      <p:transition spd="slow" p14:dur="2000" advTm="29670"/>
    </mc:Choice>
    <mc:Fallback xmlns="">
      <p:transition spd="slow" advTm="2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Scope: Types of CNAs</a:t>
            </a:r>
          </a:p>
        </p:txBody>
      </p:sp>
      <p:sp>
        <p:nvSpPr>
          <p:cNvPr id="12" name="Rectangle: Rounded Corners 11">
            <a:extLst>
              <a:ext uri="{FF2B5EF4-FFF2-40B4-BE49-F238E27FC236}">
                <a16:creationId xmlns:a16="http://schemas.microsoft.com/office/drawing/2014/main" id="{30487BB0-9680-4FAE-A290-92C97834AA3E}"/>
              </a:ext>
            </a:extLst>
          </p:cNvPr>
          <p:cNvSpPr/>
          <p:nvPr/>
        </p:nvSpPr>
        <p:spPr>
          <a:xfrm>
            <a:off x="1155358" y="1578864"/>
            <a:ext cx="9881284" cy="4243416"/>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D0E683-039D-495B-BD9C-9BE626B8199C}"/>
              </a:ext>
            </a:extLst>
          </p:cNvPr>
          <p:cNvSpPr/>
          <p:nvPr/>
        </p:nvSpPr>
        <p:spPr>
          <a:xfrm>
            <a:off x="1641615" y="1858431"/>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14" name="Oval 13">
            <a:extLst>
              <a:ext uri="{FF2B5EF4-FFF2-40B4-BE49-F238E27FC236}">
                <a16:creationId xmlns:a16="http://schemas.microsoft.com/office/drawing/2014/main" id="{298C7AC1-8CC7-4D79-8CF5-0EB3FBF08B0A}"/>
              </a:ext>
            </a:extLst>
          </p:cNvPr>
          <p:cNvSpPr/>
          <p:nvPr/>
        </p:nvSpPr>
        <p:spPr>
          <a:xfrm>
            <a:off x="5631447" y="1760982"/>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Source Project</a:t>
            </a:r>
          </a:p>
        </p:txBody>
      </p:sp>
      <p:sp>
        <p:nvSpPr>
          <p:cNvPr id="15" name="Oval 14">
            <a:extLst>
              <a:ext uri="{FF2B5EF4-FFF2-40B4-BE49-F238E27FC236}">
                <a16:creationId xmlns:a16="http://schemas.microsoft.com/office/drawing/2014/main" id="{55741895-D7B6-41F5-909E-460324BF1D8E}"/>
              </a:ext>
            </a:extLst>
          </p:cNvPr>
          <p:cNvSpPr/>
          <p:nvPr/>
        </p:nvSpPr>
        <p:spPr>
          <a:xfrm>
            <a:off x="6690627" y="4302252"/>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16" name="Oval 15">
            <a:extLst>
              <a:ext uri="{FF2B5EF4-FFF2-40B4-BE49-F238E27FC236}">
                <a16:creationId xmlns:a16="http://schemas.microsoft.com/office/drawing/2014/main" id="{1C988656-DED4-48EF-AFA4-CE713453F3E3}"/>
              </a:ext>
            </a:extLst>
          </p:cNvPr>
          <p:cNvSpPr/>
          <p:nvPr/>
        </p:nvSpPr>
        <p:spPr>
          <a:xfrm>
            <a:off x="7687323" y="1578864"/>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a:t>
            </a:r>
          </a:p>
        </p:txBody>
      </p:sp>
      <p:sp>
        <p:nvSpPr>
          <p:cNvPr id="17" name="Oval 16">
            <a:extLst>
              <a:ext uri="{FF2B5EF4-FFF2-40B4-BE49-F238E27FC236}">
                <a16:creationId xmlns:a16="http://schemas.microsoft.com/office/drawing/2014/main" id="{91082EFD-D4AF-481C-A6B0-3A6999E28609}"/>
              </a:ext>
            </a:extLst>
          </p:cNvPr>
          <p:cNvSpPr/>
          <p:nvPr/>
        </p:nvSpPr>
        <p:spPr>
          <a:xfrm>
            <a:off x="1908315" y="2895600"/>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a:t>
            </a:r>
          </a:p>
        </p:txBody>
      </p:sp>
      <p:pic>
        <p:nvPicPr>
          <p:cNvPr id="24" name="Audio 23">
            <a:hlinkClick r:id="" action="ppaction://media"/>
            <a:extLst>
              <a:ext uri="{FF2B5EF4-FFF2-40B4-BE49-F238E27FC236}">
                <a16:creationId xmlns:a16="http://schemas.microsoft.com/office/drawing/2014/main" id="{006FBABD-F93F-4BDD-834F-140360CE2C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10" name="Slide Number Placeholder 3">
            <a:extLst>
              <a:ext uri="{FF2B5EF4-FFF2-40B4-BE49-F238E27FC236}">
                <a16:creationId xmlns:a16="http://schemas.microsoft.com/office/drawing/2014/main" id="{3085EF8E-79E6-4517-A703-7E16B16B90E8}"/>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25</a:t>
            </a:fld>
            <a:r>
              <a:rPr lang="en-US" sz="1400" dirty="0"/>
              <a:t> </a:t>
            </a:r>
            <a:r>
              <a:rPr lang="en-US" sz="1400" dirty="0">
                <a:solidFill>
                  <a:srgbClr val="C1CD23"/>
                </a:solidFill>
              </a:rPr>
              <a:t>|</a:t>
            </a:r>
          </a:p>
        </p:txBody>
      </p:sp>
    </p:spTree>
    <p:custDataLst>
      <p:tags r:id="rId1"/>
    </p:custDataLst>
    <p:extLst>
      <p:ext uri="{BB962C8B-B14F-4D97-AF65-F5344CB8AC3E}">
        <p14:creationId xmlns:p14="http://schemas.microsoft.com/office/powerpoint/2010/main" val="3983913763"/>
      </p:ext>
    </p:extLst>
  </p:cSld>
  <p:clrMapOvr>
    <a:masterClrMapping/>
  </p:clrMapOvr>
  <mc:AlternateContent xmlns:mc="http://schemas.openxmlformats.org/markup-compatibility/2006" xmlns:p14="http://schemas.microsoft.com/office/powerpoint/2010/main">
    <mc:Choice Requires="p14">
      <p:transition spd="slow" p14:dur="2000" advTm="43936"/>
    </mc:Choice>
    <mc:Fallback xmlns="">
      <p:transition spd="slow" advTm="4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Scope: Limited by Advisory Policy</a:t>
            </a:r>
          </a:p>
        </p:txBody>
      </p:sp>
      <p:sp>
        <p:nvSpPr>
          <p:cNvPr id="3" name="Content Placeholder 2"/>
          <p:cNvSpPr>
            <a:spLocks noGrp="1"/>
          </p:cNvSpPr>
          <p:nvPr>
            <p:ph idx="1"/>
          </p:nvPr>
        </p:nvSpPr>
        <p:spPr>
          <a:xfrm>
            <a:off x="812800" y="1351723"/>
            <a:ext cx="10972800" cy="4685824"/>
          </a:xfrm>
        </p:spPr>
        <p:txBody>
          <a:bodyPr/>
          <a:lstStyle/>
          <a:p>
            <a:pPr>
              <a:buFont typeface="Wingdings" panose="05000000000000000000" pitchFamily="2" charset="2"/>
              <a:buChar char="§"/>
            </a:pPr>
            <a:r>
              <a:rPr lang="en-US" dirty="0"/>
              <a:t>Are there some scenarios where advisories are not published?</a:t>
            </a:r>
          </a:p>
          <a:p>
            <a:pPr>
              <a:buFont typeface="Wingdings" panose="05000000000000000000" pitchFamily="2" charset="2"/>
              <a:buChar char="§"/>
            </a:pPr>
            <a:r>
              <a:rPr lang="en-US" dirty="0"/>
              <a:t>All advisories must meet the CVE Program’s requirements for being published:</a:t>
            </a:r>
          </a:p>
          <a:p>
            <a:pPr lvl="1">
              <a:buFont typeface="Wingdings" panose="05000000000000000000" pitchFamily="2" charset="2"/>
              <a:buChar char="§"/>
            </a:pPr>
            <a:r>
              <a:rPr lang="en-US" dirty="0"/>
              <a:t>Must have a URL</a:t>
            </a:r>
          </a:p>
          <a:p>
            <a:pPr lvl="1">
              <a:buFont typeface="Wingdings" panose="05000000000000000000" pitchFamily="2" charset="2"/>
              <a:buChar char="§"/>
            </a:pPr>
            <a:r>
              <a:rPr lang="en-US" dirty="0"/>
              <a:t>The Terms of Service must allow a link to the URL</a:t>
            </a:r>
          </a:p>
          <a:p>
            <a:pPr lvl="1">
              <a:buFont typeface="Wingdings" panose="05000000000000000000" pitchFamily="2" charset="2"/>
              <a:buChar char="§"/>
            </a:pPr>
            <a:r>
              <a:rPr lang="en-US" dirty="0"/>
              <a:t>The document linked to the URL must contain the minimum required information for a CVE Entry:</a:t>
            </a:r>
          </a:p>
          <a:p>
            <a:pPr lvl="2">
              <a:buFont typeface="Wingdings" panose="05000000000000000000" pitchFamily="2" charset="2"/>
              <a:buChar char="§"/>
            </a:pPr>
            <a:r>
              <a:rPr lang="en-US" dirty="0"/>
              <a:t>Product</a:t>
            </a:r>
          </a:p>
          <a:p>
            <a:pPr lvl="2">
              <a:buFont typeface="Wingdings" panose="05000000000000000000" pitchFamily="2" charset="2"/>
              <a:buChar char="§"/>
            </a:pPr>
            <a:r>
              <a:rPr lang="en-US" dirty="0"/>
              <a:t>Version</a:t>
            </a:r>
          </a:p>
          <a:p>
            <a:pPr lvl="2">
              <a:buFont typeface="Wingdings" panose="05000000000000000000" pitchFamily="2" charset="2"/>
              <a:buChar char="§"/>
            </a:pPr>
            <a:r>
              <a:rPr lang="en-US" dirty="0"/>
              <a:t>Problem type (vulnerability type or impact)</a:t>
            </a:r>
          </a:p>
          <a:p>
            <a:pPr lvl="1">
              <a:buFont typeface="Wingdings" panose="05000000000000000000" pitchFamily="2" charset="2"/>
              <a:buChar char="§"/>
            </a:pPr>
            <a:r>
              <a:rPr lang="en-US" dirty="0"/>
              <a:t>Must not require a fee to access</a:t>
            </a:r>
          </a:p>
          <a:p>
            <a:endParaRPr lang="en-US" dirty="0"/>
          </a:p>
        </p:txBody>
      </p:sp>
      <p:pic>
        <p:nvPicPr>
          <p:cNvPr id="7" name="Audio 6">
            <a:hlinkClick r:id="" action="ppaction://media"/>
            <a:extLst>
              <a:ext uri="{FF2B5EF4-FFF2-40B4-BE49-F238E27FC236}">
                <a16:creationId xmlns:a16="http://schemas.microsoft.com/office/drawing/2014/main" id="{9B687119-F22F-463B-91F6-1147717F47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897A6B45-3D67-4B4A-9A05-7373EC479425}"/>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26</a:t>
            </a:fld>
            <a:r>
              <a:rPr lang="en-US" sz="1400" dirty="0"/>
              <a:t> </a:t>
            </a:r>
            <a:r>
              <a:rPr lang="en-US" sz="1400" dirty="0">
                <a:solidFill>
                  <a:srgbClr val="C1CD23"/>
                </a:solidFill>
              </a:rPr>
              <a:t>|</a:t>
            </a:r>
          </a:p>
        </p:txBody>
      </p:sp>
    </p:spTree>
    <p:extLst>
      <p:ext uri="{BB962C8B-B14F-4D97-AF65-F5344CB8AC3E}">
        <p14:creationId xmlns:p14="http://schemas.microsoft.com/office/powerpoint/2010/main" val="3988527507"/>
      </p:ext>
    </p:extLst>
  </p:cSld>
  <p:clrMapOvr>
    <a:masterClrMapping/>
  </p:clrMapOvr>
  <mc:AlternateContent xmlns:mc="http://schemas.openxmlformats.org/markup-compatibility/2006" xmlns:p14="http://schemas.microsoft.com/office/powerpoint/2010/main">
    <mc:Choice Requires="p14">
      <p:transition spd="slow" p14:dur="2000" advTm="27637"/>
    </mc:Choice>
    <mc:Fallback xmlns="">
      <p:transition spd="slow" advTm="2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Scope: Limited by Products</a:t>
            </a:r>
          </a:p>
        </p:txBody>
      </p:sp>
      <p:sp>
        <p:nvSpPr>
          <p:cNvPr id="3" name="Content Placeholder 2"/>
          <p:cNvSpPr>
            <a:spLocks noGrp="1"/>
          </p:cNvSpPr>
          <p:nvPr>
            <p:ph idx="1"/>
          </p:nvPr>
        </p:nvSpPr>
        <p:spPr>
          <a:xfrm>
            <a:off x="812799" y="1343771"/>
            <a:ext cx="11018741" cy="4693776"/>
          </a:xfrm>
        </p:spPr>
        <p:txBody>
          <a:bodyPr/>
          <a:lstStyle/>
          <a:p>
            <a:pPr>
              <a:buFont typeface="Wingdings" panose="05000000000000000000" pitchFamily="2" charset="2"/>
              <a:buChar char="§"/>
            </a:pPr>
            <a:r>
              <a:rPr lang="en-US" dirty="0"/>
              <a:t>Do you plan to cover all of the products you produce?</a:t>
            </a:r>
          </a:p>
          <a:p>
            <a:pPr>
              <a:buFont typeface="Wingdings" panose="05000000000000000000" pitchFamily="2" charset="2"/>
              <a:buChar char="§"/>
            </a:pPr>
            <a:r>
              <a:rPr lang="en-US" dirty="0"/>
              <a:t>Consider the following types of products when deciding which products will be covered within the scope:</a:t>
            </a:r>
          </a:p>
          <a:p>
            <a:pPr lvl="1">
              <a:buFont typeface="Wingdings" panose="05000000000000000000" pitchFamily="2" charset="2"/>
              <a:buChar char="§"/>
            </a:pPr>
            <a:r>
              <a:rPr lang="en-US" dirty="0"/>
              <a:t>Products from subsidiary companies</a:t>
            </a:r>
          </a:p>
          <a:p>
            <a:pPr lvl="1">
              <a:buFont typeface="Wingdings" panose="05000000000000000000" pitchFamily="2" charset="2"/>
              <a:buChar char="§"/>
            </a:pPr>
            <a:r>
              <a:rPr lang="en-US" dirty="0"/>
              <a:t>Products from newly acquired companies</a:t>
            </a:r>
          </a:p>
          <a:p>
            <a:pPr lvl="1">
              <a:buFont typeface="Wingdings" panose="05000000000000000000" pitchFamily="2" charset="2"/>
              <a:buChar char="§"/>
            </a:pPr>
            <a:r>
              <a:rPr lang="en-US" dirty="0"/>
              <a:t>Discontinued products</a:t>
            </a:r>
          </a:p>
          <a:p>
            <a:pPr lvl="1">
              <a:buFont typeface="Wingdings" panose="05000000000000000000" pitchFamily="2" charset="2"/>
              <a:buChar char="§"/>
            </a:pPr>
            <a:r>
              <a:rPr lang="en-US" dirty="0"/>
              <a:t>Versions that have reached their end of support</a:t>
            </a:r>
          </a:p>
          <a:p>
            <a:pPr lvl="1">
              <a:buFont typeface="Wingdings" panose="05000000000000000000" pitchFamily="2" charset="2"/>
              <a:buChar char="§"/>
            </a:pPr>
            <a:r>
              <a:rPr lang="en-US" dirty="0"/>
              <a:t>Experimental products or development branches</a:t>
            </a:r>
          </a:p>
          <a:p>
            <a:pPr lvl="1">
              <a:buFont typeface="Wingdings" panose="05000000000000000000" pitchFamily="2" charset="2"/>
              <a:buChar char="§"/>
            </a:pPr>
            <a:r>
              <a:rPr lang="en-US" dirty="0"/>
              <a:t>Freebie products</a:t>
            </a:r>
          </a:p>
          <a:p>
            <a:endParaRPr lang="en-US" dirty="0"/>
          </a:p>
        </p:txBody>
      </p:sp>
      <p:pic>
        <p:nvPicPr>
          <p:cNvPr id="7" name="Audio 6">
            <a:hlinkClick r:id="" action="ppaction://media"/>
            <a:extLst>
              <a:ext uri="{FF2B5EF4-FFF2-40B4-BE49-F238E27FC236}">
                <a16:creationId xmlns:a16="http://schemas.microsoft.com/office/drawing/2014/main" id="{97ABB385-96D3-4D42-882F-E06153092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426AFDAB-7F27-480F-AE26-71AB719685E4}"/>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27</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91917765"/>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spd="slow" advTm="2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Scope: Limited by Vulnerability Type</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Explain the criteria used to determine if an issue is a vulnerability</a:t>
            </a:r>
          </a:p>
          <a:p>
            <a:pPr lvl="1">
              <a:buFont typeface="Wingdings" panose="05000000000000000000" pitchFamily="2" charset="2"/>
              <a:buChar char="§"/>
            </a:pPr>
            <a:r>
              <a:rPr lang="en-US" dirty="0"/>
              <a:t>e.g., </a:t>
            </a:r>
            <a:r>
              <a:rPr lang="en-US" dirty="0">
                <a:hlinkClick r:id="rId5"/>
              </a:rPr>
              <a:t>https://msdn.microsoft.com/en-us/library/cc751383.aspx</a:t>
            </a:r>
            <a:endParaRPr lang="en-US" dirty="0"/>
          </a:p>
          <a:p>
            <a:pPr>
              <a:buFont typeface="Wingdings" panose="05000000000000000000" pitchFamily="2" charset="2"/>
              <a:buChar char="§"/>
            </a:pPr>
            <a:r>
              <a:rPr lang="en-US" dirty="0"/>
              <a:t>Provide an explicit list of the types of issues not considered vulnerabilities to help limit the number of unwanted requests:</a:t>
            </a:r>
          </a:p>
          <a:p>
            <a:pPr lvl="1">
              <a:buFont typeface="Wingdings" panose="05000000000000000000" pitchFamily="2" charset="2"/>
              <a:buChar char="§"/>
            </a:pPr>
            <a:r>
              <a:rPr lang="en-US" dirty="0"/>
              <a:t>Self-</a:t>
            </a:r>
            <a:r>
              <a:rPr lang="en-US" dirty="0" err="1"/>
              <a:t>DoS</a:t>
            </a:r>
            <a:endParaRPr lang="en-US" dirty="0"/>
          </a:p>
          <a:p>
            <a:pPr lvl="1">
              <a:buFont typeface="Wingdings" panose="05000000000000000000" pitchFamily="2" charset="2"/>
              <a:buChar char="§"/>
            </a:pPr>
            <a:r>
              <a:rPr lang="en-US" dirty="0"/>
              <a:t>CSRF logout</a:t>
            </a:r>
          </a:p>
          <a:p>
            <a:pPr lvl="1">
              <a:buFont typeface="Wingdings" panose="05000000000000000000" pitchFamily="2" charset="2"/>
              <a:buChar char="§"/>
            </a:pPr>
            <a:r>
              <a:rPr lang="en-US" dirty="0"/>
              <a:t>Insecure default configurations</a:t>
            </a:r>
          </a:p>
          <a:p>
            <a:pPr lvl="1">
              <a:buFont typeface="Wingdings" panose="05000000000000000000" pitchFamily="2" charset="2"/>
              <a:buChar char="§"/>
            </a:pPr>
            <a:r>
              <a:rPr lang="en-US" dirty="0"/>
              <a:t>Default credentials</a:t>
            </a:r>
          </a:p>
          <a:p>
            <a:pPr marL="0" indent="0">
              <a:buNone/>
            </a:pPr>
            <a:endParaRPr lang="en-US" dirty="0"/>
          </a:p>
        </p:txBody>
      </p:sp>
      <p:pic>
        <p:nvPicPr>
          <p:cNvPr id="8" name="Audio 7">
            <a:hlinkClick r:id="" action="ppaction://media"/>
            <a:extLst>
              <a:ext uri="{FF2B5EF4-FFF2-40B4-BE49-F238E27FC236}">
                <a16:creationId xmlns:a16="http://schemas.microsoft.com/office/drawing/2014/main" id="{667D4449-597E-41E2-B856-4AE4437705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14C25661-1BA7-4FD9-8D00-8985D75939CF}"/>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305576457"/>
      </p:ext>
    </p:extLst>
  </p:cSld>
  <p:clrMapOvr>
    <a:masterClrMapping/>
  </p:clrMapOvr>
  <mc:AlternateContent xmlns:mc="http://schemas.openxmlformats.org/markup-compatibility/2006" xmlns:p14="http://schemas.microsoft.com/office/powerpoint/2010/main">
    <mc:Choice Requires="p14">
      <p:transition spd="slow" p14:dur="2000" advTm="21862"/>
    </mc:Choice>
    <mc:Fallback xmlns="">
      <p:transition spd="slow" advTm="2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Processes</a:t>
            </a:r>
          </a:p>
        </p:txBody>
      </p:sp>
      <p:sp>
        <p:nvSpPr>
          <p:cNvPr id="4" name="Slide Number Placeholder 3">
            <a:extLst>
              <a:ext uri="{FF2B5EF4-FFF2-40B4-BE49-F238E27FC236}">
                <a16:creationId xmlns:a16="http://schemas.microsoft.com/office/drawing/2014/main" id="{9215C91C-AF99-4281-AD67-394E0BDFBE03}"/>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29</a:t>
            </a:fld>
            <a:r>
              <a:rPr lang="en-US" sz="1400"/>
              <a:t> </a:t>
            </a:r>
            <a:r>
              <a:rPr lang="en-US" sz="1400">
                <a:solidFill>
                  <a:srgbClr val="C1CD23"/>
                </a:solidFill>
              </a:rPr>
              <a:t>|</a:t>
            </a:r>
            <a:endParaRPr lang="en-US" sz="1400" dirty="0">
              <a:solidFill>
                <a:srgbClr val="C1CD23"/>
              </a:solidFill>
            </a:endParaRPr>
          </a:p>
        </p:txBody>
      </p:sp>
      <p:pic>
        <p:nvPicPr>
          <p:cNvPr id="6" name="Audio 5">
            <a:hlinkClick r:id="" action="ppaction://media"/>
            <a:extLst>
              <a:ext uri="{FF2B5EF4-FFF2-40B4-BE49-F238E27FC236}">
                <a16:creationId xmlns:a16="http://schemas.microsoft.com/office/drawing/2014/main" id="{B0EB7D85-4793-4F3F-A1C1-2729C9849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1581038"/>
      </p:ext>
    </p:extLst>
  </p:cSld>
  <p:clrMapOvr>
    <a:masterClrMapping/>
  </p:clrMapOvr>
  <mc:AlternateContent xmlns:mc="http://schemas.openxmlformats.org/markup-compatibility/2006" xmlns:p14="http://schemas.microsoft.com/office/powerpoint/2010/main">
    <mc:Choice Requires="p14">
      <p:transition spd="slow" p14:dur="2000" advTm="3275"/>
    </mc:Choice>
    <mc:Fallback xmlns="">
      <p:transition spd="slow" advTm="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Defining CNAs</a:t>
            </a:r>
          </a:p>
        </p:txBody>
      </p:sp>
      <p:pic>
        <p:nvPicPr>
          <p:cNvPr id="4" name="Audio 3">
            <a:hlinkClick r:id="" action="ppaction://media"/>
            <a:extLst>
              <a:ext uri="{FF2B5EF4-FFF2-40B4-BE49-F238E27FC236}">
                <a16:creationId xmlns:a16="http://schemas.microsoft.com/office/drawing/2014/main" id="{6360E8C6-0D58-42E8-96CC-785A102DC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3">
            <a:extLst>
              <a:ext uri="{FF2B5EF4-FFF2-40B4-BE49-F238E27FC236}">
                <a16:creationId xmlns:a16="http://schemas.microsoft.com/office/drawing/2014/main" id="{FB0E8267-27B2-428F-99E2-48C470CE8DA9}"/>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509056781"/>
      </p:ext>
    </p:extLst>
  </p:cSld>
  <p:clrMapOvr>
    <a:masterClrMapping/>
  </p:clrMapOvr>
  <mc:AlternateContent xmlns:mc="http://schemas.openxmlformats.org/markup-compatibility/2006" xmlns:p14="http://schemas.microsoft.com/office/powerpoint/2010/main">
    <mc:Choice Requires="p14">
      <p:transition spd="slow" p14:dur="2000" advTm="4382"/>
    </mc:Choice>
    <mc:Fallback xmlns="">
      <p:transition spd="slow" advTm="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Accepting Vulnerability Reports</a:t>
            </a:r>
          </a:p>
        </p:txBody>
      </p:sp>
      <p:sp>
        <p:nvSpPr>
          <p:cNvPr id="3" name="Content Placeholder 2"/>
          <p:cNvSpPr>
            <a:spLocks noGrp="1"/>
          </p:cNvSpPr>
          <p:nvPr>
            <p:ph idx="1"/>
          </p:nvPr>
        </p:nvSpPr>
        <p:spPr>
          <a:xfrm>
            <a:off x="812800" y="1439852"/>
            <a:ext cx="11046541" cy="4483872"/>
          </a:xfrm>
        </p:spPr>
        <p:txBody>
          <a:bodyPr>
            <a:normAutofit/>
          </a:bodyPr>
          <a:lstStyle/>
          <a:p>
            <a:pPr>
              <a:buFont typeface="Wingdings" panose="05000000000000000000" pitchFamily="2" charset="2"/>
              <a:buChar char="§"/>
            </a:pPr>
            <a:r>
              <a:rPr lang="en-US" dirty="0"/>
              <a:t>Are third party requests accepted?</a:t>
            </a:r>
          </a:p>
          <a:p>
            <a:pPr>
              <a:buFont typeface="Wingdings" panose="05000000000000000000" pitchFamily="2" charset="2"/>
              <a:buChar char="§"/>
            </a:pPr>
            <a:r>
              <a:rPr lang="en-US" dirty="0"/>
              <a:t>What information should vulnerability reporters provide?</a:t>
            </a:r>
          </a:p>
          <a:p>
            <a:pPr>
              <a:buFont typeface="Wingdings" panose="05000000000000000000" pitchFamily="2" charset="2"/>
              <a:buChar char="§"/>
            </a:pPr>
            <a:r>
              <a:rPr lang="en-US" dirty="0"/>
              <a:t>If so, provide contact information:</a:t>
            </a:r>
          </a:p>
          <a:p>
            <a:pPr lvl="1">
              <a:buFont typeface="Wingdings" panose="05000000000000000000" pitchFamily="2" charset="2"/>
              <a:buChar char="§"/>
            </a:pPr>
            <a:r>
              <a:rPr lang="en-US" dirty="0"/>
              <a:t>Contact information should be provided to your Root CNA</a:t>
            </a:r>
          </a:p>
          <a:p>
            <a:pPr lvl="1">
              <a:buFont typeface="Wingdings" panose="05000000000000000000" pitchFamily="2" charset="2"/>
              <a:buChar char="§"/>
            </a:pPr>
            <a:r>
              <a:rPr lang="en-US" dirty="0"/>
              <a:t>A registry of contact information is maintained on the CVE Program website at </a:t>
            </a:r>
            <a:r>
              <a:rPr lang="en-US" dirty="0">
                <a:hlinkClick r:id="rId5"/>
              </a:rPr>
              <a:t>cve.mitre.org</a:t>
            </a:r>
            <a:endParaRPr lang="en-US" dirty="0"/>
          </a:p>
          <a:p>
            <a:pPr marL="457200" lvl="1" indent="0">
              <a:buNone/>
            </a:pPr>
            <a:endParaRPr lang="en-US" dirty="0"/>
          </a:p>
          <a:p>
            <a:endParaRPr lang="en-US" dirty="0"/>
          </a:p>
          <a:p>
            <a:pPr marL="0" indent="0">
              <a:buNone/>
            </a:pPr>
            <a:endParaRPr lang="en-US" dirty="0"/>
          </a:p>
          <a:p>
            <a:pPr marL="0" indent="0">
              <a:buNone/>
            </a:pPr>
            <a:endParaRPr lang="en-US" dirty="0"/>
          </a:p>
          <a:p>
            <a:pPr marL="0" indent="0">
              <a:buNone/>
            </a:pPr>
            <a:endParaRPr lang="en-US" sz="2900" b="0" dirty="0"/>
          </a:p>
          <a:p>
            <a:pPr marL="0" indent="0">
              <a:buNone/>
            </a:pPr>
            <a:endParaRPr lang="en-US" dirty="0"/>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BA39BD6E-5AB0-4CBC-9412-36AC672E052F}"/>
                  </a:ext>
                </a:extLst>
              </p14:cNvPr>
              <p14:cNvContentPartPr/>
              <p14:nvPr/>
            </p14:nvContentPartPr>
            <p14:xfrm>
              <a:off x="5500440" y="3686040"/>
              <a:ext cx="360" cy="360"/>
            </p14:xfrm>
          </p:contentPart>
        </mc:Choice>
        <mc:Fallback xmlns="">
          <p:pic>
            <p:nvPicPr>
              <p:cNvPr id="14" name="Ink 13">
                <a:extLst>
                  <a:ext uri="{FF2B5EF4-FFF2-40B4-BE49-F238E27FC236}">
                    <a16:creationId xmlns:a16="http://schemas.microsoft.com/office/drawing/2014/main" id="{BA39BD6E-5AB0-4CBC-9412-36AC672E052F}"/>
                  </a:ext>
                </a:extLst>
              </p:cNvPr>
              <p:cNvPicPr/>
              <p:nvPr/>
            </p:nvPicPr>
            <p:blipFill>
              <a:blip r:embed="rId7"/>
              <a:stretch>
                <a:fillRect/>
              </a:stretch>
            </p:blipFill>
            <p:spPr>
              <a:xfrm>
                <a:off x="5484600" y="3622680"/>
                <a:ext cx="31680" cy="127080"/>
              </a:xfrm>
              <a:prstGeom prst="rect">
                <a:avLst/>
              </a:prstGeom>
            </p:spPr>
          </p:pic>
        </mc:Fallback>
      </mc:AlternateContent>
      <p:sp>
        <p:nvSpPr>
          <p:cNvPr id="6" name="Slide Number Placeholder 3">
            <a:extLst>
              <a:ext uri="{FF2B5EF4-FFF2-40B4-BE49-F238E27FC236}">
                <a16:creationId xmlns:a16="http://schemas.microsoft.com/office/drawing/2014/main" id="{CE84ABDF-0936-478F-A6F6-456E52C73498}"/>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30</a:t>
            </a:fld>
            <a:r>
              <a:rPr lang="en-US" sz="1400" dirty="0"/>
              <a:t> </a:t>
            </a:r>
            <a:r>
              <a:rPr lang="en-US" sz="1400" dirty="0">
                <a:solidFill>
                  <a:srgbClr val="C1CD23"/>
                </a:solidFill>
              </a:rPr>
              <a:t>|</a:t>
            </a:r>
          </a:p>
        </p:txBody>
      </p:sp>
      <p:pic>
        <p:nvPicPr>
          <p:cNvPr id="7" name="Audio 6">
            <a:hlinkClick r:id="" action="ppaction://media"/>
            <a:extLst>
              <a:ext uri="{FF2B5EF4-FFF2-40B4-BE49-F238E27FC236}">
                <a16:creationId xmlns:a16="http://schemas.microsoft.com/office/drawing/2014/main" id="{64CDDEF0-C624-498E-93F3-84A14B6847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3861152"/>
      </p:ext>
    </p:extLst>
  </p:cSld>
  <p:clrMapOvr>
    <a:masterClrMapping/>
  </p:clrMapOvr>
  <mc:AlternateContent xmlns:mc="http://schemas.openxmlformats.org/markup-compatibility/2006" xmlns:p14="http://schemas.microsoft.com/office/powerpoint/2010/main">
    <mc:Choice Requires="p14">
      <p:transition spd="slow" p14:dur="2000" advTm="36537"/>
    </mc:Choice>
    <mc:Fallback xmlns="">
      <p:transition spd="slow" advTm="3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Block Management</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Who in your organization can assign IDs?</a:t>
            </a:r>
          </a:p>
          <a:p>
            <a:pPr>
              <a:buFont typeface="Wingdings" panose="05000000000000000000" pitchFamily="2" charset="2"/>
              <a:buChar char="§"/>
            </a:pPr>
            <a:r>
              <a:rPr lang="en-US" dirty="0"/>
              <a:t>At what point in the process should a CVE ID be assigned?</a:t>
            </a:r>
          </a:p>
          <a:p>
            <a:pPr lvl="1">
              <a:buFont typeface="Wingdings" panose="05000000000000000000" pitchFamily="2" charset="2"/>
              <a:buChar char="§"/>
            </a:pPr>
            <a:r>
              <a:rPr lang="en-US" dirty="0"/>
              <a:t>Remediation and triage</a:t>
            </a:r>
          </a:p>
          <a:p>
            <a:pPr lvl="1">
              <a:buFont typeface="Wingdings" panose="05000000000000000000" pitchFamily="2" charset="2"/>
              <a:buChar char="§"/>
            </a:pPr>
            <a:r>
              <a:rPr lang="en-US" dirty="0"/>
              <a:t>Disclosure</a:t>
            </a:r>
          </a:p>
          <a:p>
            <a:pPr lvl="1">
              <a:buFont typeface="Wingdings" panose="05000000000000000000" pitchFamily="2" charset="2"/>
              <a:buChar char="§"/>
            </a:pPr>
            <a:r>
              <a:rPr lang="en-US" dirty="0"/>
              <a:t>Initial Report</a:t>
            </a:r>
          </a:p>
          <a:p>
            <a:pPr>
              <a:buFont typeface="Wingdings" panose="05000000000000000000" pitchFamily="2" charset="2"/>
              <a:buChar char="§"/>
            </a:pPr>
            <a:r>
              <a:rPr lang="en-US" dirty="0"/>
              <a:t>When an ID is assigned, how is it recorded?</a:t>
            </a:r>
          </a:p>
          <a:p>
            <a:pPr>
              <a:buFont typeface="Wingdings" panose="05000000000000000000" pitchFamily="2" charset="2"/>
              <a:buChar char="§"/>
            </a:pPr>
            <a:r>
              <a:rPr lang="en-US" dirty="0"/>
              <a:t>How are vulnerabilities tracked (i.e., which vulnerability is assigned to which CVE ID)?</a:t>
            </a:r>
          </a:p>
          <a:p>
            <a:endParaRPr lang="en-US" dirty="0"/>
          </a:p>
        </p:txBody>
      </p:sp>
      <p:sp>
        <p:nvSpPr>
          <p:cNvPr id="5" name="Slide Number Placeholder 3">
            <a:extLst>
              <a:ext uri="{FF2B5EF4-FFF2-40B4-BE49-F238E27FC236}">
                <a16:creationId xmlns:a16="http://schemas.microsoft.com/office/drawing/2014/main" id="{D45CB9A8-10B5-4183-ADD4-9BDF532B761D}"/>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31</a:t>
            </a:fld>
            <a:r>
              <a:rPr lang="en-US" sz="1400" dirty="0"/>
              <a:t> </a:t>
            </a:r>
            <a:r>
              <a:rPr lang="en-US" sz="1400" dirty="0">
                <a:solidFill>
                  <a:srgbClr val="C1CD23"/>
                </a:solidFill>
              </a:rPr>
              <a:t>|</a:t>
            </a:r>
          </a:p>
        </p:txBody>
      </p:sp>
      <p:pic>
        <p:nvPicPr>
          <p:cNvPr id="9" name="Audio 8">
            <a:hlinkClick r:id="" action="ppaction://media"/>
            <a:extLst>
              <a:ext uri="{FF2B5EF4-FFF2-40B4-BE49-F238E27FC236}">
                <a16:creationId xmlns:a16="http://schemas.microsoft.com/office/drawing/2014/main" id="{24982024-4836-4590-BA2A-92CA08BC1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5957090"/>
      </p:ext>
    </p:extLst>
  </p:cSld>
  <p:clrMapOvr>
    <a:masterClrMapping/>
  </p:clrMapOvr>
  <mc:AlternateContent xmlns:mc="http://schemas.openxmlformats.org/markup-compatibility/2006" xmlns:p14="http://schemas.microsoft.com/office/powerpoint/2010/main">
    <mc:Choice Requires="p14">
      <p:transition spd="slow" p14:dur="2000" advTm="40803"/>
    </mc:Choice>
    <mc:Fallback xmlns="">
      <p:transition spd="slow" advTm="4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Publish a Disclosure Policy</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The disclosure policy should at least include the expected timeframe and conditions under which vulnerability information will be published</a:t>
            </a:r>
          </a:p>
          <a:p>
            <a:pPr>
              <a:buFont typeface="Wingdings" panose="05000000000000000000" pitchFamily="2" charset="2"/>
              <a:buChar char="§"/>
            </a:pPr>
            <a:r>
              <a:rPr lang="en-US" dirty="0"/>
              <a:t>The following additional communication points are advised:</a:t>
            </a:r>
          </a:p>
          <a:p>
            <a:pPr marL="914400" lvl="1" indent="-457200">
              <a:buFont typeface="+mj-lt"/>
              <a:buAutoNum type="arabicPeriod"/>
            </a:pPr>
            <a:r>
              <a:rPr lang="en-US" dirty="0"/>
              <a:t>Acknowledge receipt of submission (i.e., provide an initial response to reporter, even if it is just a “we received your request and are looking into it”)</a:t>
            </a:r>
          </a:p>
          <a:p>
            <a:pPr marL="914400" lvl="1" indent="-457200">
              <a:buFont typeface="+mj-lt"/>
              <a:buAutoNum type="arabicPeriod"/>
            </a:pPr>
            <a:r>
              <a:rPr lang="en-US" dirty="0"/>
              <a:t>Give reporter approximate time it will take to get back to them with a determination on whether there is a vulnerability</a:t>
            </a:r>
          </a:p>
          <a:p>
            <a:pPr marL="914400" lvl="1" indent="-457200">
              <a:buFont typeface="+mj-lt"/>
              <a:buAutoNum type="arabicPeriod"/>
            </a:pPr>
            <a:r>
              <a:rPr lang="en-US" dirty="0"/>
              <a:t>Advise the reporter when they can expect to receive the CVE ID for the vulnerability</a:t>
            </a:r>
          </a:p>
          <a:p>
            <a:pPr marL="914400" lvl="1" indent="-457200">
              <a:buFont typeface="+mj-lt"/>
              <a:buAutoNum type="arabicPeriod"/>
            </a:pPr>
            <a:r>
              <a:rPr lang="en-US" dirty="0"/>
              <a:t>Advise the reporter when the issue will be fixed and when an advisory can be published</a:t>
            </a:r>
          </a:p>
        </p:txBody>
      </p:sp>
      <p:sp>
        <p:nvSpPr>
          <p:cNvPr id="5" name="Slide Number Placeholder 3">
            <a:extLst>
              <a:ext uri="{FF2B5EF4-FFF2-40B4-BE49-F238E27FC236}">
                <a16:creationId xmlns:a16="http://schemas.microsoft.com/office/drawing/2014/main" id="{11A09126-FFD2-4127-8AA2-46AA3F1361C5}"/>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32</a:t>
            </a:fld>
            <a:r>
              <a:rPr lang="en-US" sz="1400" dirty="0"/>
              <a:t> </a:t>
            </a:r>
            <a:r>
              <a:rPr lang="en-US" sz="1400" dirty="0">
                <a:solidFill>
                  <a:srgbClr val="C1CD23"/>
                </a:solidFill>
              </a:rPr>
              <a:t>|</a:t>
            </a:r>
          </a:p>
        </p:txBody>
      </p:sp>
      <p:pic>
        <p:nvPicPr>
          <p:cNvPr id="8" name="Audio 7">
            <a:hlinkClick r:id="" action="ppaction://media"/>
            <a:extLst>
              <a:ext uri="{FF2B5EF4-FFF2-40B4-BE49-F238E27FC236}">
                <a16:creationId xmlns:a16="http://schemas.microsoft.com/office/drawing/2014/main" id="{0B93E4A3-1D92-4503-B149-5D78A858F5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1764391"/>
      </p:ext>
    </p:extLst>
  </p:cSld>
  <p:clrMapOvr>
    <a:masterClrMapping/>
  </p:clrMapOvr>
  <mc:AlternateContent xmlns:mc="http://schemas.openxmlformats.org/markup-compatibility/2006" xmlns:p14="http://schemas.microsoft.com/office/powerpoint/2010/main">
    <mc:Choice Requires="p14">
      <p:transition spd="slow" p14:dur="2000" advTm="48900"/>
    </mc:Choice>
    <mc:Fallback xmlns="">
      <p:transition spd="slow" advTm="4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Publication of Advisories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Advisories must be made public</a:t>
            </a:r>
          </a:p>
          <a:p>
            <a:pPr>
              <a:buFont typeface="Wingdings" panose="05000000000000000000" pitchFamily="2" charset="2"/>
              <a:buChar char="§"/>
            </a:pPr>
            <a:r>
              <a:rPr lang="en-US" dirty="0"/>
              <a:t>The advisory should clearly state which CVE ID is associated with which vulnerability</a:t>
            </a:r>
          </a:p>
          <a:p>
            <a:pPr>
              <a:buFont typeface="Wingdings" panose="05000000000000000000" pitchFamily="2" charset="2"/>
              <a:buChar char="§"/>
            </a:pPr>
            <a:r>
              <a:rPr lang="en-US" dirty="0"/>
              <a:t>CVE Entries should be sent within 24 hours of the vulnerability being made public</a:t>
            </a:r>
          </a:p>
          <a:p>
            <a:pPr>
              <a:buFont typeface="Wingdings" panose="05000000000000000000" pitchFamily="2" charset="2"/>
              <a:buChar char="§"/>
            </a:pPr>
            <a:r>
              <a:rPr lang="en-US" dirty="0"/>
              <a:t>Are CVE Entries sent to the Root CNA, or directly to the Program Root CNA?</a:t>
            </a:r>
          </a:p>
          <a:p>
            <a:pPr lvl="1">
              <a:buFont typeface="Wingdings" panose="05000000000000000000" pitchFamily="2" charset="2"/>
              <a:buChar char="§"/>
            </a:pPr>
            <a:r>
              <a:rPr lang="en-US" dirty="0"/>
              <a:t>The Root CNA may require CVE Entries be sent directly to them</a:t>
            </a:r>
          </a:p>
          <a:p>
            <a:endParaRPr lang="en-US" dirty="0"/>
          </a:p>
          <a:p>
            <a:endParaRPr lang="en-US" dirty="0"/>
          </a:p>
        </p:txBody>
      </p:sp>
      <p:sp>
        <p:nvSpPr>
          <p:cNvPr id="5" name="Slide Number Placeholder 3">
            <a:extLst>
              <a:ext uri="{FF2B5EF4-FFF2-40B4-BE49-F238E27FC236}">
                <a16:creationId xmlns:a16="http://schemas.microsoft.com/office/drawing/2014/main" id="{A248EB67-D81C-4E1C-81B8-4A769F27F25A}"/>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33</a:t>
            </a:fld>
            <a:r>
              <a:rPr lang="en-US" sz="1400" dirty="0"/>
              <a:t> </a:t>
            </a:r>
            <a:r>
              <a:rPr lang="en-US" sz="1400" dirty="0">
                <a:solidFill>
                  <a:srgbClr val="C1CD23"/>
                </a:solidFill>
              </a:rPr>
              <a:t>|</a:t>
            </a:r>
          </a:p>
        </p:txBody>
      </p:sp>
      <p:pic>
        <p:nvPicPr>
          <p:cNvPr id="11" name="Audio 10">
            <a:hlinkClick r:id="" action="ppaction://media"/>
            <a:extLst>
              <a:ext uri="{FF2B5EF4-FFF2-40B4-BE49-F238E27FC236}">
                <a16:creationId xmlns:a16="http://schemas.microsoft.com/office/drawing/2014/main" id="{F661F618-F6E7-49F6-BD5D-8F3ABF1BD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195652"/>
      </p:ext>
    </p:extLst>
  </p:cSld>
  <p:clrMapOvr>
    <a:masterClrMapping/>
  </p:clrMapOvr>
  <mc:AlternateContent xmlns:mc="http://schemas.openxmlformats.org/markup-compatibility/2006" xmlns:p14="http://schemas.microsoft.com/office/powerpoint/2010/main">
    <mc:Choice Requires="p14">
      <p:transition spd="slow" p14:dur="2000" advTm="36475"/>
    </mc:Choice>
    <mc:Fallback xmlns="">
      <p:transition spd="slow" advTm="3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CVE Entry Update Requests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CNAs will receive requests to update CVE Entries that have been created; a process should be established to handle these requests</a:t>
            </a:r>
          </a:p>
          <a:p>
            <a:pPr>
              <a:buFont typeface="Wingdings" panose="05000000000000000000" pitchFamily="2" charset="2"/>
              <a:buChar char="§"/>
            </a:pPr>
            <a:r>
              <a:rPr lang="en-US" dirty="0"/>
              <a:t>If the request to update a CVE Entry is sent to a Root CNA or the Program Root CNA, the issuing CNA should decide if they want to be notified.</a:t>
            </a:r>
          </a:p>
          <a:p>
            <a:pPr lvl="1">
              <a:buFont typeface="Arial" panose="020B0604020202020204" pitchFamily="34" charset="0"/>
              <a:buChar char="–"/>
            </a:pPr>
            <a:r>
              <a:rPr lang="en-US" dirty="0"/>
              <a:t>Decide if notification is necessary under the following conditions:</a:t>
            </a:r>
          </a:p>
          <a:p>
            <a:pPr lvl="2">
              <a:buFont typeface="Wingdings" panose="05000000000000000000" pitchFamily="2" charset="2"/>
              <a:buChar char="§"/>
            </a:pPr>
            <a:r>
              <a:rPr lang="en-US" dirty="0"/>
              <a:t>Spelling or grammar issues</a:t>
            </a:r>
          </a:p>
          <a:p>
            <a:pPr lvl="2">
              <a:buFont typeface="Wingdings" panose="05000000000000000000" pitchFamily="2" charset="2"/>
              <a:buChar char="§"/>
            </a:pPr>
            <a:r>
              <a:rPr lang="en-US" dirty="0"/>
              <a:t>Adding a reference</a:t>
            </a:r>
          </a:p>
        </p:txBody>
      </p:sp>
      <p:sp>
        <p:nvSpPr>
          <p:cNvPr id="6" name="Slide Number Placeholder 3">
            <a:extLst>
              <a:ext uri="{FF2B5EF4-FFF2-40B4-BE49-F238E27FC236}">
                <a16:creationId xmlns:a16="http://schemas.microsoft.com/office/drawing/2014/main" id="{F8B86CF6-632F-4E3D-8FDB-004E35567E73}"/>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34</a:t>
            </a:fld>
            <a:r>
              <a:rPr lang="en-US" sz="1400" dirty="0"/>
              <a:t> </a:t>
            </a:r>
            <a:r>
              <a:rPr lang="en-US" sz="1400" dirty="0">
                <a:solidFill>
                  <a:srgbClr val="C1CD23"/>
                </a:solidFill>
              </a:rPr>
              <a:t>|</a:t>
            </a:r>
          </a:p>
        </p:txBody>
      </p:sp>
      <p:pic>
        <p:nvPicPr>
          <p:cNvPr id="10" name="Audio 9">
            <a:hlinkClick r:id="" action="ppaction://media"/>
            <a:extLst>
              <a:ext uri="{FF2B5EF4-FFF2-40B4-BE49-F238E27FC236}">
                <a16:creationId xmlns:a16="http://schemas.microsoft.com/office/drawing/2014/main" id="{3080E0D9-E8B3-4BF6-A888-F6539BE55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4359072"/>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spd="slow" advTm="3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Information CNAs Are Required to Provide to their Parent CNA</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Point of Contact (POC) </a:t>
            </a:r>
          </a:p>
          <a:p>
            <a:pPr lvl="1">
              <a:buFont typeface="Wingdings" panose="05000000000000000000" pitchFamily="2" charset="2"/>
              <a:buChar char="§"/>
            </a:pPr>
            <a:r>
              <a:rPr lang="en-US" dirty="0"/>
              <a:t>As defined by the parent CNA</a:t>
            </a:r>
          </a:p>
          <a:p>
            <a:pPr>
              <a:buFont typeface="Wingdings" panose="05000000000000000000" pitchFamily="2" charset="2"/>
              <a:buChar char="§"/>
            </a:pPr>
            <a:r>
              <a:rPr lang="en-US" dirty="0"/>
              <a:t>Scope definition</a:t>
            </a:r>
          </a:p>
          <a:p>
            <a:pPr>
              <a:buFont typeface="Wingdings" panose="05000000000000000000" pitchFamily="2" charset="2"/>
              <a:buChar char="§"/>
            </a:pPr>
            <a:r>
              <a:rPr lang="en-US" dirty="0"/>
              <a:t>Disclosure policy</a:t>
            </a:r>
          </a:p>
          <a:p>
            <a:pPr>
              <a:buFont typeface="Wingdings" panose="05000000000000000000" pitchFamily="2" charset="2"/>
              <a:buChar char="§"/>
            </a:pPr>
            <a:r>
              <a:rPr lang="en-US" dirty="0"/>
              <a:t>Root CNAs may require additional information to be provided</a:t>
            </a:r>
          </a:p>
        </p:txBody>
      </p:sp>
      <p:sp>
        <p:nvSpPr>
          <p:cNvPr id="6" name="Slide Number Placeholder 3">
            <a:extLst>
              <a:ext uri="{FF2B5EF4-FFF2-40B4-BE49-F238E27FC236}">
                <a16:creationId xmlns:a16="http://schemas.microsoft.com/office/drawing/2014/main" id="{A4334037-2CC9-4EDB-8483-519A31BD89F4}"/>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35</a:t>
            </a:fld>
            <a:r>
              <a:rPr lang="en-US" sz="1400" dirty="0"/>
              <a:t> </a:t>
            </a:r>
            <a:r>
              <a:rPr lang="en-US" sz="1400" dirty="0">
                <a:solidFill>
                  <a:srgbClr val="C1CD23"/>
                </a:solidFill>
              </a:rPr>
              <a:t>|</a:t>
            </a:r>
          </a:p>
        </p:txBody>
      </p:sp>
      <p:pic>
        <p:nvPicPr>
          <p:cNvPr id="8" name="Audio 7">
            <a:hlinkClick r:id="" action="ppaction://media"/>
            <a:extLst>
              <a:ext uri="{FF2B5EF4-FFF2-40B4-BE49-F238E27FC236}">
                <a16:creationId xmlns:a16="http://schemas.microsoft.com/office/drawing/2014/main" id="{3A33654D-D39C-4F97-9A2B-51B3AF060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1563324"/>
      </p:ext>
    </p:extLst>
  </p:cSld>
  <p:clrMapOvr>
    <a:masterClrMapping/>
  </p:clrMapOvr>
  <mc:AlternateContent xmlns:mc="http://schemas.openxmlformats.org/markup-compatibility/2006" xmlns:p14="http://schemas.microsoft.com/office/powerpoint/2010/main">
    <mc:Choice Requires="p14">
      <p:transition spd="slow" p14:dur="2000" advTm="20688"/>
    </mc:Choice>
    <mc:Fallback xmlns="">
      <p:transition spd="slow" advTm="2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Resources and Community Involvement</a:t>
            </a:r>
          </a:p>
        </p:txBody>
      </p:sp>
      <p:sp>
        <p:nvSpPr>
          <p:cNvPr id="4" name="Slide Number Placeholder 3">
            <a:extLst>
              <a:ext uri="{FF2B5EF4-FFF2-40B4-BE49-F238E27FC236}">
                <a16:creationId xmlns:a16="http://schemas.microsoft.com/office/drawing/2014/main" id="{3EBE2C2A-65A8-4E91-8481-074EC5046ACF}"/>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36</a:t>
            </a:fld>
            <a:r>
              <a:rPr lang="en-US" sz="1400"/>
              <a:t> </a:t>
            </a:r>
            <a:r>
              <a:rPr lang="en-US" sz="1400">
                <a:solidFill>
                  <a:srgbClr val="C1CD23"/>
                </a:solidFill>
              </a:rPr>
              <a:t>|</a:t>
            </a:r>
            <a:endParaRPr lang="en-US" sz="1400" dirty="0">
              <a:solidFill>
                <a:srgbClr val="C1CD23"/>
              </a:solidFill>
            </a:endParaRPr>
          </a:p>
        </p:txBody>
      </p:sp>
      <p:pic>
        <p:nvPicPr>
          <p:cNvPr id="8" name="Audio 7">
            <a:hlinkClick r:id="" action="ppaction://media"/>
            <a:extLst>
              <a:ext uri="{FF2B5EF4-FFF2-40B4-BE49-F238E27FC236}">
                <a16:creationId xmlns:a16="http://schemas.microsoft.com/office/drawing/2014/main" id="{0C0B5EDF-C288-449C-951A-5618D31C9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3213166"/>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Parent CNA provides initial training</a:t>
            </a:r>
          </a:p>
          <a:p>
            <a:pPr>
              <a:buFont typeface="Wingdings" panose="05000000000000000000" pitchFamily="2" charset="2"/>
              <a:buChar char="§"/>
            </a:pPr>
            <a:r>
              <a:rPr lang="en-US" dirty="0"/>
              <a:t>Additional Training</a:t>
            </a:r>
          </a:p>
          <a:p>
            <a:pPr lvl="1">
              <a:buFont typeface="Wingdings" panose="05000000000000000000" pitchFamily="2" charset="2"/>
              <a:buChar char="§"/>
            </a:pPr>
            <a:r>
              <a:rPr lang="en-US" sz="1800" dirty="0"/>
              <a:t>CNA Summits </a:t>
            </a:r>
          </a:p>
          <a:p>
            <a:pPr lvl="1">
              <a:buFont typeface="Wingdings" panose="05000000000000000000" pitchFamily="2" charset="2"/>
              <a:buChar char="§"/>
            </a:pPr>
            <a:r>
              <a:rPr lang="en-US" sz="1800" dirty="0"/>
              <a:t>Supplementary documentation, available at </a:t>
            </a:r>
            <a:r>
              <a:rPr lang="en-US" sz="1800" dirty="0">
                <a:hlinkClick r:id="rId5"/>
              </a:rPr>
              <a:t>https://cveproject.github.io/docs/cna/processes_documentation/index.html </a:t>
            </a:r>
            <a:endParaRPr lang="en-US" sz="1800" dirty="0"/>
          </a:p>
          <a:p>
            <a:pPr lvl="1">
              <a:buFont typeface="Wingdings" panose="05000000000000000000" pitchFamily="2" charset="2"/>
              <a:buChar char="§"/>
            </a:pPr>
            <a:r>
              <a:rPr lang="en-US" sz="1800" dirty="0"/>
              <a:t>An internal training process should be developed for those who join the team</a:t>
            </a:r>
          </a:p>
          <a:p>
            <a:pPr lvl="1">
              <a:buFont typeface="Wingdings" panose="05000000000000000000" pitchFamily="2" charset="2"/>
              <a:buChar char="§"/>
            </a:pPr>
            <a:r>
              <a:rPr lang="en-US" sz="1800" dirty="0"/>
              <a:t>Program Root CNA (currently MITRE) can help provide supplemental material</a:t>
            </a:r>
          </a:p>
        </p:txBody>
      </p:sp>
      <p:sp>
        <p:nvSpPr>
          <p:cNvPr id="5" name="Slide Number Placeholder 3">
            <a:extLst>
              <a:ext uri="{FF2B5EF4-FFF2-40B4-BE49-F238E27FC236}">
                <a16:creationId xmlns:a16="http://schemas.microsoft.com/office/drawing/2014/main" id="{39D0232D-3CEC-4CC3-97E9-E7DCA8472E5E}"/>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37</a:t>
            </a:fld>
            <a:r>
              <a:rPr lang="en-US" sz="1400" dirty="0"/>
              <a:t> </a:t>
            </a:r>
            <a:r>
              <a:rPr lang="en-US" sz="1400" dirty="0">
                <a:solidFill>
                  <a:srgbClr val="C1CD23"/>
                </a:solidFill>
              </a:rPr>
              <a:t>|</a:t>
            </a:r>
          </a:p>
        </p:txBody>
      </p:sp>
      <p:sp>
        <p:nvSpPr>
          <p:cNvPr id="4" name="Arrow: Left 3">
            <a:extLst>
              <a:ext uri="{FF2B5EF4-FFF2-40B4-BE49-F238E27FC236}">
                <a16:creationId xmlns:a16="http://schemas.microsoft.com/office/drawing/2014/main" id="{A532A9F3-2DF6-418E-A7D1-DE758036B9B9}"/>
              </a:ext>
            </a:extLst>
          </p:cNvPr>
          <p:cNvSpPr/>
          <p:nvPr/>
        </p:nvSpPr>
        <p:spPr>
          <a:xfrm>
            <a:off x="9193695" y="2914888"/>
            <a:ext cx="844827" cy="417443"/>
          </a:xfrm>
          <a:prstGeom prst="lef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30E3BCE9-D966-4BDE-B7F4-66F794D31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2075795"/>
      </p:ext>
    </p:extLst>
  </p:cSld>
  <p:clrMapOvr>
    <a:masterClrMapping/>
  </p:clrMapOvr>
  <mc:AlternateContent xmlns:mc="http://schemas.openxmlformats.org/markup-compatibility/2006" xmlns:p14="http://schemas.microsoft.com/office/powerpoint/2010/main">
    <mc:Choice Requires="p14">
      <p:transition spd="slow" p14:dur="2000" advTm="30441"/>
    </mc:Choice>
    <mc:Fallback xmlns="">
      <p:transition spd="slow" advTm="3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0"/>
                </p:tgtEl>
              </p:cMediaNode>
            </p:audio>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(1 of 3)</a:t>
            </a:r>
          </a:p>
        </p:txBody>
      </p:sp>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a:xfrm>
            <a:off x="676322" y="1480782"/>
            <a:ext cx="10385521" cy="3609831"/>
          </a:xfrm>
        </p:spPr>
        <p:txBody>
          <a:bodyPr>
            <a:normAutofit/>
          </a:bodyPr>
          <a:lstStyle/>
          <a:p>
            <a:pPr>
              <a:buFont typeface="Wingdings" panose="05000000000000000000" pitchFamily="2" charset="2"/>
              <a:buChar char="§"/>
            </a:pPr>
            <a:r>
              <a:rPr lang="en-US" dirty="0"/>
              <a:t>Automation Working Group (AWG)</a:t>
            </a:r>
          </a:p>
          <a:p>
            <a:pPr marL="573088" lvl="1" indent="-342900">
              <a:buFont typeface="Wingdings" panose="05000000000000000000" pitchFamily="2" charset="2"/>
              <a:buChar char="§"/>
            </a:pPr>
            <a:r>
              <a:rPr lang="en-US" altLang="en-US" dirty="0">
                <a:latin typeface="Helvetica LT Std"/>
              </a:rPr>
              <a:t>Focused on identifying and advancing proposals for the collaborative design, development, and deployment of automated capabilities that support the efficient management of the CVE Program.</a:t>
            </a:r>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230188" lvl="1" indent="0">
              <a:buNone/>
            </a:pPr>
            <a:endParaRPr lang="en-US" dirty="0"/>
          </a:p>
        </p:txBody>
      </p:sp>
      <p:graphicFrame>
        <p:nvGraphicFramePr>
          <p:cNvPr id="7" name="Table 6">
            <a:extLst>
              <a:ext uri="{FF2B5EF4-FFF2-40B4-BE49-F238E27FC236}">
                <a16:creationId xmlns:a16="http://schemas.microsoft.com/office/drawing/2014/main" id="{56BEF556-23DF-4707-9F87-70762947D69C}"/>
              </a:ext>
            </a:extLst>
          </p:cNvPr>
          <p:cNvGraphicFramePr>
            <a:graphicFrameLocks noGrp="1"/>
          </p:cNvGraphicFramePr>
          <p:nvPr>
            <p:extLst>
              <p:ext uri="{D42A27DB-BD31-4B8C-83A1-F6EECF244321}">
                <p14:modId xmlns:p14="http://schemas.microsoft.com/office/powerpoint/2010/main" val="328004470"/>
              </p:ext>
            </p:extLst>
          </p:nvPr>
        </p:nvGraphicFramePr>
        <p:xfrm>
          <a:off x="2547799" y="2777333"/>
          <a:ext cx="9408162" cy="2107839"/>
        </p:xfrm>
        <a:graphic>
          <a:graphicData uri="http://schemas.openxmlformats.org/drawingml/2006/table">
            <a:tbl>
              <a:tblPr/>
              <a:tblGrid>
                <a:gridCol w="4704081">
                  <a:extLst>
                    <a:ext uri="{9D8B030D-6E8A-4147-A177-3AD203B41FA5}">
                      <a16:colId xmlns:a16="http://schemas.microsoft.com/office/drawing/2014/main" val="2397628508"/>
                    </a:ext>
                  </a:extLst>
                </a:gridCol>
                <a:gridCol w="4704081">
                  <a:extLst>
                    <a:ext uri="{9D8B030D-6E8A-4147-A177-3AD203B41FA5}">
                      <a16:colId xmlns:a16="http://schemas.microsoft.com/office/drawing/2014/main" val="300570475"/>
                    </a:ext>
                  </a:extLst>
                </a:gridCol>
              </a:tblGrid>
              <a:tr h="303745">
                <a:tc>
                  <a:txBody>
                    <a:bodyPr/>
                    <a:lstStyle/>
                    <a:p>
                      <a:endParaRPr lang="en-US" sz="1800"/>
                    </a:p>
                  </a:txBody>
                  <a:tcPr marL="0" marR="0" marT="0" marB="0" anchor="ctr">
                    <a:lnL>
                      <a:noFill/>
                    </a:lnL>
                    <a:lnR>
                      <a:noFill/>
                    </a:lnR>
                    <a:lnT>
                      <a:noFill/>
                    </a:lnT>
                    <a:lnB>
                      <a:noFill/>
                    </a:lnB>
                  </a:tcPr>
                </a:tc>
                <a:tc>
                  <a:txBody>
                    <a:bodyPr/>
                    <a:lstStyle/>
                    <a:p>
                      <a:endParaRPr lang="en-US" sz="1800"/>
                    </a:p>
                  </a:txBody>
                  <a:tcPr marL="0" marR="0" marT="0" marB="0" anchor="ctr">
                    <a:lnL>
                      <a:noFill/>
                    </a:lnL>
                    <a:lnR>
                      <a:noFill/>
                    </a:lnR>
                    <a:lnT>
                      <a:noFill/>
                    </a:lnT>
                    <a:lnB>
                      <a:noFill/>
                    </a:lnB>
                  </a:tcPr>
                </a:tc>
                <a:extLst>
                  <a:ext uri="{0D108BD9-81ED-4DB2-BD59-A6C34878D82A}">
                    <a16:rowId xmlns:a16="http://schemas.microsoft.com/office/drawing/2014/main" val="2034914832"/>
                  </a:ext>
                </a:extLst>
              </a:tr>
              <a:tr h="1804094">
                <a:tc>
                  <a:txBody>
                    <a:bodyPr/>
                    <a:lstStyle/>
                    <a:p>
                      <a:r>
                        <a:rPr lang="en-US" sz="1800" b="1" dirty="0"/>
                        <a:t>Documents</a:t>
                      </a:r>
                      <a:endParaRPr lang="en-US" sz="1800" dirty="0"/>
                    </a:p>
                    <a:p>
                      <a:pPr marL="285750" indent="-285750">
                        <a:buFont typeface="Wingdings" panose="05000000000000000000" pitchFamily="2" charset="2"/>
                        <a:buChar char="§"/>
                      </a:pPr>
                      <a:r>
                        <a:rPr lang="en-US" sz="1800" dirty="0">
                          <a:hlinkClick r:id="rId5"/>
                        </a:rPr>
                        <a:t>CVE ID Allocation Service Specification</a:t>
                      </a:r>
                      <a:endParaRPr lang="en-US" sz="1800" dirty="0"/>
                    </a:p>
                    <a:p>
                      <a:pPr marL="285750" indent="-285750">
                        <a:buFont typeface="Wingdings" panose="05000000000000000000" pitchFamily="2" charset="2"/>
                        <a:buChar char="§"/>
                      </a:pPr>
                      <a:r>
                        <a:rPr lang="en-US" sz="1800" dirty="0">
                          <a:hlinkClick r:id="rId6"/>
                        </a:rPr>
                        <a:t>AWG Charter</a:t>
                      </a:r>
                      <a:endParaRPr lang="en-US" sz="1800" dirty="0"/>
                    </a:p>
                  </a:txBody>
                  <a:tcPr marL="0" marR="0" marT="0" marB="0">
                    <a:lnL>
                      <a:noFill/>
                    </a:lnL>
                    <a:lnR>
                      <a:noFill/>
                    </a:lnR>
                    <a:lnT>
                      <a:noFill/>
                    </a:lnT>
                    <a:lnB>
                      <a:noFill/>
                    </a:lnB>
                  </a:tcPr>
                </a:tc>
                <a:tc>
                  <a:txBody>
                    <a:bodyPr/>
                    <a:lstStyle/>
                    <a:p>
                      <a:r>
                        <a:rPr lang="en-US" sz="1800" b="1" dirty="0"/>
                        <a:t>Repositories &amp; Projects</a:t>
                      </a:r>
                      <a:endParaRPr lang="en-US" sz="1800" dirty="0"/>
                    </a:p>
                    <a:p>
                      <a:pPr marL="285750" indent="-285750">
                        <a:buFont typeface="Wingdings" panose="05000000000000000000" pitchFamily="2" charset="2"/>
                        <a:buChar char="§"/>
                      </a:pPr>
                      <a:r>
                        <a:rPr lang="en-US" sz="1800" dirty="0">
                          <a:hlinkClick r:id="rId7"/>
                        </a:rPr>
                        <a:t>CVE ID Allocation Service</a:t>
                      </a:r>
                      <a:endParaRPr lang="en-US" sz="1800" dirty="0"/>
                    </a:p>
                    <a:p>
                      <a:pPr marL="285750" indent="-285750">
                        <a:buFont typeface="Wingdings" panose="05000000000000000000" pitchFamily="2" charset="2"/>
                        <a:buChar char="§"/>
                      </a:pPr>
                      <a:r>
                        <a:rPr lang="en-US" sz="1800" dirty="0">
                          <a:hlinkClick r:id="rId8"/>
                        </a:rPr>
                        <a:t>CVE List GitHub Automation Pilot</a:t>
                      </a:r>
                      <a:endParaRPr lang="en-US" sz="1800" dirty="0"/>
                    </a:p>
                    <a:p>
                      <a:pPr marL="285750" indent="-285750">
                        <a:buFont typeface="Wingdings" panose="05000000000000000000" pitchFamily="2" charset="2"/>
                        <a:buChar char="§"/>
                      </a:pPr>
                      <a:r>
                        <a:rPr lang="en-US" sz="1800" dirty="0">
                          <a:hlinkClick r:id="rId9"/>
                        </a:rPr>
                        <a:t>CVE JSON Schema Project</a:t>
                      </a:r>
                      <a:endParaRPr lang="en-US" sz="1800" dirty="0"/>
                    </a:p>
                    <a:p>
                      <a:pPr marL="285750" indent="-285750">
                        <a:buFont typeface="Wingdings" panose="05000000000000000000" pitchFamily="2" charset="2"/>
                        <a:buChar char="§"/>
                      </a:pPr>
                      <a:r>
                        <a:rPr lang="en-US" sz="1800" dirty="0">
                          <a:hlinkClick r:id="rId10"/>
                        </a:rPr>
                        <a:t>CNA Registry Project</a:t>
                      </a:r>
                      <a:endParaRPr lang="en-US" sz="1800" dirty="0"/>
                    </a:p>
                    <a:p>
                      <a:pPr marL="285750" indent="-285750">
                        <a:buFont typeface="Wingdings" panose="05000000000000000000" pitchFamily="2" charset="2"/>
                        <a:buChar char="§"/>
                      </a:pPr>
                      <a:r>
                        <a:rPr lang="en-US" sz="1800" dirty="0">
                          <a:hlinkClick r:id="rId11"/>
                        </a:rPr>
                        <a:t>AWG GitHub Repository</a:t>
                      </a:r>
                      <a:endParaRPr lang="en-US" sz="1800" dirty="0"/>
                    </a:p>
                  </a:txBody>
                  <a:tcPr marL="0" marR="0" marT="0" marB="0">
                    <a:lnL>
                      <a:noFill/>
                    </a:lnL>
                    <a:lnR>
                      <a:noFill/>
                    </a:lnR>
                    <a:lnT>
                      <a:noFill/>
                    </a:lnT>
                    <a:lnB>
                      <a:noFill/>
                    </a:lnB>
                  </a:tcPr>
                </a:tc>
                <a:extLst>
                  <a:ext uri="{0D108BD9-81ED-4DB2-BD59-A6C34878D82A}">
                    <a16:rowId xmlns:a16="http://schemas.microsoft.com/office/drawing/2014/main" val="912699683"/>
                  </a:ext>
                </a:extLst>
              </a:tr>
            </a:tbl>
          </a:graphicData>
        </a:graphic>
      </p:graphicFrame>
      <p:sp>
        <p:nvSpPr>
          <p:cNvPr id="6" name="Slide Number Placeholder 3">
            <a:extLst>
              <a:ext uri="{FF2B5EF4-FFF2-40B4-BE49-F238E27FC236}">
                <a16:creationId xmlns:a16="http://schemas.microsoft.com/office/drawing/2014/main" id="{01E968F6-EC74-4196-8535-1D200F61A0FD}"/>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38</a:t>
            </a:fld>
            <a:r>
              <a:rPr lang="en-US" sz="1400" dirty="0"/>
              <a:t> </a:t>
            </a:r>
            <a:r>
              <a:rPr lang="en-US" sz="1400" dirty="0">
                <a:solidFill>
                  <a:srgbClr val="C1CD23"/>
                </a:solidFill>
              </a:rPr>
              <a:t>|</a:t>
            </a:r>
          </a:p>
        </p:txBody>
      </p:sp>
      <p:pic>
        <p:nvPicPr>
          <p:cNvPr id="8" name="Audio 7">
            <a:hlinkClick r:id="" action="ppaction://media"/>
            <a:extLst>
              <a:ext uri="{FF2B5EF4-FFF2-40B4-BE49-F238E27FC236}">
                <a16:creationId xmlns:a16="http://schemas.microsoft.com/office/drawing/2014/main" id="{445E9700-7513-4BFA-90BF-F81378AA4C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4015932"/>
      </p:ext>
    </p:extLst>
  </p:cSld>
  <p:clrMapOvr>
    <a:masterClrMapping/>
  </p:clrMapOvr>
  <mc:AlternateContent xmlns:mc="http://schemas.openxmlformats.org/markup-compatibility/2006" xmlns:p14="http://schemas.microsoft.com/office/powerpoint/2010/main">
    <mc:Choice Requires="p14">
      <p:transition spd="slow" p14:dur="2000" advTm="36916"/>
    </mc:Choice>
    <mc:Fallback xmlns="">
      <p:transition spd="slow" advTm="36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(2 of 3)</a:t>
            </a:r>
          </a:p>
        </p:txBody>
      </p:sp>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a:xfrm>
            <a:off x="812799" y="1375576"/>
            <a:ext cx="11066449" cy="4929359"/>
          </a:xfrm>
        </p:spPr>
        <p:txBody>
          <a:bodyPr>
            <a:normAutofit fontScale="92500" lnSpcReduction="10000"/>
          </a:bodyPr>
          <a:lstStyle/>
          <a:p>
            <a:pPr marL="115888" indent="-342900">
              <a:buFont typeface="Wingdings" panose="05000000000000000000" pitchFamily="2" charset="2"/>
              <a:buChar char="§"/>
            </a:pPr>
            <a:r>
              <a:rPr lang="en-US" dirty="0"/>
              <a:t>Strategic Planning Working Group (SPWG)</a:t>
            </a:r>
          </a:p>
          <a:p>
            <a:pPr lvl="1">
              <a:buFont typeface="Wingdings" panose="05000000000000000000" pitchFamily="2" charset="2"/>
              <a:buChar char="§"/>
            </a:pPr>
            <a:r>
              <a:rPr lang="en-US" altLang="en-US" dirty="0">
                <a:latin typeface="Helvetica LT Std"/>
              </a:rPr>
              <a:t>Focused on the long-term strategy (1-5 years) and goals of the CVE Program; will work closely with the CVE Board to determine goals and objectives and will act to achieve them.</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a:t>CNA Coordination Working Group (CNACWG)</a:t>
            </a:r>
          </a:p>
          <a:p>
            <a:pPr lvl="1">
              <a:buFont typeface="Wingdings" panose="05000000000000000000" pitchFamily="2" charset="2"/>
              <a:buChar char="§"/>
            </a:pPr>
            <a:r>
              <a:rPr lang="en-US" dirty="0"/>
              <a:t>Focused on providing a forum for more effective communication and participation by the </a:t>
            </a:r>
            <a:r>
              <a:rPr lang="en-US" dirty="0">
                <a:hlinkClick r:id="rId5"/>
              </a:rPr>
              <a:t>CVE Numbering Authorities (CNAs)</a:t>
            </a:r>
            <a:r>
              <a:rPr lang="en-US" dirty="0"/>
              <a:t>.</a:t>
            </a:r>
          </a:p>
          <a:p>
            <a:pPr>
              <a:buFont typeface="Wingdings" panose="05000000000000000000" pitchFamily="2" charset="2"/>
              <a:buChar char="§"/>
            </a:pPr>
            <a:endParaRPr lang="en-US" dirty="0"/>
          </a:p>
          <a:p>
            <a:pPr marL="0" indent="0">
              <a:buNone/>
            </a:pPr>
            <a:endParaRPr lang="en-US" dirty="0"/>
          </a:p>
          <a:p>
            <a:pPr>
              <a:buFont typeface="Wingdings" panose="05000000000000000000" pitchFamily="2" charset="2"/>
              <a:buChar char="§"/>
            </a:pPr>
            <a:r>
              <a:rPr lang="en-US" dirty="0"/>
              <a:t>CVE Entry Quality Working Group (QWG)</a:t>
            </a:r>
          </a:p>
          <a:p>
            <a:pPr lvl="1">
              <a:buFont typeface="Wingdings" panose="05000000000000000000" pitchFamily="2" charset="2"/>
              <a:buChar char="§"/>
            </a:pPr>
            <a:r>
              <a:rPr lang="en-US" dirty="0"/>
              <a:t>Focused on identifying areas where CVE content, rules, guidelines, and best practices must improve to better support stakeholder use cases.</a:t>
            </a:r>
          </a:p>
        </p:txBody>
      </p:sp>
      <p:sp>
        <p:nvSpPr>
          <p:cNvPr id="5" name="Rectangle 4">
            <a:extLst>
              <a:ext uri="{FF2B5EF4-FFF2-40B4-BE49-F238E27FC236}">
                <a16:creationId xmlns:a16="http://schemas.microsoft.com/office/drawing/2014/main" id="{56D58D78-17F9-42C5-A959-9C3423E2C5EE}"/>
              </a:ext>
            </a:extLst>
          </p:cNvPr>
          <p:cNvSpPr/>
          <p:nvPr/>
        </p:nvSpPr>
        <p:spPr>
          <a:xfrm>
            <a:off x="2308569" y="4270207"/>
            <a:ext cx="2621282" cy="646331"/>
          </a:xfrm>
          <a:prstGeom prst="rect">
            <a:avLst/>
          </a:prstGeom>
        </p:spPr>
        <p:txBody>
          <a:bodyPr wrap="square">
            <a:spAutoFit/>
          </a:bodyPr>
          <a:lstStyle/>
          <a:p>
            <a:r>
              <a:rPr lang="en-US" b="1" dirty="0"/>
              <a:t>Documents</a:t>
            </a:r>
            <a:endParaRPr lang="en-US" dirty="0"/>
          </a:p>
          <a:p>
            <a:pPr marL="285750" indent="-285750">
              <a:buFont typeface="Wingdings" panose="05000000000000000000" pitchFamily="2" charset="2"/>
              <a:buChar char="§"/>
            </a:pPr>
            <a:r>
              <a:rPr lang="en-US" dirty="0">
                <a:hlinkClick r:id="rId6"/>
              </a:rPr>
              <a:t>CNACWG Charter</a:t>
            </a:r>
            <a:endParaRPr lang="en-US" dirty="0"/>
          </a:p>
        </p:txBody>
      </p:sp>
      <p:sp>
        <p:nvSpPr>
          <p:cNvPr id="6" name="Rectangle 5">
            <a:extLst>
              <a:ext uri="{FF2B5EF4-FFF2-40B4-BE49-F238E27FC236}">
                <a16:creationId xmlns:a16="http://schemas.microsoft.com/office/drawing/2014/main" id="{06BFF5C1-AF1F-4E43-A195-11288D30EFF3}"/>
              </a:ext>
            </a:extLst>
          </p:cNvPr>
          <p:cNvSpPr/>
          <p:nvPr/>
        </p:nvSpPr>
        <p:spPr>
          <a:xfrm>
            <a:off x="6522270" y="4343948"/>
            <a:ext cx="3416410"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t>TBA</a:t>
            </a:r>
          </a:p>
        </p:txBody>
      </p:sp>
      <p:sp>
        <p:nvSpPr>
          <p:cNvPr id="7" name="Rectangle 6">
            <a:extLst>
              <a:ext uri="{FF2B5EF4-FFF2-40B4-BE49-F238E27FC236}">
                <a16:creationId xmlns:a16="http://schemas.microsoft.com/office/drawing/2014/main" id="{3860913D-9F60-44CF-9D46-4935D7CF2833}"/>
              </a:ext>
            </a:extLst>
          </p:cNvPr>
          <p:cNvSpPr/>
          <p:nvPr/>
        </p:nvSpPr>
        <p:spPr>
          <a:xfrm>
            <a:off x="2253322" y="2382963"/>
            <a:ext cx="3416410" cy="646331"/>
          </a:xfrm>
          <a:prstGeom prst="rect">
            <a:avLst/>
          </a:prstGeom>
        </p:spPr>
        <p:txBody>
          <a:bodyPr wrap="square">
            <a:spAutoFit/>
          </a:bodyPr>
          <a:lstStyle/>
          <a:p>
            <a:r>
              <a:rPr lang="en-US" b="1" dirty="0"/>
              <a:t>Documents </a:t>
            </a:r>
            <a:endParaRPr lang="en-US" dirty="0"/>
          </a:p>
          <a:p>
            <a:pPr marL="285750" indent="-285750">
              <a:buFont typeface="Wingdings" panose="05000000000000000000" pitchFamily="2" charset="2"/>
              <a:buChar char="§"/>
            </a:pPr>
            <a:r>
              <a:rPr lang="en-US" dirty="0"/>
              <a:t>TBA</a:t>
            </a:r>
          </a:p>
        </p:txBody>
      </p:sp>
      <p:sp>
        <p:nvSpPr>
          <p:cNvPr id="8" name="Rectangle 7">
            <a:extLst>
              <a:ext uri="{FF2B5EF4-FFF2-40B4-BE49-F238E27FC236}">
                <a16:creationId xmlns:a16="http://schemas.microsoft.com/office/drawing/2014/main" id="{365C9765-6E16-46CE-A4E5-784453D8C11A}"/>
              </a:ext>
            </a:extLst>
          </p:cNvPr>
          <p:cNvSpPr/>
          <p:nvPr/>
        </p:nvSpPr>
        <p:spPr>
          <a:xfrm>
            <a:off x="6522270" y="2382962"/>
            <a:ext cx="5219065"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hlinkClick r:id="rId7"/>
              </a:rPr>
              <a:t>SPWG GitHub Repository</a:t>
            </a:r>
            <a:endParaRPr lang="en-US" dirty="0"/>
          </a:p>
        </p:txBody>
      </p:sp>
      <p:sp>
        <p:nvSpPr>
          <p:cNvPr id="9" name="Slide Number Placeholder 3">
            <a:extLst>
              <a:ext uri="{FF2B5EF4-FFF2-40B4-BE49-F238E27FC236}">
                <a16:creationId xmlns:a16="http://schemas.microsoft.com/office/drawing/2014/main" id="{7B10C3CD-4015-4B25-B0AA-648E15BEC1E9}"/>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39</a:t>
            </a:fld>
            <a:r>
              <a:rPr lang="en-US" sz="1400" dirty="0"/>
              <a:t> </a:t>
            </a:r>
            <a:r>
              <a:rPr lang="en-US" sz="1400" dirty="0">
                <a:solidFill>
                  <a:srgbClr val="C1CD23"/>
                </a:solidFill>
              </a:rPr>
              <a:t>|</a:t>
            </a:r>
          </a:p>
        </p:txBody>
      </p:sp>
      <p:pic>
        <p:nvPicPr>
          <p:cNvPr id="16" name="Audio 15">
            <a:hlinkClick r:id="" action="ppaction://media"/>
            <a:extLst>
              <a:ext uri="{FF2B5EF4-FFF2-40B4-BE49-F238E27FC236}">
                <a16:creationId xmlns:a16="http://schemas.microsoft.com/office/drawing/2014/main" id="{9FE15AE5-38FC-49F5-B9FA-1142C4515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5088385"/>
      </p:ext>
    </p:extLst>
  </p:cSld>
  <p:clrMapOvr>
    <a:masterClrMapping/>
  </p:clrMapOvr>
  <mc:AlternateContent xmlns:mc="http://schemas.openxmlformats.org/markup-compatibility/2006" xmlns:p14="http://schemas.microsoft.com/office/powerpoint/2010/main">
    <mc:Choice Requires="p14">
      <p:transition spd="slow" p14:dur="2000" advTm="33759"/>
    </mc:Choice>
    <mc:Fallback xmlns="">
      <p:transition spd="slow" advTm="3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the CNA</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What are CVE Numbering Authorities (CNAs)?</a:t>
            </a:r>
          </a:p>
          <a:p>
            <a:pPr lvl="1">
              <a:buFontTx/>
              <a:buChar char="−"/>
            </a:pPr>
            <a:r>
              <a:rPr lang="en-US" dirty="0"/>
              <a:t>CNAs are organizations that are authorized to assign CVE IDs to vulnerabilities affecting products within their distinct, agreed upon scope</a:t>
            </a:r>
          </a:p>
          <a:p>
            <a:pPr>
              <a:buFont typeface="Wingdings" panose="05000000000000000000" pitchFamily="2" charset="2"/>
              <a:buChar char="§"/>
            </a:pPr>
            <a:r>
              <a:rPr lang="en-US" dirty="0"/>
              <a:t>Why do we need CNAs?</a:t>
            </a:r>
          </a:p>
          <a:p>
            <a:pPr lvl="1">
              <a:buFontTx/>
              <a:buChar char="−"/>
            </a:pPr>
            <a:r>
              <a:rPr lang="en-US" dirty="0"/>
              <a:t>CNAs help address the CVE Program's primary challenge to satisfy the demand for timely, accurate CVE ID assignments, while rapidly expanding the scope of coverage to address the increasing number of vulnerabilities and evolving state of vulnerability management</a:t>
            </a:r>
          </a:p>
          <a:p>
            <a:pPr>
              <a:buFont typeface="Wingdings" panose="05000000000000000000" pitchFamily="2" charset="2"/>
              <a:buChar char="§"/>
            </a:pPr>
            <a:r>
              <a:rPr lang="en-US" dirty="0"/>
              <a:t>What value do CNAs provide?</a:t>
            </a:r>
          </a:p>
          <a:p>
            <a:pPr lvl="1">
              <a:buFontTx/>
              <a:buChar char="−"/>
            </a:pPr>
            <a:r>
              <a:rPr lang="en-US" dirty="0"/>
              <a:t>CNAs allow CVE IDs to be produced more quickly and in a more distributed manner</a:t>
            </a:r>
          </a:p>
        </p:txBody>
      </p:sp>
      <p:pic>
        <p:nvPicPr>
          <p:cNvPr id="12" name="Audio 11">
            <a:hlinkClick r:id="" action="ppaction://media"/>
            <a:extLst>
              <a:ext uri="{FF2B5EF4-FFF2-40B4-BE49-F238E27FC236}">
                <a16:creationId xmlns:a16="http://schemas.microsoft.com/office/drawing/2014/main" id="{B3D1714E-E366-4C11-96CD-3EF5D2C6DC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74D08443-91F2-4002-8A0C-6075A2B422CC}"/>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6969710"/>
      </p:ext>
    </p:extLst>
  </p:cSld>
  <p:clrMapOvr>
    <a:masterClrMapping/>
  </p:clrMapOvr>
  <mc:AlternateContent xmlns:mc="http://schemas.openxmlformats.org/markup-compatibility/2006" xmlns:p14="http://schemas.microsoft.com/office/powerpoint/2010/main">
    <mc:Choice Requires="p14">
      <p:transition spd="slow" p14:dur="2000" advTm="30400"/>
    </mc:Choice>
    <mc:Fallback xmlns="">
      <p:transition spd="slow" advTm="3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(3 of 3)</a:t>
            </a:r>
          </a:p>
        </p:txBody>
      </p:sp>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a:xfrm>
            <a:off x="812799" y="1375576"/>
            <a:ext cx="11066449" cy="4929359"/>
          </a:xfrm>
        </p:spPr>
        <p:txBody>
          <a:bodyPr>
            <a:normAutofit/>
          </a:bodyPr>
          <a:lstStyle/>
          <a:p>
            <a:pPr marL="115888" indent="-342900">
              <a:buFont typeface="Wingdings" panose="05000000000000000000" pitchFamily="2" charset="2"/>
              <a:buChar char="§"/>
            </a:pPr>
            <a:r>
              <a:rPr lang="en-US" dirty="0"/>
              <a:t>Outreach and Communications Working Group (OCWG)</a:t>
            </a:r>
          </a:p>
          <a:p>
            <a:pPr lvl="1">
              <a:buFont typeface="Wingdings" panose="05000000000000000000" pitchFamily="2" charset="2"/>
              <a:buChar char="§"/>
            </a:pPr>
            <a:r>
              <a:rPr lang="en-US" dirty="0"/>
              <a:t>Focused on promoting the CVE Program to achieve program adoption and coverage goals through increased community awareness.</a:t>
            </a:r>
          </a:p>
          <a:p>
            <a:pPr>
              <a:buFont typeface="Wingdings" panose="05000000000000000000" pitchFamily="2" charset="2"/>
              <a:buChar char="§"/>
            </a:pPr>
            <a:endParaRPr lang="en-US" dirty="0"/>
          </a:p>
          <a:p>
            <a:pPr marL="0" indent="0">
              <a:buNone/>
            </a:pPr>
            <a:r>
              <a:rPr lang="en-US" dirty="0"/>
              <a:t> </a:t>
            </a:r>
          </a:p>
        </p:txBody>
      </p:sp>
      <p:sp>
        <p:nvSpPr>
          <p:cNvPr id="5" name="Slide Number Placeholder 3">
            <a:extLst>
              <a:ext uri="{FF2B5EF4-FFF2-40B4-BE49-F238E27FC236}">
                <a16:creationId xmlns:a16="http://schemas.microsoft.com/office/drawing/2014/main" id="{76A33646-37C1-4816-95C3-129758FFA377}"/>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40</a:t>
            </a:fld>
            <a:r>
              <a:rPr lang="en-US" sz="1400" dirty="0"/>
              <a:t> </a:t>
            </a:r>
            <a:r>
              <a:rPr lang="en-US" sz="1400" dirty="0">
                <a:solidFill>
                  <a:srgbClr val="C1CD23"/>
                </a:solidFill>
              </a:rPr>
              <a:t>|</a:t>
            </a:r>
          </a:p>
        </p:txBody>
      </p:sp>
      <p:pic>
        <p:nvPicPr>
          <p:cNvPr id="7" name="Audio 6">
            <a:hlinkClick r:id="" action="ppaction://media"/>
            <a:extLst>
              <a:ext uri="{FF2B5EF4-FFF2-40B4-BE49-F238E27FC236}">
                <a16:creationId xmlns:a16="http://schemas.microsoft.com/office/drawing/2014/main" id="{045E5660-B0CF-4567-AD3B-0E69314F3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0695331"/>
      </p:ext>
    </p:extLst>
  </p:cSld>
  <p:clrMapOvr>
    <a:masterClrMapping/>
  </p:clrMapOvr>
  <mc:AlternateContent xmlns:mc="http://schemas.openxmlformats.org/markup-compatibility/2006" xmlns:p14="http://schemas.microsoft.com/office/powerpoint/2010/main">
    <mc:Choice Requires="p14">
      <p:transition spd="slow" p14:dur="2000" advTm="11879"/>
    </mc:Choice>
    <mc:Fallback xmlns="">
      <p:transition spd="slow" advTm="1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Community Participation</a:t>
            </a:r>
          </a:p>
        </p:txBody>
      </p:sp>
      <p:sp>
        <p:nvSpPr>
          <p:cNvPr id="3" name="Content Placeholder 2"/>
          <p:cNvSpPr>
            <a:spLocks noGrp="1"/>
          </p:cNvSpPr>
          <p:nvPr>
            <p:ph idx="1"/>
          </p:nvPr>
        </p:nvSpPr>
        <p:spPr>
          <a:xfrm>
            <a:off x="812801" y="1328532"/>
            <a:ext cx="10972800" cy="4589745"/>
          </a:xfrm>
        </p:spPr>
        <p:txBody>
          <a:bodyPr>
            <a:normAutofit/>
          </a:bodyPr>
          <a:lstStyle/>
          <a:p>
            <a:pPr>
              <a:buFont typeface="Wingdings" panose="05000000000000000000" pitchFamily="2" charset="2"/>
              <a:buChar char="§"/>
            </a:pPr>
            <a:r>
              <a:rPr lang="en-US" dirty="0"/>
              <a:t>CNA mailing list</a:t>
            </a:r>
          </a:p>
          <a:p>
            <a:pPr lvl="1">
              <a:buFont typeface="Wingdings" panose="05000000000000000000" pitchFamily="2" charset="2"/>
              <a:buChar char="§"/>
            </a:pPr>
            <a:r>
              <a:rPr lang="en-US" dirty="0"/>
              <a:t>For program wide announcements</a:t>
            </a:r>
          </a:p>
          <a:p>
            <a:pPr lvl="1">
              <a:buFont typeface="Wingdings" panose="05000000000000000000" pitchFamily="2" charset="2"/>
              <a:buChar char="§"/>
            </a:pPr>
            <a:r>
              <a:rPr lang="en-US" dirty="0"/>
              <a:t>Used by CNAs to discuss important topics </a:t>
            </a:r>
          </a:p>
          <a:p>
            <a:pPr lvl="1">
              <a:buFont typeface="Wingdings" panose="05000000000000000000" pitchFamily="2" charset="2"/>
              <a:buChar char="§"/>
            </a:pPr>
            <a:r>
              <a:rPr lang="en-US" dirty="0"/>
              <a:t>Limited to CNA and Board members</a:t>
            </a:r>
          </a:p>
          <a:p>
            <a:pPr>
              <a:buFont typeface="Wingdings" panose="05000000000000000000" pitchFamily="2" charset="2"/>
              <a:buChar char="§"/>
            </a:pPr>
            <a:r>
              <a:rPr lang="en-US" dirty="0"/>
              <a:t>CNA Summits</a:t>
            </a:r>
          </a:p>
          <a:p>
            <a:pPr lvl="1">
              <a:buFont typeface="Wingdings" panose="05000000000000000000" pitchFamily="2" charset="2"/>
              <a:buChar char="§"/>
            </a:pPr>
            <a:r>
              <a:rPr lang="en-US" dirty="0"/>
              <a:t>Yearly conference to discuss lessons learned, issues, and program improvements</a:t>
            </a:r>
          </a:p>
          <a:p>
            <a:pPr>
              <a:buFont typeface="Wingdings" panose="05000000000000000000" pitchFamily="2" charset="2"/>
              <a:buChar char="§"/>
            </a:pPr>
            <a:r>
              <a:rPr lang="en-US" dirty="0"/>
              <a:t>Webinars</a:t>
            </a:r>
          </a:p>
          <a:p>
            <a:pPr lvl="1">
              <a:buFont typeface="Wingdings" panose="05000000000000000000" pitchFamily="2" charset="2"/>
              <a:buChar char="§"/>
            </a:pPr>
            <a:r>
              <a:rPr lang="en-US" dirty="0"/>
              <a:t>Ad-Hoc meetings to discuss issues affecting CNAs and the CVE Program</a:t>
            </a:r>
          </a:p>
          <a:p>
            <a:pPr>
              <a:buFont typeface="Wingdings" panose="05000000000000000000" pitchFamily="2" charset="2"/>
              <a:buChar char="§"/>
            </a:pPr>
            <a:r>
              <a:rPr lang="en-US" dirty="0"/>
              <a:t>CVE CNA SharePoint Site</a:t>
            </a:r>
          </a:p>
        </p:txBody>
      </p:sp>
      <p:sp>
        <p:nvSpPr>
          <p:cNvPr id="5" name="Slide Number Placeholder 3">
            <a:extLst>
              <a:ext uri="{FF2B5EF4-FFF2-40B4-BE49-F238E27FC236}">
                <a16:creationId xmlns:a16="http://schemas.microsoft.com/office/drawing/2014/main" id="{F434C1F3-2069-4FA8-BBAC-E997DB1FA483}"/>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41</a:t>
            </a:fld>
            <a:r>
              <a:rPr lang="en-US" sz="1400" dirty="0"/>
              <a:t> </a:t>
            </a:r>
            <a:r>
              <a:rPr lang="en-US" sz="1400" dirty="0">
                <a:solidFill>
                  <a:srgbClr val="C1CD23"/>
                </a:solidFill>
              </a:rPr>
              <a:t>|</a:t>
            </a:r>
          </a:p>
        </p:txBody>
      </p:sp>
      <p:pic>
        <p:nvPicPr>
          <p:cNvPr id="12" name="Audio 11">
            <a:hlinkClick r:id="" action="ppaction://media"/>
            <a:extLst>
              <a:ext uri="{FF2B5EF4-FFF2-40B4-BE49-F238E27FC236}">
                <a16:creationId xmlns:a16="http://schemas.microsoft.com/office/drawing/2014/main" id="{85F5E1D3-81B0-4E84-BEF0-5A08E22F10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5999022"/>
      </p:ext>
    </p:extLst>
  </p:cSld>
  <p:clrMapOvr>
    <a:masterClrMapping/>
  </p:clrMapOvr>
  <mc:AlternateContent xmlns:mc="http://schemas.openxmlformats.org/markup-compatibility/2006" xmlns:p14="http://schemas.microsoft.com/office/powerpoint/2010/main">
    <mc:Choice Requires="p14">
      <p:transition spd="slow" p14:dur="2000" advTm="20882"/>
    </mc:Choice>
    <mc:Fallback xmlns="">
      <p:transition spd="slow" advTm="20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812801" y="1328532"/>
            <a:ext cx="10972800" cy="4589745"/>
          </a:xfrm>
        </p:spPr>
        <p:txBody>
          <a:bodyPr>
            <a:normAutofit/>
          </a:bodyPr>
          <a:lstStyle/>
          <a:p>
            <a:pPr>
              <a:buFont typeface="Wingdings" panose="05000000000000000000" pitchFamily="2" charset="2"/>
              <a:buChar char="§"/>
            </a:pPr>
            <a:r>
              <a:rPr lang="en-US" dirty="0"/>
              <a:t>If you have questions or would like to request a meeting with the CNA Coordination team to learn more about the CNA program:</a:t>
            </a:r>
          </a:p>
          <a:p>
            <a:pPr marL="914400" lvl="1" indent="-457200">
              <a:buFont typeface="+mj-lt"/>
              <a:buAutoNum type="arabicPeriod"/>
            </a:pPr>
            <a:r>
              <a:rPr lang="en-US" dirty="0"/>
              <a:t>Submit a request via </a:t>
            </a:r>
            <a:r>
              <a:rPr lang="en-US" dirty="0">
                <a:hlinkClick r:id="rId5"/>
              </a:rPr>
              <a:t>cveform.mitre.org</a:t>
            </a:r>
            <a:r>
              <a:rPr lang="en-US" dirty="0"/>
              <a:t> </a:t>
            </a:r>
            <a:r>
              <a:rPr lang="en-US" b="0" dirty="0"/>
              <a:t>or </a:t>
            </a:r>
          </a:p>
          <a:p>
            <a:pPr marL="914400" lvl="1" indent="-457200">
              <a:buFont typeface="+mj-lt"/>
              <a:buAutoNum type="arabicPeriod"/>
            </a:pPr>
            <a:r>
              <a:rPr lang="en-US" dirty="0"/>
              <a:t>S</a:t>
            </a:r>
            <a:r>
              <a:rPr lang="en-US" b="0" dirty="0"/>
              <a:t>end an email request to </a:t>
            </a:r>
            <a:r>
              <a:rPr lang="en-US" u="sng" dirty="0">
                <a:hlinkClick r:id="rId6"/>
              </a:rPr>
              <a:t>cna-coordinator@mitre.org</a:t>
            </a:r>
            <a:endParaRPr lang="en-US" b="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5" name="Slide Number Placeholder 3">
            <a:extLst>
              <a:ext uri="{FF2B5EF4-FFF2-40B4-BE49-F238E27FC236}">
                <a16:creationId xmlns:a16="http://schemas.microsoft.com/office/drawing/2014/main" id="{F258421A-2E8B-4793-BF46-C17C09E62E82}"/>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42</a:t>
            </a:fld>
            <a:r>
              <a:rPr lang="en-US" sz="1400" dirty="0"/>
              <a:t> </a:t>
            </a:r>
            <a:r>
              <a:rPr lang="en-US" sz="1400" dirty="0">
                <a:solidFill>
                  <a:srgbClr val="C1CD23"/>
                </a:solidFill>
              </a:rPr>
              <a:t>|</a:t>
            </a:r>
          </a:p>
        </p:txBody>
      </p:sp>
      <p:pic>
        <p:nvPicPr>
          <p:cNvPr id="8" name="Audio 7">
            <a:hlinkClick r:id="" action="ppaction://media"/>
            <a:extLst>
              <a:ext uri="{FF2B5EF4-FFF2-40B4-BE49-F238E27FC236}">
                <a16:creationId xmlns:a16="http://schemas.microsoft.com/office/drawing/2014/main" id="{B516CEFC-3864-4AF7-A65D-C3CA26B8C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8787415"/>
      </p:ext>
    </p:extLst>
  </p:cSld>
  <p:clrMapOvr>
    <a:masterClrMapping/>
  </p:clrMapOvr>
  <mc:AlternateContent xmlns:mc="http://schemas.openxmlformats.org/markup-compatibility/2006" xmlns:p14="http://schemas.microsoft.com/office/powerpoint/2010/main">
    <mc:Choice Requires="p14">
      <p:transition spd="slow" p14:dur="2000" advTm="16166"/>
    </mc:Choice>
    <mc:Fallback xmlns="">
      <p:transition spd="slow" advTm="1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43</a:t>
            </a:fld>
            <a:r>
              <a:rPr lang="en-US" sz="1400"/>
              <a:t> </a:t>
            </a:r>
            <a:r>
              <a:rPr lang="en-US" sz="1400">
                <a:solidFill>
                  <a:srgbClr val="C1CD23"/>
                </a:solidFill>
              </a:rPr>
              <a:t>|</a:t>
            </a:r>
            <a:endParaRPr lang="en-US" sz="1400" dirty="0">
              <a:solidFill>
                <a:srgbClr val="C1CD23"/>
              </a:solidFill>
            </a:endParaRPr>
          </a:p>
        </p:txBody>
      </p:sp>
      <p:pic>
        <p:nvPicPr>
          <p:cNvPr id="9" name="Audio 8">
            <a:hlinkClick r:id="" action="ppaction://media"/>
            <a:extLst>
              <a:ext uri="{FF2B5EF4-FFF2-40B4-BE49-F238E27FC236}">
                <a16:creationId xmlns:a16="http://schemas.microsoft.com/office/drawing/2014/main" id="{9E1FED60-9A1B-461C-A60F-76808C158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364837"/>
      </p:ext>
    </p:extLst>
  </p:cSld>
  <p:clrMapOvr>
    <a:masterClrMapping/>
  </p:clrMapOvr>
  <mc:AlternateContent xmlns:mc="http://schemas.openxmlformats.org/markup-compatibility/2006" xmlns:p14="http://schemas.microsoft.com/office/powerpoint/2010/main">
    <mc:Choice Requires="p14">
      <p:transition spd="slow" p14:dur="2000" advTm="3191"/>
    </mc:Choice>
    <mc:Fallback xmlns="">
      <p:transition spd="slow" advTm="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68FF-815D-42A6-9BEB-979E682D63AC}"/>
              </a:ext>
            </a:extLst>
          </p:cNvPr>
          <p:cNvSpPr>
            <a:spLocks noGrp="1"/>
          </p:cNvSpPr>
          <p:nvPr>
            <p:ph type="title"/>
          </p:nvPr>
        </p:nvSpPr>
        <p:spPr/>
        <p:txBody>
          <a:bodyPr>
            <a:normAutofit fontScale="90000"/>
          </a:bodyPr>
          <a:lstStyle/>
          <a:p>
            <a:r>
              <a:rPr lang="en-US" dirty="0"/>
              <a:t>Benefits of Being a CNA: Minimize Embargoed Information </a:t>
            </a:r>
          </a:p>
        </p:txBody>
      </p:sp>
      <p:sp>
        <p:nvSpPr>
          <p:cNvPr id="7" name="Oval 6">
            <a:extLst>
              <a:ext uri="{FF2B5EF4-FFF2-40B4-BE49-F238E27FC236}">
                <a16:creationId xmlns:a16="http://schemas.microsoft.com/office/drawing/2014/main" id="{0F4C69AE-C2D1-42D8-9909-E3B8AB24AEBD}"/>
              </a:ext>
            </a:extLst>
          </p:cNvPr>
          <p:cNvSpPr/>
          <p:nvPr/>
        </p:nvSpPr>
        <p:spPr>
          <a:xfrm>
            <a:off x="987972" y="3205655"/>
            <a:ext cx="9963807" cy="299544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792CC8E-0FF1-49A2-8A89-4176CDC82B2C}"/>
              </a:ext>
            </a:extLst>
          </p:cNvPr>
          <p:cNvSpPr/>
          <p:nvPr/>
        </p:nvSpPr>
        <p:spPr>
          <a:xfrm>
            <a:off x="1780192" y="4212224"/>
            <a:ext cx="1765737" cy="1064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Researcher</a:t>
            </a:r>
          </a:p>
        </p:txBody>
      </p:sp>
      <p:sp>
        <p:nvSpPr>
          <p:cNvPr id="9" name="Rectangle: Rounded Corners 8">
            <a:extLst>
              <a:ext uri="{FF2B5EF4-FFF2-40B4-BE49-F238E27FC236}">
                <a16:creationId xmlns:a16="http://schemas.microsoft.com/office/drawing/2014/main" id="{389464FF-FE7A-49C8-8AA1-6FF33CFE9029}"/>
              </a:ext>
            </a:extLst>
          </p:cNvPr>
          <p:cNvSpPr/>
          <p:nvPr/>
        </p:nvSpPr>
        <p:spPr>
          <a:xfrm>
            <a:off x="7869622" y="4122404"/>
            <a:ext cx="1765737" cy="1154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a:p>
            <a:pPr algn="ctr"/>
            <a:r>
              <a:rPr lang="en-US" dirty="0"/>
              <a:t>(CNA)</a:t>
            </a:r>
          </a:p>
        </p:txBody>
      </p:sp>
      <p:sp>
        <p:nvSpPr>
          <p:cNvPr id="14" name="Rectangle: Rounded Corners 13">
            <a:extLst>
              <a:ext uri="{FF2B5EF4-FFF2-40B4-BE49-F238E27FC236}">
                <a16:creationId xmlns:a16="http://schemas.microsoft.com/office/drawing/2014/main" id="{5096C5E3-05B3-4C4B-B62C-EE060923234D}"/>
              </a:ext>
            </a:extLst>
          </p:cNvPr>
          <p:cNvSpPr/>
          <p:nvPr/>
        </p:nvSpPr>
        <p:spPr>
          <a:xfrm>
            <a:off x="5155323" y="1927225"/>
            <a:ext cx="1629103" cy="756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CNA of Last Resort CNA-LR</a:t>
            </a:r>
          </a:p>
        </p:txBody>
      </p:sp>
      <p:sp>
        <p:nvSpPr>
          <p:cNvPr id="3" name="TextBox 2">
            <a:extLst>
              <a:ext uri="{FF2B5EF4-FFF2-40B4-BE49-F238E27FC236}">
                <a16:creationId xmlns:a16="http://schemas.microsoft.com/office/drawing/2014/main" id="{C17B63B5-FED0-4A01-B1DF-080744E14994}"/>
              </a:ext>
            </a:extLst>
          </p:cNvPr>
          <p:cNvSpPr txBox="1"/>
          <p:nvPr/>
        </p:nvSpPr>
        <p:spPr>
          <a:xfrm>
            <a:off x="7577847" y="1663430"/>
            <a:ext cx="2000419" cy="369332"/>
          </a:xfrm>
          <a:prstGeom prst="rect">
            <a:avLst/>
          </a:prstGeom>
          <a:noFill/>
        </p:spPr>
        <p:txBody>
          <a:bodyPr wrap="none" rtlCol="0">
            <a:spAutoFit/>
          </a:bodyPr>
          <a:lstStyle/>
          <a:p>
            <a:r>
              <a:rPr lang="en-US" dirty="0"/>
              <a:t>Left out of the loop</a:t>
            </a:r>
          </a:p>
        </p:txBody>
      </p:sp>
      <p:cxnSp>
        <p:nvCxnSpPr>
          <p:cNvPr id="6" name="Straight Arrow Connector 5">
            <a:extLst>
              <a:ext uri="{FF2B5EF4-FFF2-40B4-BE49-F238E27FC236}">
                <a16:creationId xmlns:a16="http://schemas.microsoft.com/office/drawing/2014/main" id="{3C80918E-6DBB-486D-81B4-28EA8C3132FE}"/>
              </a:ext>
            </a:extLst>
          </p:cNvPr>
          <p:cNvCxnSpPr>
            <a:stCxn id="3" idx="1"/>
            <a:endCxn id="14" idx="3"/>
          </p:cNvCxnSpPr>
          <p:nvPr/>
        </p:nvCxnSpPr>
        <p:spPr>
          <a:xfrm flipH="1">
            <a:off x="6784426" y="1848096"/>
            <a:ext cx="793421" cy="457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9AEF51-9229-42BF-AD23-85AB15C44E03}"/>
              </a:ext>
            </a:extLst>
          </p:cNvPr>
          <p:cNvCxnSpPr>
            <a:cxnSpLocks/>
            <a:stCxn id="8" idx="3"/>
            <a:endCxn id="9" idx="1"/>
          </p:cNvCxnSpPr>
          <p:nvPr/>
        </p:nvCxnSpPr>
        <p:spPr>
          <a:xfrm flipV="1">
            <a:off x="3545929" y="4699511"/>
            <a:ext cx="4323693" cy="44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33D6DC44-8A3B-42B1-A6F9-1366514E9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3">
            <a:extLst>
              <a:ext uri="{FF2B5EF4-FFF2-40B4-BE49-F238E27FC236}">
                <a16:creationId xmlns:a16="http://schemas.microsoft.com/office/drawing/2014/main" id="{A80C59F9-9C91-4F7B-BAC4-3C57D3E02A9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5</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3688294853"/>
      </p:ext>
    </p:extLst>
  </p:cSld>
  <p:clrMapOvr>
    <a:masterClrMapping/>
  </p:clrMapOvr>
  <mc:AlternateContent xmlns:mc="http://schemas.openxmlformats.org/markup-compatibility/2006" xmlns:p14="http://schemas.microsoft.com/office/powerpoint/2010/main">
    <mc:Choice Requires="p14">
      <p:transition spd="slow" p14:dur="2000" advTm="7468"/>
    </mc:Choice>
    <mc:Fallback xmlns="">
      <p:transition spd="slow" advTm="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2C1C-029E-440B-A95D-044533BDC05D}"/>
              </a:ext>
            </a:extLst>
          </p:cNvPr>
          <p:cNvSpPr>
            <a:spLocks noGrp="1"/>
          </p:cNvSpPr>
          <p:nvPr>
            <p:ph type="title"/>
          </p:nvPr>
        </p:nvSpPr>
        <p:spPr/>
        <p:txBody>
          <a:bodyPr/>
          <a:lstStyle/>
          <a:p>
            <a:r>
              <a:rPr lang="en-US" dirty="0"/>
              <a:t>Benefits of Being a CNA: More Efficient Process</a:t>
            </a:r>
          </a:p>
        </p:txBody>
      </p:sp>
      <p:pic>
        <p:nvPicPr>
          <p:cNvPr id="7" name="Content Placeholder 6">
            <a:extLst>
              <a:ext uri="{FF2B5EF4-FFF2-40B4-BE49-F238E27FC236}">
                <a16:creationId xmlns:a16="http://schemas.microsoft.com/office/drawing/2014/main" id="{1CA46FD5-C314-4532-BDDE-73EE204E4294}"/>
              </a:ext>
            </a:extLst>
          </p:cNvPr>
          <p:cNvPicPr>
            <a:picLocks noGrp="1" noChangeAspect="1"/>
          </p:cNvPicPr>
          <p:nvPr>
            <p:ph sz="half" idx="1"/>
          </p:nvPr>
        </p:nvPicPr>
        <p:blipFill>
          <a:blip r:embed="rId5"/>
          <a:stretch>
            <a:fillRect/>
          </a:stretch>
        </p:blipFill>
        <p:spPr>
          <a:xfrm>
            <a:off x="838200" y="2971918"/>
            <a:ext cx="5005424" cy="2152666"/>
          </a:xfrm>
          <a:prstGeom prst="rect">
            <a:avLst/>
          </a:prstGeom>
        </p:spPr>
      </p:pic>
      <p:sp>
        <p:nvSpPr>
          <p:cNvPr id="4" name="Content Placeholder 3">
            <a:extLst>
              <a:ext uri="{FF2B5EF4-FFF2-40B4-BE49-F238E27FC236}">
                <a16:creationId xmlns:a16="http://schemas.microsoft.com/office/drawing/2014/main" id="{8A730893-B874-4F31-94DE-D125E6529044}"/>
              </a:ext>
            </a:extLst>
          </p:cNvPr>
          <p:cNvSpPr>
            <a:spLocks noGrp="1"/>
          </p:cNvSpPr>
          <p:nvPr>
            <p:ph sz="half" idx="2"/>
          </p:nvPr>
        </p:nvSpPr>
        <p:spPr/>
        <p:txBody>
          <a:bodyPr/>
          <a:lstStyle/>
          <a:p>
            <a:pPr marL="0" indent="0">
              <a:buNone/>
            </a:pPr>
            <a:r>
              <a:rPr lang="en-US" dirty="0"/>
              <a:t>CNA? </a:t>
            </a:r>
          </a:p>
          <a:p>
            <a:pPr marL="0" indent="0">
              <a:buNone/>
            </a:pPr>
            <a:r>
              <a:rPr lang="en-US" b="0" dirty="0"/>
              <a:t>Researcher go directly to you, the CNA.</a:t>
            </a:r>
          </a:p>
        </p:txBody>
      </p:sp>
      <p:pic>
        <p:nvPicPr>
          <p:cNvPr id="8" name="Picture 7">
            <a:extLst>
              <a:ext uri="{FF2B5EF4-FFF2-40B4-BE49-F238E27FC236}">
                <a16:creationId xmlns:a16="http://schemas.microsoft.com/office/drawing/2014/main" id="{25B04312-B380-4B09-8EE6-EBE9ED5B9BCC}"/>
              </a:ext>
            </a:extLst>
          </p:cNvPr>
          <p:cNvPicPr>
            <a:picLocks noChangeAspect="1"/>
          </p:cNvPicPr>
          <p:nvPr/>
        </p:nvPicPr>
        <p:blipFill>
          <a:blip r:embed="rId6"/>
          <a:stretch>
            <a:fillRect/>
          </a:stretch>
        </p:blipFill>
        <p:spPr>
          <a:xfrm>
            <a:off x="6304149" y="2995731"/>
            <a:ext cx="4810160" cy="2128853"/>
          </a:xfrm>
          <a:prstGeom prst="rect">
            <a:avLst/>
          </a:prstGeom>
        </p:spPr>
      </p:pic>
      <p:sp>
        <p:nvSpPr>
          <p:cNvPr id="10" name="Content Placeholder 3">
            <a:extLst>
              <a:ext uri="{FF2B5EF4-FFF2-40B4-BE49-F238E27FC236}">
                <a16:creationId xmlns:a16="http://schemas.microsoft.com/office/drawing/2014/main" id="{7E84818E-318C-4315-9E04-2EA63A32FCD5}"/>
              </a:ext>
            </a:extLst>
          </p:cNvPr>
          <p:cNvSpPr txBox="1">
            <a:spLocks/>
          </p:cNvSpPr>
          <p:nvPr/>
        </p:nvSpPr>
        <p:spPr>
          <a:xfrm>
            <a:off x="804880" y="1517281"/>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Not a CNA? </a:t>
            </a:r>
          </a:p>
          <a:p>
            <a:pPr marL="0" indent="0">
              <a:buFont typeface="Arial" panose="020B0604020202020204" pitchFamily="34" charset="0"/>
              <a:buNone/>
            </a:pPr>
            <a:r>
              <a:rPr lang="en-US" b="0" dirty="0"/>
              <a:t>Researcher go directly to CNA of last resort. </a:t>
            </a:r>
          </a:p>
        </p:txBody>
      </p:sp>
      <p:sp>
        <p:nvSpPr>
          <p:cNvPr id="12" name="Oval 11">
            <a:extLst>
              <a:ext uri="{FF2B5EF4-FFF2-40B4-BE49-F238E27FC236}">
                <a16:creationId xmlns:a16="http://schemas.microsoft.com/office/drawing/2014/main" id="{6E812B77-DE31-429B-8BF0-360C25FB3ADA}"/>
              </a:ext>
            </a:extLst>
          </p:cNvPr>
          <p:cNvSpPr/>
          <p:nvPr/>
        </p:nvSpPr>
        <p:spPr>
          <a:xfrm rot="20318165">
            <a:off x="1334865" y="3549559"/>
            <a:ext cx="1433174" cy="468746"/>
          </a:xfrm>
          <a:prstGeom prst="ellipse">
            <a:avLst/>
          </a:prstGeom>
          <a:solidFill>
            <a:srgbClr val="FFFF00">
              <a:alpha val="38000"/>
            </a:srgbClr>
          </a:solidFill>
          <a:ln w="381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id="{46E171D0-78FF-4CE0-BF7B-5392C84F9B58}"/>
              </a:ext>
            </a:extLst>
          </p:cNvPr>
          <p:cNvSpPr/>
          <p:nvPr/>
        </p:nvSpPr>
        <p:spPr>
          <a:xfrm rot="20318165">
            <a:off x="6735844" y="3603772"/>
            <a:ext cx="1433174" cy="468746"/>
          </a:xfrm>
          <a:prstGeom prst="ellipse">
            <a:avLst/>
          </a:prstGeom>
          <a:solidFill>
            <a:srgbClr val="FFFF00">
              <a:alpha val="38000"/>
            </a:srgbClr>
          </a:solidFill>
          <a:ln w="381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8" name="Audio 17">
            <a:hlinkClick r:id="" action="ppaction://media"/>
            <a:extLst>
              <a:ext uri="{FF2B5EF4-FFF2-40B4-BE49-F238E27FC236}">
                <a16:creationId xmlns:a16="http://schemas.microsoft.com/office/drawing/2014/main" id="{5837F22E-E63C-4CFD-AA52-B132DDA127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1" name="Slide Number Placeholder 3">
            <a:extLst>
              <a:ext uri="{FF2B5EF4-FFF2-40B4-BE49-F238E27FC236}">
                <a16:creationId xmlns:a16="http://schemas.microsoft.com/office/drawing/2014/main" id="{6D1FCEAB-5FB7-488C-A09E-165E08F17E91}"/>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6</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2118734295"/>
      </p:ext>
    </p:extLst>
  </p:cSld>
  <p:clrMapOvr>
    <a:masterClrMapping/>
  </p:clrMapOvr>
  <mc:AlternateContent xmlns:mc="http://schemas.openxmlformats.org/markup-compatibility/2006" xmlns:p14="http://schemas.microsoft.com/office/powerpoint/2010/main">
    <mc:Choice Requires="p14">
      <p:transition spd="slow" p14:dur="2000" advTm="22119"/>
    </mc:Choice>
    <mc:Fallback xmlns="">
      <p:transition spd="slow" advTm="2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40B2-9A96-4CC0-BB77-095CA3A19F33}"/>
              </a:ext>
            </a:extLst>
          </p:cNvPr>
          <p:cNvSpPr>
            <a:spLocks noGrp="1"/>
          </p:cNvSpPr>
          <p:nvPr>
            <p:ph type="title"/>
          </p:nvPr>
        </p:nvSpPr>
        <p:spPr/>
        <p:txBody>
          <a:bodyPr/>
          <a:lstStyle/>
          <a:p>
            <a:r>
              <a:rPr lang="en-US" dirty="0"/>
              <a:t>Benefits of Being a CNA: Control the Message</a:t>
            </a:r>
          </a:p>
        </p:txBody>
      </p:sp>
      <p:sp>
        <p:nvSpPr>
          <p:cNvPr id="5" name="Not Equal 4">
            <a:extLst>
              <a:ext uri="{FF2B5EF4-FFF2-40B4-BE49-F238E27FC236}">
                <a16:creationId xmlns:a16="http://schemas.microsoft.com/office/drawing/2014/main" id="{DD02A398-9217-4D2C-A9C3-EF2311E7F5D1}"/>
              </a:ext>
            </a:extLst>
          </p:cNvPr>
          <p:cNvSpPr/>
          <p:nvPr/>
        </p:nvSpPr>
        <p:spPr>
          <a:xfrm>
            <a:off x="5395452" y="2201935"/>
            <a:ext cx="1582366" cy="972765"/>
          </a:xfrm>
          <a:prstGeom prst="mathNotEqual">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6" name="Equals 5">
            <a:extLst>
              <a:ext uri="{FF2B5EF4-FFF2-40B4-BE49-F238E27FC236}">
                <a16:creationId xmlns:a16="http://schemas.microsoft.com/office/drawing/2014/main" id="{26663B91-18FE-4221-9A41-04C2EC5B7BEE}"/>
              </a:ext>
            </a:extLst>
          </p:cNvPr>
          <p:cNvSpPr/>
          <p:nvPr/>
        </p:nvSpPr>
        <p:spPr>
          <a:xfrm>
            <a:off x="5525154" y="4294262"/>
            <a:ext cx="1322962" cy="972766"/>
          </a:xfrm>
          <a:prstGeom prst="mathEqual">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a:extLst>
              <a:ext uri="{FF2B5EF4-FFF2-40B4-BE49-F238E27FC236}">
                <a16:creationId xmlns:a16="http://schemas.microsoft.com/office/drawing/2014/main" id="{4587559D-C2D1-49EB-B2E4-A26E6F80F39B}"/>
              </a:ext>
            </a:extLst>
          </p:cNvPr>
          <p:cNvSpPr txBox="1"/>
          <p:nvPr/>
        </p:nvSpPr>
        <p:spPr>
          <a:xfrm>
            <a:off x="1030584" y="2139263"/>
            <a:ext cx="4010716" cy="1200329"/>
          </a:xfrm>
          <a:prstGeom prst="rect">
            <a:avLst/>
          </a:prstGeom>
          <a:noFill/>
        </p:spPr>
        <p:txBody>
          <a:bodyPr wrap="square" rtlCol="0">
            <a:spAutoFit/>
          </a:bodyPr>
          <a:lstStyle/>
          <a:p>
            <a:r>
              <a:rPr lang="en-US" dirty="0"/>
              <a:t>Vulnerability in Product A 3.1.2 and earlier allows attackers to cause a denial of service and possibly execute arbitrary code.</a:t>
            </a:r>
          </a:p>
        </p:txBody>
      </p:sp>
      <p:sp>
        <p:nvSpPr>
          <p:cNvPr id="8" name="TextBox 7">
            <a:extLst>
              <a:ext uri="{FF2B5EF4-FFF2-40B4-BE49-F238E27FC236}">
                <a16:creationId xmlns:a16="http://schemas.microsoft.com/office/drawing/2014/main" id="{5ABEC1C8-7040-4B42-BAE7-8954AC790F19}"/>
              </a:ext>
            </a:extLst>
          </p:cNvPr>
          <p:cNvSpPr txBox="1"/>
          <p:nvPr/>
        </p:nvSpPr>
        <p:spPr>
          <a:xfrm>
            <a:off x="1005569" y="4525304"/>
            <a:ext cx="4010716" cy="923330"/>
          </a:xfrm>
          <a:prstGeom prst="rect">
            <a:avLst/>
          </a:prstGeom>
          <a:noFill/>
        </p:spPr>
        <p:txBody>
          <a:bodyPr wrap="square" rtlCol="0">
            <a:spAutoFit/>
          </a:bodyPr>
          <a:lstStyle/>
          <a:p>
            <a:r>
              <a:rPr lang="en-US" dirty="0"/>
              <a:t>Vulnerability in Product A 3.x before 3.2 and 2.x before 2.5 allows authenticated users to cause a denial of service.</a:t>
            </a:r>
          </a:p>
        </p:txBody>
      </p:sp>
      <p:sp>
        <p:nvSpPr>
          <p:cNvPr id="9" name="TextBox 8">
            <a:extLst>
              <a:ext uri="{FF2B5EF4-FFF2-40B4-BE49-F238E27FC236}">
                <a16:creationId xmlns:a16="http://schemas.microsoft.com/office/drawing/2014/main" id="{EF50E888-5297-453B-A8E5-219595D801EB}"/>
              </a:ext>
            </a:extLst>
          </p:cNvPr>
          <p:cNvSpPr txBox="1"/>
          <p:nvPr/>
        </p:nvSpPr>
        <p:spPr>
          <a:xfrm>
            <a:off x="7064965" y="2139263"/>
            <a:ext cx="4010716" cy="923330"/>
          </a:xfrm>
          <a:prstGeom prst="rect">
            <a:avLst/>
          </a:prstGeom>
          <a:noFill/>
        </p:spPr>
        <p:txBody>
          <a:bodyPr wrap="square" rtlCol="0">
            <a:spAutoFit/>
          </a:bodyPr>
          <a:lstStyle/>
          <a:p>
            <a:r>
              <a:rPr lang="en-US" dirty="0"/>
              <a:t>Vulnerability in Product A 3.x before 3.2 and 2.x before 2.5 allows authenticated users to cause a denial of service.</a:t>
            </a:r>
          </a:p>
        </p:txBody>
      </p:sp>
      <p:sp>
        <p:nvSpPr>
          <p:cNvPr id="10" name="TextBox 9">
            <a:extLst>
              <a:ext uri="{FF2B5EF4-FFF2-40B4-BE49-F238E27FC236}">
                <a16:creationId xmlns:a16="http://schemas.microsoft.com/office/drawing/2014/main" id="{EB9D9538-1CEB-4871-96C5-351AD1DEAD6E}"/>
              </a:ext>
            </a:extLst>
          </p:cNvPr>
          <p:cNvSpPr txBox="1"/>
          <p:nvPr/>
        </p:nvSpPr>
        <p:spPr>
          <a:xfrm>
            <a:off x="7162809" y="4525304"/>
            <a:ext cx="4010716" cy="923330"/>
          </a:xfrm>
          <a:prstGeom prst="rect">
            <a:avLst/>
          </a:prstGeom>
          <a:noFill/>
        </p:spPr>
        <p:txBody>
          <a:bodyPr wrap="square" rtlCol="0">
            <a:spAutoFit/>
          </a:bodyPr>
          <a:lstStyle/>
          <a:p>
            <a:r>
              <a:rPr lang="en-US" dirty="0"/>
              <a:t>Vulnerability in Product A 3.x before 3.2 and 2.x before 2.5 allows authenticated users to cause a denial of service.</a:t>
            </a:r>
          </a:p>
        </p:txBody>
      </p:sp>
      <p:sp>
        <p:nvSpPr>
          <p:cNvPr id="11" name="TextBox 10">
            <a:extLst>
              <a:ext uri="{FF2B5EF4-FFF2-40B4-BE49-F238E27FC236}">
                <a16:creationId xmlns:a16="http://schemas.microsoft.com/office/drawing/2014/main" id="{374EF1E0-ADBF-49CD-B658-EF82611D64CF}"/>
              </a:ext>
            </a:extLst>
          </p:cNvPr>
          <p:cNvSpPr txBox="1"/>
          <p:nvPr/>
        </p:nvSpPr>
        <p:spPr>
          <a:xfrm>
            <a:off x="1030584" y="1649265"/>
            <a:ext cx="4602607" cy="461665"/>
          </a:xfrm>
          <a:prstGeom prst="rect">
            <a:avLst/>
          </a:prstGeom>
          <a:noFill/>
        </p:spPr>
        <p:txBody>
          <a:bodyPr wrap="none" rtlCol="0">
            <a:spAutoFit/>
          </a:bodyPr>
          <a:lstStyle/>
          <a:p>
            <a:r>
              <a:rPr lang="en-US" sz="2400" b="1" dirty="0"/>
              <a:t>CVE entry text (written by CNA-LR)</a:t>
            </a:r>
          </a:p>
        </p:txBody>
      </p:sp>
      <p:sp>
        <p:nvSpPr>
          <p:cNvPr id="12" name="TextBox 11">
            <a:extLst>
              <a:ext uri="{FF2B5EF4-FFF2-40B4-BE49-F238E27FC236}">
                <a16:creationId xmlns:a16="http://schemas.microsoft.com/office/drawing/2014/main" id="{DB2139DB-FDBC-4CC0-8CED-E8D99B0BC2B5}"/>
              </a:ext>
            </a:extLst>
          </p:cNvPr>
          <p:cNvSpPr txBox="1"/>
          <p:nvPr/>
        </p:nvSpPr>
        <p:spPr>
          <a:xfrm>
            <a:off x="1005569" y="4063429"/>
            <a:ext cx="4205062" cy="461665"/>
          </a:xfrm>
          <a:prstGeom prst="rect">
            <a:avLst/>
          </a:prstGeom>
          <a:noFill/>
        </p:spPr>
        <p:txBody>
          <a:bodyPr wrap="none" rtlCol="0">
            <a:spAutoFit/>
          </a:bodyPr>
          <a:lstStyle/>
          <a:p>
            <a:r>
              <a:rPr lang="en-US" sz="2400" b="1" dirty="0"/>
              <a:t>CVE entry text (written by CNA)</a:t>
            </a:r>
          </a:p>
        </p:txBody>
      </p:sp>
      <p:sp>
        <p:nvSpPr>
          <p:cNvPr id="13" name="TextBox 12">
            <a:extLst>
              <a:ext uri="{FF2B5EF4-FFF2-40B4-BE49-F238E27FC236}">
                <a16:creationId xmlns:a16="http://schemas.microsoft.com/office/drawing/2014/main" id="{D3A2D591-CC0D-4FF8-BD5B-AF8CB5901B99}"/>
              </a:ext>
            </a:extLst>
          </p:cNvPr>
          <p:cNvSpPr txBox="1"/>
          <p:nvPr/>
        </p:nvSpPr>
        <p:spPr>
          <a:xfrm>
            <a:off x="7064965" y="1649265"/>
            <a:ext cx="3450753" cy="461665"/>
          </a:xfrm>
          <a:prstGeom prst="rect">
            <a:avLst/>
          </a:prstGeom>
          <a:noFill/>
        </p:spPr>
        <p:txBody>
          <a:bodyPr wrap="none" rtlCol="0">
            <a:spAutoFit/>
          </a:bodyPr>
          <a:lstStyle/>
          <a:p>
            <a:r>
              <a:rPr lang="en-US" sz="2400" b="1" dirty="0"/>
              <a:t>Advisory text (Not a CNA)</a:t>
            </a:r>
          </a:p>
        </p:txBody>
      </p:sp>
      <p:sp>
        <p:nvSpPr>
          <p:cNvPr id="14" name="TextBox 13">
            <a:extLst>
              <a:ext uri="{FF2B5EF4-FFF2-40B4-BE49-F238E27FC236}">
                <a16:creationId xmlns:a16="http://schemas.microsoft.com/office/drawing/2014/main" id="{68096DCD-A33A-446E-9588-1201C4EFE064}"/>
              </a:ext>
            </a:extLst>
          </p:cNvPr>
          <p:cNvSpPr txBox="1"/>
          <p:nvPr/>
        </p:nvSpPr>
        <p:spPr>
          <a:xfrm>
            <a:off x="7162809" y="4063429"/>
            <a:ext cx="2686120" cy="461665"/>
          </a:xfrm>
          <a:prstGeom prst="rect">
            <a:avLst/>
          </a:prstGeom>
          <a:noFill/>
        </p:spPr>
        <p:txBody>
          <a:bodyPr wrap="none" rtlCol="0">
            <a:spAutoFit/>
          </a:bodyPr>
          <a:lstStyle/>
          <a:p>
            <a:r>
              <a:rPr lang="en-US" sz="2400" b="1" dirty="0"/>
              <a:t>Advisory text (CNA)</a:t>
            </a:r>
          </a:p>
        </p:txBody>
      </p:sp>
      <p:pic>
        <p:nvPicPr>
          <p:cNvPr id="20" name="Audio 19">
            <a:hlinkClick r:id="" action="ppaction://media"/>
            <a:extLst>
              <a:ext uri="{FF2B5EF4-FFF2-40B4-BE49-F238E27FC236}">
                <a16:creationId xmlns:a16="http://schemas.microsoft.com/office/drawing/2014/main" id="{A8592E92-658C-461F-A914-9E01CF3555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5" name="Slide Number Placeholder 3">
            <a:extLst>
              <a:ext uri="{FF2B5EF4-FFF2-40B4-BE49-F238E27FC236}">
                <a16:creationId xmlns:a16="http://schemas.microsoft.com/office/drawing/2014/main" id="{1ACBD17C-0B2D-4F26-9E62-6CC96B822594}"/>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7</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1857353461"/>
      </p:ext>
    </p:extLst>
  </p:cSld>
  <p:clrMapOvr>
    <a:masterClrMapping/>
  </p:clrMapOvr>
  <mc:AlternateContent xmlns:mc="http://schemas.openxmlformats.org/markup-compatibility/2006" xmlns:p14="http://schemas.microsoft.com/office/powerpoint/2010/main">
    <mc:Choice Requires="p14">
      <p:transition spd="slow" p14:dur="2000" advTm="11372"/>
    </mc:Choice>
    <mc:Fallback xmlns="">
      <p:transition spd="slow" advTm="1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E4D5-597E-4240-8472-2722DD65AEE2}"/>
              </a:ext>
            </a:extLst>
          </p:cNvPr>
          <p:cNvSpPr>
            <a:spLocks noGrp="1"/>
          </p:cNvSpPr>
          <p:nvPr>
            <p:ph type="title"/>
          </p:nvPr>
        </p:nvSpPr>
        <p:spPr/>
        <p:txBody>
          <a:bodyPr/>
          <a:lstStyle/>
          <a:p>
            <a:r>
              <a:rPr lang="en-US" dirty="0"/>
              <a:t>Benefits of Being a CNA: Part of an International Community</a:t>
            </a:r>
          </a:p>
        </p:txBody>
      </p:sp>
      <p:pic>
        <p:nvPicPr>
          <p:cNvPr id="4" name="Picture 3">
            <a:extLst>
              <a:ext uri="{FF2B5EF4-FFF2-40B4-BE49-F238E27FC236}">
                <a16:creationId xmlns:a16="http://schemas.microsoft.com/office/drawing/2014/main" id="{8D5E43B4-6F1B-41AF-B790-6BD71B6DEA7F}"/>
              </a:ext>
            </a:extLst>
          </p:cNvPr>
          <p:cNvPicPr>
            <a:picLocks noChangeAspect="1"/>
          </p:cNvPicPr>
          <p:nvPr/>
        </p:nvPicPr>
        <p:blipFill>
          <a:blip r:embed="rId5"/>
          <a:stretch>
            <a:fillRect/>
          </a:stretch>
        </p:blipFill>
        <p:spPr>
          <a:xfrm>
            <a:off x="3218621" y="1460647"/>
            <a:ext cx="5754757" cy="4633937"/>
          </a:xfrm>
          <a:prstGeom prst="rect">
            <a:avLst/>
          </a:prstGeom>
        </p:spPr>
      </p:pic>
      <p:pic>
        <p:nvPicPr>
          <p:cNvPr id="11" name="Audio 10">
            <a:hlinkClick r:id="" action="ppaction://media"/>
            <a:extLst>
              <a:ext uri="{FF2B5EF4-FFF2-40B4-BE49-F238E27FC236}">
                <a16:creationId xmlns:a16="http://schemas.microsoft.com/office/drawing/2014/main" id="{DB14DACA-A6A9-45D4-AB58-ABA21B5619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A3E5DCE1-397C-41AB-B718-4DDB6EE70CD2}"/>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8</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2059469491"/>
      </p:ext>
    </p:extLst>
  </p:cSld>
  <p:clrMapOvr>
    <a:masterClrMapping/>
  </p:clrMapOvr>
  <mc:AlternateContent xmlns:mc="http://schemas.openxmlformats.org/markup-compatibility/2006" xmlns:p14="http://schemas.microsoft.com/office/powerpoint/2010/main">
    <mc:Choice Requires="p14">
      <p:transition spd="slow" p14:dur="2000" advTm="20285"/>
    </mc:Choice>
    <mc:Fallback xmlns="">
      <p:transition spd="slow" advTm="2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Qualifications</a:t>
            </a:r>
          </a:p>
        </p:txBody>
      </p:sp>
      <p:sp>
        <p:nvSpPr>
          <p:cNvPr id="3" name="Content Placeholder 2"/>
          <p:cNvSpPr>
            <a:spLocks noGrp="1"/>
          </p:cNvSpPr>
          <p:nvPr>
            <p:ph idx="1"/>
          </p:nvPr>
        </p:nvSpPr>
        <p:spPr/>
        <p:txBody>
          <a:bodyPr>
            <a:normAutofit/>
          </a:bodyPr>
          <a:lstStyle/>
          <a:p>
            <a:pPr>
              <a:lnSpc>
                <a:spcPct val="100000"/>
              </a:lnSpc>
              <a:buFont typeface="Wingdings" panose="05000000000000000000" pitchFamily="2" charset="2"/>
              <a:buChar char="§"/>
            </a:pPr>
            <a:r>
              <a:rPr lang="en-US" dirty="0"/>
              <a:t>A CNA must be either a: </a:t>
            </a:r>
          </a:p>
          <a:p>
            <a:pPr lvl="1">
              <a:buFontTx/>
              <a:buChar char="−"/>
            </a:pPr>
            <a:r>
              <a:rPr lang="en-US" dirty="0"/>
              <a:t>Vendor</a:t>
            </a:r>
          </a:p>
          <a:p>
            <a:pPr lvl="1">
              <a:buFontTx/>
              <a:buChar char="−"/>
            </a:pPr>
            <a:r>
              <a:rPr lang="en-US" dirty="0"/>
              <a:t>Coordination center</a:t>
            </a:r>
          </a:p>
          <a:p>
            <a:pPr lvl="1">
              <a:buFontTx/>
              <a:buChar char="−"/>
            </a:pPr>
            <a:r>
              <a:rPr lang="en-US" dirty="0"/>
              <a:t>Bug Bounty</a:t>
            </a:r>
          </a:p>
          <a:p>
            <a:pPr lvl="1">
              <a:buFontTx/>
              <a:buChar char="−"/>
            </a:pPr>
            <a:r>
              <a:rPr lang="en-US" dirty="0"/>
              <a:t>Researcher</a:t>
            </a:r>
          </a:p>
          <a:p>
            <a:pPr marL="228600" lvl="1">
              <a:lnSpc>
                <a:spcPct val="100000"/>
              </a:lnSpc>
              <a:spcBef>
                <a:spcPts val="1000"/>
              </a:spcBef>
              <a:buFont typeface="Wingdings" panose="05000000000000000000" pitchFamily="2" charset="2"/>
              <a:buChar char="§"/>
            </a:pPr>
            <a:r>
              <a:rPr lang="en-US" b="1" dirty="0"/>
              <a:t>A CNA must be an established distribution point or source for first-time product vulnerability announcements (which may concern their own products)</a:t>
            </a:r>
          </a:p>
          <a:p>
            <a:pPr marL="228600" lvl="1">
              <a:lnSpc>
                <a:spcPct val="100000"/>
              </a:lnSpc>
              <a:spcBef>
                <a:spcPts val="1000"/>
              </a:spcBef>
              <a:buFont typeface="Wingdings" panose="05000000000000000000" pitchFamily="2" charset="2"/>
              <a:buChar char="§"/>
            </a:pPr>
            <a:r>
              <a:rPr lang="en-US" b="1" dirty="0"/>
              <a:t>A CNA must be willing to follow CNA Rules</a:t>
            </a:r>
          </a:p>
          <a:p>
            <a:pPr marL="228600" lvl="1">
              <a:lnSpc>
                <a:spcPct val="100000"/>
              </a:lnSpc>
              <a:spcBef>
                <a:spcPts val="1000"/>
              </a:spcBef>
              <a:buFont typeface="Wingdings" panose="05000000000000000000" pitchFamily="2" charset="2"/>
              <a:buChar char="§"/>
            </a:pPr>
            <a:r>
              <a:rPr lang="en-US" b="1" dirty="0"/>
              <a:t>The CNA must follow coordinated disclosure practices as determined by the community they serve in order to reduce the likelihood that duplicate or inaccurate information will be introduced into the CVE List</a:t>
            </a:r>
          </a:p>
          <a:p>
            <a:endParaRPr lang="en-US" dirty="0"/>
          </a:p>
        </p:txBody>
      </p:sp>
      <p:pic>
        <p:nvPicPr>
          <p:cNvPr id="7" name="Audio 6">
            <a:hlinkClick r:id="" action="ppaction://media"/>
            <a:extLst>
              <a:ext uri="{FF2B5EF4-FFF2-40B4-BE49-F238E27FC236}">
                <a16:creationId xmlns:a16="http://schemas.microsoft.com/office/drawing/2014/main" id="{7746102C-85AC-4570-9431-23EF67609B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3">
            <a:extLst>
              <a:ext uri="{FF2B5EF4-FFF2-40B4-BE49-F238E27FC236}">
                <a16:creationId xmlns:a16="http://schemas.microsoft.com/office/drawing/2014/main" id="{FD4F497F-D046-4336-8C44-DAEFF8789B6A}"/>
              </a:ext>
            </a:extLst>
          </p:cNvPr>
          <p:cNvSpPr>
            <a:spLocks noGrp="1"/>
          </p:cNvSpPr>
          <p:nvPr>
            <p:ph type="sldNum" sz="quarter" idx="4"/>
          </p:nvPr>
        </p:nvSpPr>
        <p:spPr>
          <a:xfrm>
            <a:off x="11198321" y="221285"/>
            <a:ext cx="661021" cy="180918"/>
          </a:xfrm>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9</a:t>
            </a:fld>
            <a:r>
              <a:rPr lang="en-US" sz="1400" dirty="0"/>
              <a:t> </a:t>
            </a:r>
            <a:r>
              <a:rPr lang="en-US" sz="1400" dirty="0">
                <a:solidFill>
                  <a:srgbClr val="C1CD23"/>
                </a:solidFill>
              </a:rPr>
              <a:t>|</a:t>
            </a:r>
          </a:p>
        </p:txBody>
      </p:sp>
    </p:spTree>
    <p:extLst>
      <p:ext uri="{BB962C8B-B14F-4D97-AF65-F5344CB8AC3E}">
        <p14:creationId xmlns:p14="http://schemas.microsoft.com/office/powerpoint/2010/main" val="3422648350"/>
      </p:ext>
    </p:extLst>
  </p:cSld>
  <p:clrMapOvr>
    <a:masterClrMapping/>
  </p:clrMapOvr>
  <mc:AlternateContent xmlns:mc="http://schemas.openxmlformats.org/markup-compatibility/2006" xmlns:p14="http://schemas.microsoft.com/office/powerpoint/2010/main">
    <mc:Choice Requires="p14">
      <p:transition spd="slow" p14:dur="2000" advTm="29775"/>
    </mc:Choice>
    <mc:Fallback xmlns="">
      <p:transition spd="slow" advTm="2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1.3|1.5"/>
</p:tagLst>
</file>

<file path=ppt/theme/theme1.xml><?xml version="1.0" encoding="utf-8"?>
<a:theme xmlns:a="http://schemas.openxmlformats.org/drawingml/2006/main" name="mitre-2018">
  <a:themeElements>
    <a:clrScheme name="MITRE">
      <a:dk1>
        <a:sysClr val="windowText" lastClr="000000"/>
      </a:dk1>
      <a:lt1>
        <a:sysClr val="window" lastClr="FFFFFF"/>
      </a:lt1>
      <a:dk2>
        <a:srgbClr val="005F9E"/>
      </a:dk2>
      <a:lt2>
        <a:srgbClr val="EEECE1"/>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0800"/>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535B9ED868947811A28E42269023F" ma:contentTypeVersion="11" ma:contentTypeDescription="Create a new document." ma:contentTypeScope="" ma:versionID="3a6d9d44ee40b0e264753b23479060a3">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0FCDD-08B1-48D8-BB50-7A17E590A5E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3.xml><?xml version="1.0" encoding="utf-8"?>
<ds:datastoreItem xmlns:ds="http://schemas.openxmlformats.org/officeDocument/2006/customXml" ds:itemID="{0576E9D1-F76D-4EEA-88C2-D3FCF599BC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11736</TotalTime>
  <Words>4712</Words>
  <Application>Microsoft Office PowerPoint</Application>
  <PresentationFormat>Widescreen</PresentationFormat>
  <Paragraphs>451</Paragraphs>
  <Slides>43</Slides>
  <Notes>43</Notes>
  <HiddenSlides>0</HiddenSlides>
  <MMClips>43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Helvetica LT Std</vt:lpstr>
      <vt:lpstr>Tahoma</vt:lpstr>
      <vt:lpstr>Wingdings</vt:lpstr>
      <vt:lpstr>mitre-2018</vt:lpstr>
      <vt:lpstr>Becoming a CVE Numbering Authority (CNA)</vt:lpstr>
      <vt:lpstr>Overview</vt:lpstr>
      <vt:lpstr>Defining CNAs</vt:lpstr>
      <vt:lpstr>Role of the CNA</vt:lpstr>
      <vt:lpstr>Benefits of Being a CNA: Minimize Embargoed Information </vt:lpstr>
      <vt:lpstr>Benefits of Being a CNA: More Efficient Process</vt:lpstr>
      <vt:lpstr>Benefits of Being a CNA: Control the Message</vt:lpstr>
      <vt:lpstr>Benefits of Being a CNA: Part of an International Community</vt:lpstr>
      <vt:lpstr>CNA Qualifications</vt:lpstr>
      <vt:lpstr>Cost of Being a CNA</vt:lpstr>
      <vt:lpstr>CVE Program Organization</vt:lpstr>
      <vt:lpstr>CVE Board</vt:lpstr>
      <vt:lpstr>Program Sponsor</vt:lpstr>
      <vt:lpstr>Program Root CNA, Secretariat, CNA-LR</vt:lpstr>
      <vt:lpstr>Root CNA</vt:lpstr>
      <vt:lpstr>Sub-CNA</vt:lpstr>
      <vt:lpstr>Which Root CNA Is Right for You?</vt:lpstr>
      <vt:lpstr>Organizing Your CNA Program</vt:lpstr>
      <vt:lpstr>Organizing Your CNA Program</vt:lpstr>
      <vt:lpstr>Single CNA for the Entire Organization</vt:lpstr>
      <vt:lpstr>CNA for Each Unit</vt:lpstr>
      <vt:lpstr>Hybrid</vt:lpstr>
      <vt:lpstr>Scope</vt:lpstr>
      <vt:lpstr>Defining Scope</vt:lpstr>
      <vt:lpstr>Scope: Types of CNAs</vt:lpstr>
      <vt:lpstr>Scope: Limited by Advisory Policy</vt:lpstr>
      <vt:lpstr>Scope: Limited by Products</vt:lpstr>
      <vt:lpstr>Scope: Limited by Vulnerability Type</vt:lpstr>
      <vt:lpstr>CNA Processes</vt:lpstr>
      <vt:lpstr>Process: Accepting Vulnerability Reports</vt:lpstr>
      <vt:lpstr>Process: Block Management</vt:lpstr>
      <vt:lpstr>Process: Publish a Disclosure Policy</vt:lpstr>
      <vt:lpstr>Process: Publication of Advisories</vt:lpstr>
      <vt:lpstr>Process: CVE Entry Update Requests</vt:lpstr>
      <vt:lpstr>Information CNAs Are Required to Provide to their Parent CNA</vt:lpstr>
      <vt:lpstr>CNA Resources and Community Involvement</vt:lpstr>
      <vt:lpstr>Training</vt:lpstr>
      <vt:lpstr>CVE Working Groups (1 of 3)</vt:lpstr>
      <vt:lpstr>CVE Working Groups (2 of 3)</vt:lpstr>
      <vt:lpstr>CVE Working Groups (3 of 3)</vt:lpstr>
      <vt:lpstr>Other Community Participation</vt:lpstr>
      <vt:lpstr>Questions?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CNA</dc:title>
  <dc:creator>Roberge Jr., Robert J</dc:creator>
  <cp:lastModifiedBy>Bazar, Jo E.</cp:lastModifiedBy>
  <cp:revision>147</cp:revision>
  <dcterms:created xsi:type="dcterms:W3CDTF">2019-02-26T16:06:40Z</dcterms:created>
  <dcterms:modified xsi:type="dcterms:W3CDTF">2020-02-22T15:20:32Z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0x010100797535B9ED868947811A28E42269023F</vt:lpwstr>
  </property>
</Properties>
</file>