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2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4"/>
  </p:sldMasterIdLst>
  <p:notesMasterIdLst>
    <p:notesMasterId r:id="rId69"/>
  </p:notesMasterIdLst>
  <p:handoutMasterIdLst>
    <p:handoutMasterId r:id="rId70"/>
  </p:handoutMasterIdLst>
  <p:sldIdLst>
    <p:sldId id="352" r:id="rId5"/>
    <p:sldId id="353" r:id="rId6"/>
    <p:sldId id="259" r:id="rId7"/>
    <p:sldId id="318" r:id="rId8"/>
    <p:sldId id="265" r:id="rId9"/>
    <p:sldId id="319" r:id="rId10"/>
    <p:sldId id="266" r:id="rId11"/>
    <p:sldId id="267" r:id="rId12"/>
    <p:sldId id="269" r:id="rId13"/>
    <p:sldId id="270" r:id="rId14"/>
    <p:sldId id="272" r:id="rId15"/>
    <p:sldId id="274" r:id="rId16"/>
    <p:sldId id="354" r:id="rId17"/>
    <p:sldId id="355" r:id="rId18"/>
    <p:sldId id="260" r:id="rId19"/>
    <p:sldId id="261" r:id="rId20"/>
    <p:sldId id="312" r:id="rId21"/>
    <p:sldId id="264" r:id="rId22"/>
    <p:sldId id="311" r:id="rId23"/>
    <p:sldId id="315" r:id="rId24"/>
    <p:sldId id="316" r:id="rId25"/>
    <p:sldId id="276" r:id="rId26"/>
    <p:sldId id="277" r:id="rId27"/>
    <p:sldId id="278" r:id="rId28"/>
    <p:sldId id="320" r:id="rId29"/>
    <p:sldId id="321" r:id="rId30"/>
    <p:sldId id="322" r:id="rId31"/>
    <p:sldId id="323" r:id="rId32"/>
    <p:sldId id="324" r:id="rId33"/>
    <p:sldId id="325" r:id="rId34"/>
    <p:sldId id="326" r:id="rId35"/>
    <p:sldId id="271" r:id="rId36"/>
    <p:sldId id="327" r:id="rId37"/>
    <p:sldId id="356" r:id="rId38"/>
    <p:sldId id="328" r:id="rId39"/>
    <p:sldId id="273" r:id="rId40"/>
    <p:sldId id="329" r:id="rId41"/>
    <p:sldId id="275" r:id="rId42"/>
    <p:sldId id="330" r:id="rId43"/>
    <p:sldId id="331" r:id="rId44"/>
    <p:sldId id="332" r:id="rId45"/>
    <p:sldId id="333" r:id="rId46"/>
    <p:sldId id="334" r:id="rId47"/>
    <p:sldId id="335" r:id="rId48"/>
    <p:sldId id="336" r:id="rId49"/>
    <p:sldId id="337" r:id="rId50"/>
    <p:sldId id="268" r:id="rId51"/>
    <p:sldId id="357" r:id="rId52"/>
    <p:sldId id="339" r:id="rId53"/>
    <p:sldId id="340" r:id="rId54"/>
    <p:sldId id="341" r:id="rId55"/>
    <p:sldId id="342" r:id="rId56"/>
    <p:sldId id="343" r:id="rId57"/>
    <p:sldId id="344" r:id="rId58"/>
    <p:sldId id="263" r:id="rId59"/>
    <p:sldId id="345" r:id="rId60"/>
    <p:sldId id="346" r:id="rId61"/>
    <p:sldId id="347" r:id="rId62"/>
    <p:sldId id="348" r:id="rId63"/>
    <p:sldId id="349" r:id="rId64"/>
    <p:sldId id="350" r:id="rId65"/>
    <p:sldId id="358" r:id="rId66"/>
    <p:sldId id="359" r:id="rId67"/>
    <p:sldId id="360" r:id="rId6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3DC"/>
    <a:srgbClr val="0082A0"/>
    <a:srgbClr val="00B3DD"/>
    <a:srgbClr val="CFF1FA"/>
    <a:srgbClr val="C5F5FF"/>
    <a:srgbClr val="00A1C6"/>
    <a:srgbClr val="F8901E"/>
    <a:srgbClr val="C63F1E"/>
    <a:srgbClr val="0698B8"/>
    <a:srgbClr val="3797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49" autoAdjust="0"/>
    <p:restoredTop sz="85486" autoAdjust="0"/>
  </p:normalViewPr>
  <p:slideViewPr>
    <p:cSldViewPr snapToGrid="0">
      <p:cViewPr varScale="1">
        <p:scale>
          <a:sx n="111" d="100"/>
          <a:sy n="111" d="100"/>
        </p:scale>
        <p:origin x="1544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9" d="100"/>
          <a:sy n="99" d="100"/>
        </p:scale>
        <p:origin x="3224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tableStyles" Target="tableStyle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7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2449BA-1BD1-45B9-B390-59ECCEB0B8C5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AB7BCA-2B65-4D3C-B691-D59FBEAE983A}">
      <dgm:prSet phldrT="[Text]"/>
      <dgm:spPr/>
      <dgm:t>
        <a:bodyPr/>
        <a:lstStyle/>
        <a:p>
          <a:r>
            <a:rPr lang="en-US" dirty="0"/>
            <a:t>La </a:t>
          </a:r>
          <a:r>
            <a:rPr lang="en-US" dirty="0" err="1"/>
            <a:t>Vulnerabilidad</a:t>
          </a:r>
          <a:r>
            <a:rPr lang="en-US" dirty="0"/>
            <a:t> </a:t>
          </a:r>
          <a:r>
            <a:rPr lang="en-US" dirty="0" err="1"/>
            <a:t>afecta</a:t>
          </a:r>
          <a:r>
            <a:rPr lang="en-US" dirty="0"/>
            <a:t> a </a:t>
          </a:r>
          <a:r>
            <a:rPr lang="en-US" dirty="0" err="1"/>
            <a:t>todos</a:t>
          </a:r>
          <a:r>
            <a:rPr lang="en-US" dirty="0"/>
            <a:t> los </a:t>
          </a:r>
          <a:r>
            <a:rPr lang="en-US" dirty="0" err="1"/>
            <a:t>navegadores</a:t>
          </a:r>
          <a:endParaRPr lang="en-US" dirty="0"/>
        </a:p>
      </dgm:t>
    </dgm:pt>
    <dgm:pt modelId="{D93A1C5E-EF73-4DB6-BE4D-31CC92A716E8}" type="parTrans" cxnId="{E5B1D507-2686-4D0C-874F-FEB27421517F}">
      <dgm:prSet/>
      <dgm:spPr/>
      <dgm:t>
        <a:bodyPr/>
        <a:lstStyle/>
        <a:p>
          <a:endParaRPr lang="en-US"/>
        </a:p>
      </dgm:t>
    </dgm:pt>
    <dgm:pt modelId="{ED952744-F52C-4267-9C2B-A180DE46926E}" type="sibTrans" cxnId="{E5B1D507-2686-4D0C-874F-FEB27421517F}">
      <dgm:prSet/>
      <dgm:spPr/>
      <dgm:t>
        <a:bodyPr/>
        <a:lstStyle/>
        <a:p>
          <a:endParaRPr lang="en-US"/>
        </a:p>
      </dgm:t>
    </dgm:pt>
    <dgm:pt modelId="{066F54AE-D45A-4EBF-867E-3B254CEFA451}">
      <dgm:prSet phldrT="[Text]"/>
      <dgm:spPr/>
      <dgm:t>
        <a:bodyPr/>
        <a:lstStyle/>
        <a:p>
          <a:r>
            <a:rPr lang="en-US" dirty="0"/>
            <a:t>Chromium</a:t>
          </a:r>
        </a:p>
      </dgm:t>
    </dgm:pt>
    <dgm:pt modelId="{D151DEE4-4973-49D9-B47E-84305E1CDA16}" type="parTrans" cxnId="{33AD3D96-616D-4969-8B0A-28CAAEE5527D}">
      <dgm:prSet/>
      <dgm:spPr/>
      <dgm:t>
        <a:bodyPr/>
        <a:lstStyle/>
        <a:p>
          <a:endParaRPr lang="en-US"/>
        </a:p>
      </dgm:t>
    </dgm:pt>
    <dgm:pt modelId="{DB5C3B11-DF54-4EC3-93F3-2B9C65BE0AE9}" type="sibTrans" cxnId="{33AD3D96-616D-4969-8B0A-28CAAEE5527D}">
      <dgm:prSet/>
      <dgm:spPr/>
      <dgm:t>
        <a:bodyPr/>
        <a:lstStyle/>
        <a:p>
          <a:endParaRPr lang="en-US"/>
        </a:p>
      </dgm:t>
    </dgm:pt>
    <dgm:pt modelId="{B58EDAAD-FAC4-44AF-BF5C-BC6891CBBCDD}">
      <dgm:prSet phldrT="[Text]"/>
      <dgm:spPr/>
      <dgm:t>
        <a:bodyPr/>
        <a:lstStyle/>
        <a:p>
          <a:r>
            <a:rPr lang="en-US" dirty="0"/>
            <a:t>Internet Explorer</a:t>
          </a:r>
        </a:p>
      </dgm:t>
    </dgm:pt>
    <dgm:pt modelId="{A1EDD8E3-DE64-4109-A315-EC4AF3EFBDF9}" type="parTrans" cxnId="{52DB167B-EB6D-4833-A9CF-9AD433F357C7}">
      <dgm:prSet/>
      <dgm:spPr/>
      <dgm:t>
        <a:bodyPr/>
        <a:lstStyle/>
        <a:p>
          <a:endParaRPr lang="en-US"/>
        </a:p>
      </dgm:t>
    </dgm:pt>
    <dgm:pt modelId="{002732AA-6F85-49C2-92FA-3C108F4C864F}" type="sibTrans" cxnId="{52DB167B-EB6D-4833-A9CF-9AD433F357C7}">
      <dgm:prSet/>
      <dgm:spPr/>
      <dgm:t>
        <a:bodyPr/>
        <a:lstStyle/>
        <a:p>
          <a:endParaRPr lang="en-US"/>
        </a:p>
      </dgm:t>
    </dgm:pt>
    <dgm:pt modelId="{71C8A414-8850-4721-BCF3-EA480419C671}">
      <dgm:prSet phldrT="[Text]"/>
      <dgm:spPr/>
      <dgm:t>
        <a:bodyPr/>
        <a:lstStyle/>
        <a:p>
          <a:r>
            <a:rPr lang="en-US" dirty="0"/>
            <a:t> </a:t>
          </a:r>
          <a:r>
            <a:rPr lang="en-US" dirty="0" err="1"/>
            <a:t>Separar</a:t>
          </a:r>
          <a:r>
            <a:rPr lang="en-US" dirty="0"/>
            <a:t> por </a:t>
          </a:r>
          <a:r>
            <a:rPr lang="en-US" dirty="0" err="1"/>
            <a:t>Producto</a:t>
          </a:r>
          <a:endParaRPr lang="en-US" dirty="0"/>
        </a:p>
      </dgm:t>
    </dgm:pt>
    <dgm:pt modelId="{F232057F-8716-46B7-88C9-83B7A64C546A}" type="parTrans" cxnId="{2DD041DC-5B15-4D5B-94DB-F424ABF4592D}">
      <dgm:prSet/>
      <dgm:spPr/>
      <dgm:t>
        <a:bodyPr/>
        <a:lstStyle/>
        <a:p>
          <a:endParaRPr lang="en-US"/>
        </a:p>
      </dgm:t>
    </dgm:pt>
    <dgm:pt modelId="{CF74BDD4-2962-4956-96F7-EBA213169329}" type="sibTrans" cxnId="{2DD041DC-5B15-4D5B-94DB-F424ABF4592D}">
      <dgm:prSet/>
      <dgm:spPr/>
      <dgm:t>
        <a:bodyPr/>
        <a:lstStyle/>
        <a:p>
          <a:endParaRPr lang="en-US"/>
        </a:p>
      </dgm:t>
    </dgm:pt>
    <dgm:pt modelId="{A5E9B643-6096-44B3-ACE0-5C4790C03535}">
      <dgm:prSet phldrT="[Text]"/>
      <dgm:spPr/>
      <dgm:t>
        <a:bodyPr/>
        <a:lstStyle/>
        <a:p>
          <a:r>
            <a:rPr lang="en-US" dirty="0" err="1"/>
            <a:t>Asigne</a:t>
          </a:r>
          <a:r>
            <a:rPr lang="en-US" dirty="0"/>
            <a:t> CVE IDs a </a:t>
          </a:r>
          <a:r>
            <a:rPr lang="en-US" dirty="0" err="1"/>
            <a:t>este</a:t>
          </a:r>
          <a:r>
            <a:rPr lang="en-US" dirty="0"/>
            <a:t> </a:t>
          </a:r>
          <a:r>
            <a:rPr lang="en-US" dirty="0" err="1"/>
            <a:t>nivel</a:t>
          </a:r>
          <a:endParaRPr lang="en-US" dirty="0"/>
        </a:p>
      </dgm:t>
    </dgm:pt>
    <dgm:pt modelId="{E0AA2F9F-1A68-4B1A-8605-00E5F323C2FA}" type="parTrans" cxnId="{070412B6-7C7E-4B57-8AD1-3166A5B537FD}">
      <dgm:prSet/>
      <dgm:spPr/>
      <dgm:t>
        <a:bodyPr/>
        <a:lstStyle/>
        <a:p>
          <a:endParaRPr lang="en-US"/>
        </a:p>
      </dgm:t>
    </dgm:pt>
    <dgm:pt modelId="{17329BD3-573A-49F1-BDCA-CEF4C68258CA}" type="sibTrans" cxnId="{070412B6-7C7E-4B57-8AD1-3166A5B537FD}">
      <dgm:prSet/>
      <dgm:spPr/>
      <dgm:t>
        <a:bodyPr/>
        <a:lstStyle/>
        <a:p>
          <a:endParaRPr lang="en-US"/>
        </a:p>
      </dgm:t>
    </dgm:pt>
    <dgm:pt modelId="{04C1D48E-AEBE-46BD-81FE-D7C1356953B1}">
      <dgm:prSet phldrT="[Text]"/>
      <dgm:spPr/>
      <dgm:t>
        <a:bodyPr/>
        <a:lstStyle/>
        <a:p>
          <a:r>
            <a:rPr lang="en-US" dirty="0"/>
            <a:t>Firefox</a:t>
          </a:r>
        </a:p>
      </dgm:t>
    </dgm:pt>
    <dgm:pt modelId="{BE16E9FD-0FE2-423E-9BC8-8161C4340DDC}" type="parTrans" cxnId="{F3D7B526-D1F4-42C5-B868-BAE58E73EE96}">
      <dgm:prSet/>
      <dgm:spPr/>
      <dgm:t>
        <a:bodyPr/>
        <a:lstStyle/>
        <a:p>
          <a:endParaRPr lang="en-US"/>
        </a:p>
      </dgm:t>
    </dgm:pt>
    <dgm:pt modelId="{530A1628-B03C-452D-9E2A-FFB43B08FEB6}" type="sibTrans" cxnId="{F3D7B526-D1F4-42C5-B868-BAE58E73EE96}">
      <dgm:prSet/>
      <dgm:spPr/>
      <dgm:t>
        <a:bodyPr/>
        <a:lstStyle/>
        <a:p>
          <a:endParaRPr lang="en-US"/>
        </a:p>
      </dgm:t>
    </dgm:pt>
    <dgm:pt modelId="{A071ED96-15F7-4D11-8E17-7A4CB92C86CC}" type="pres">
      <dgm:prSet presAssocID="{362449BA-1BD1-45B9-B390-59ECCEB0B8C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0E7B9D2-14EA-461D-9BC7-8A012A5768CF}" type="pres">
      <dgm:prSet presAssocID="{362449BA-1BD1-45B9-B390-59ECCEB0B8C5}" presName="hierFlow" presStyleCnt="0"/>
      <dgm:spPr/>
    </dgm:pt>
    <dgm:pt modelId="{8E3404EF-5AF3-4703-9706-AA04B12A1D94}" type="pres">
      <dgm:prSet presAssocID="{362449BA-1BD1-45B9-B390-59ECCEB0B8C5}" presName="firstBuf" presStyleCnt="0"/>
      <dgm:spPr/>
    </dgm:pt>
    <dgm:pt modelId="{C6AA9E14-2A44-409F-9ADE-74E4650A11C3}" type="pres">
      <dgm:prSet presAssocID="{362449BA-1BD1-45B9-B390-59ECCEB0B8C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7C3FF7F-1998-4EE9-9E2A-22B04F200232}" type="pres">
      <dgm:prSet presAssocID="{DDAB7BCA-2B65-4D3C-B691-D59FBEAE983A}" presName="Name14" presStyleCnt="0"/>
      <dgm:spPr/>
    </dgm:pt>
    <dgm:pt modelId="{9276C6AC-460B-4F11-933C-9B0D69917FF4}" type="pres">
      <dgm:prSet presAssocID="{DDAB7BCA-2B65-4D3C-B691-D59FBEAE983A}" presName="level1Shape" presStyleLbl="node0" presStyleIdx="0" presStyleCnt="1">
        <dgm:presLayoutVars>
          <dgm:chPref val="3"/>
        </dgm:presLayoutVars>
      </dgm:prSet>
      <dgm:spPr/>
    </dgm:pt>
    <dgm:pt modelId="{CA7F6994-D939-4472-8608-7A4F73FD9884}" type="pres">
      <dgm:prSet presAssocID="{DDAB7BCA-2B65-4D3C-B691-D59FBEAE983A}" presName="hierChild2" presStyleCnt="0"/>
      <dgm:spPr/>
    </dgm:pt>
    <dgm:pt modelId="{A8544A9D-85A3-47E3-8DC4-1E350D96D672}" type="pres">
      <dgm:prSet presAssocID="{D151DEE4-4973-49D9-B47E-84305E1CDA16}" presName="Name19" presStyleLbl="parChTrans1D2" presStyleIdx="0" presStyleCnt="3"/>
      <dgm:spPr/>
    </dgm:pt>
    <dgm:pt modelId="{D6DF7151-3156-421D-BD47-C87570925DD1}" type="pres">
      <dgm:prSet presAssocID="{066F54AE-D45A-4EBF-867E-3B254CEFA451}" presName="Name21" presStyleCnt="0"/>
      <dgm:spPr/>
    </dgm:pt>
    <dgm:pt modelId="{8EC8A9F6-8A09-4457-B107-0AED8FF529DD}" type="pres">
      <dgm:prSet presAssocID="{066F54AE-D45A-4EBF-867E-3B254CEFA451}" presName="level2Shape" presStyleLbl="node2" presStyleIdx="0" presStyleCnt="3"/>
      <dgm:spPr/>
    </dgm:pt>
    <dgm:pt modelId="{8C418970-70F4-40D9-849D-B8B192D57459}" type="pres">
      <dgm:prSet presAssocID="{066F54AE-D45A-4EBF-867E-3B254CEFA451}" presName="hierChild3" presStyleCnt="0"/>
      <dgm:spPr/>
    </dgm:pt>
    <dgm:pt modelId="{4597CD74-35D7-49AC-9E6A-265EA89C1EE6}" type="pres">
      <dgm:prSet presAssocID="{A1EDD8E3-DE64-4109-A315-EC4AF3EFBDF9}" presName="Name19" presStyleLbl="parChTrans1D2" presStyleIdx="1" presStyleCnt="3"/>
      <dgm:spPr/>
    </dgm:pt>
    <dgm:pt modelId="{0ECDD80A-4F2C-49F1-BA5E-D2F13392A238}" type="pres">
      <dgm:prSet presAssocID="{B58EDAAD-FAC4-44AF-BF5C-BC6891CBBCDD}" presName="Name21" presStyleCnt="0"/>
      <dgm:spPr/>
    </dgm:pt>
    <dgm:pt modelId="{F9C36BB6-84D2-4744-9FA6-2D63E2D72434}" type="pres">
      <dgm:prSet presAssocID="{B58EDAAD-FAC4-44AF-BF5C-BC6891CBBCDD}" presName="level2Shape" presStyleLbl="node2" presStyleIdx="1" presStyleCnt="3"/>
      <dgm:spPr/>
    </dgm:pt>
    <dgm:pt modelId="{3D5FED93-E314-42E5-97FE-58DA0C074D05}" type="pres">
      <dgm:prSet presAssocID="{B58EDAAD-FAC4-44AF-BF5C-BC6891CBBCDD}" presName="hierChild3" presStyleCnt="0"/>
      <dgm:spPr/>
    </dgm:pt>
    <dgm:pt modelId="{9DD316BC-A9D2-476D-A238-B6C11FB5B9BD}" type="pres">
      <dgm:prSet presAssocID="{BE16E9FD-0FE2-423E-9BC8-8161C4340DDC}" presName="Name19" presStyleLbl="parChTrans1D2" presStyleIdx="2" presStyleCnt="3"/>
      <dgm:spPr/>
    </dgm:pt>
    <dgm:pt modelId="{77F0ADE5-CA9E-486B-917B-97478638EC3A}" type="pres">
      <dgm:prSet presAssocID="{04C1D48E-AEBE-46BD-81FE-D7C1356953B1}" presName="Name21" presStyleCnt="0"/>
      <dgm:spPr/>
    </dgm:pt>
    <dgm:pt modelId="{70695331-9E5E-4874-9D1D-F2A30ADA72DB}" type="pres">
      <dgm:prSet presAssocID="{04C1D48E-AEBE-46BD-81FE-D7C1356953B1}" presName="level2Shape" presStyleLbl="node2" presStyleIdx="2" presStyleCnt="3"/>
      <dgm:spPr/>
    </dgm:pt>
    <dgm:pt modelId="{928785BC-FC98-4F13-8917-D919DE65EB0C}" type="pres">
      <dgm:prSet presAssocID="{04C1D48E-AEBE-46BD-81FE-D7C1356953B1}" presName="hierChild3" presStyleCnt="0"/>
      <dgm:spPr/>
    </dgm:pt>
    <dgm:pt modelId="{4092C593-00F5-4B74-BA4D-798AB958DA41}" type="pres">
      <dgm:prSet presAssocID="{362449BA-1BD1-45B9-B390-59ECCEB0B8C5}" presName="bgShapesFlow" presStyleCnt="0"/>
      <dgm:spPr/>
    </dgm:pt>
    <dgm:pt modelId="{215E14B1-98E8-4F65-BFEB-A29DBEBE6057}" type="pres">
      <dgm:prSet presAssocID="{71C8A414-8850-4721-BCF3-EA480419C671}" presName="rectComp" presStyleCnt="0"/>
      <dgm:spPr/>
    </dgm:pt>
    <dgm:pt modelId="{83A061AC-2FF3-453A-A748-E05261D25DFA}" type="pres">
      <dgm:prSet presAssocID="{71C8A414-8850-4721-BCF3-EA480419C671}" presName="bgRect" presStyleLbl="bgShp" presStyleIdx="0" presStyleCnt="2"/>
      <dgm:spPr/>
    </dgm:pt>
    <dgm:pt modelId="{3DC9938E-7C44-4DE3-9E18-A93A6129F203}" type="pres">
      <dgm:prSet presAssocID="{71C8A414-8850-4721-BCF3-EA480419C671}" presName="bgRectTx" presStyleLbl="bgShp" presStyleIdx="0" presStyleCnt="2">
        <dgm:presLayoutVars>
          <dgm:bulletEnabled val="1"/>
        </dgm:presLayoutVars>
      </dgm:prSet>
      <dgm:spPr/>
    </dgm:pt>
    <dgm:pt modelId="{B1424F38-96D6-4382-951F-17CCA59683CD}" type="pres">
      <dgm:prSet presAssocID="{71C8A414-8850-4721-BCF3-EA480419C671}" presName="spComp" presStyleCnt="0"/>
      <dgm:spPr/>
    </dgm:pt>
    <dgm:pt modelId="{C744DA43-0B11-4F0A-A165-97CE2CB9C711}" type="pres">
      <dgm:prSet presAssocID="{71C8A414-8850-4721-BCF3-EA480419C671}" presName="vSp" presStyleCnt="0"/>
      <dgm:spPr/>
    </dgm:pt>
    <dgm:pt modelId="{C8A95AD1-1E5C-431B-9C7B-93BE7ED169A2}" type="pres">
      <dgm:prSet presAssocID="{A5E9B643-6096-44B3-ACE0-5C4790C03535}" presName="rectComp" presStyleCnt="0"/>
      <dgm:spPr/>
    </dgm:pt>
    <dgm:pt modelId="{FDA6B88B-D772-457D-9717-A2666EC535B7}" type="pres">
      <dgm:prSet presAssocID="{A5E9B643-6096-44B3-ACE0-5C4790C03535}" presName="bgRect" presStyleLbl="bgShp" presStyleIdx="1" presStyleCnt="2"/>
      <dgm:spPr/>
    </dgm:pt>
    <dgm:pt modelId="{D95F9360-B2F6-4AAA-9A2E-E9531405A233}" type="pres">
      <dgm:prSet presAssocID="{A5E9B643-6096-44B3-ACE0-5C4790C03535}" presName="bgRectTx" presStyleLbl="bgShp" presStyleIdx="1" presStyleCnt="2">
        <dgm:presLayoutVars>
          <dgm:bulletEnabled val="1"/>
        </dgm:presLayoutVars>
      </dgm:prSet>
      <dgm:spPr/>
    </dgm:pt>
  </dgm:ptLst>
  <dgm:cxnLst>
    <dgm:cxn modelId="{1E1D1A01-56CD-4211-B761-5D257E45289C}" type="presOf" srcId="{B58EDAAD-FAC4-44AF-BF5C-BC6891CBBCDD}" destId="{F9C36BB6-84D2-4744-9FA6-2D63E2D72434}" srcOrd="0" destOrd="0" presId="urn:microsoft.com/office/officeart/2005/8/layout/hierarchy6"/>
    <dgm:cxn modelId="{D3A19C03-64E2-4DF5-A1D8-E616448D73B2}" type="presOf" srcId="{BE16E9FD-0FE2-423E-9BC8-8161C4340DDC}" destId="{9DD316BC-A9D2-476D-A238-B6C11FB5B9BD}" srcOrd="0" destOrd="0" presId="urn:microsoft.com/office/officeart/2005/8/layout/hierarchy6"/>
    <dgm:cxn modelId="{E5B1D507-2686-4D0C-874F-FEB27421517F}" srcId="{362449BA-1BD1-45B9-B390-59ECCEB0B8C5}" destId="{DDAB7BCA-2B65-4D3C-B691-D59FBEAE983A}" srcOrd="0" destOrd="0" parTransId="{D93A1C5E-EF73-4DB6-BE4D-31CC92A716E8}" sibTransId="{ED952744-F52C-4267-9C2B-A180DE46926E}"/>
    <dgm:cxn modelId="{B83ABC1C-8AC0-466B-A0DB-196804CA8E27}" type="presOf" srcId="{DDAB7BCA-2B65-4D3C-B691-D59FBEAE983A}" destId="{9276C6AC-460B-4F11-933C-9B0D69917FF4}" srcOrd="0" destOrd="0" presId="urn:microsoft.com/office/officeart/2005/8/layout/hierarchy6"/>
    <dgm:cxn modelId="{F3D7B526-D1F4-42C5-B868-BAE58E73EE96}" srcId="{DDAB7BCA-2B65-4D3C-B691-D59FBEAE983A}" destId="{04C1D48E-AEBE-46BD-81FE-D7C1356953B1}" srcOrd="2" destOrd="0" parTransId="{BE16E9FD-0FE2-423E-9BC8-8161C4340DDC}" sibTransId="{530A1628-B03C-452D-9E2A-FFB43B08FEB6}"/>
    <dgm:cxn modelId="{3F8AA26A-1981-4440-BFFA-14701756EA14}" type="presOf" srcId="{362449BA-1BD1-45B9-B390-59ECCEB0B8C5}" destId="{A071ED96-15F7-4D11-8E17-7A4CB92C86CC}" srcOrd="0" destOrd="0" presId="urn:microsoft.com/office/officeart/2005/8/layout/hierarchy6"/>
    <dgm:cxn modelId="{4A48046C-507A-43C8-BFC8-C726D8A97EC5}" type="presOf" srcId="{A1EDD8E3-DE64-4109-A315-EC4AF3EFBDF9}" destId="{4597CD74-35D7-49AC-9E6A-265EA89C1EE6}" srcOrd="0" destOrd="0" presId="urn:microsoft.com/office/officeart/2005/8/layout/hierarchy6"/>
    <dgm:cxn modelId="{52DB167B-EB6D-4833-A9CF-9AD433F357C7}" srcId="{DDAB7BCA-2B65-4D3C-B691-D59FBEAE983A}" destId="{B58EDAAD-FAC4-44AF-BF5C-BC6891CBBCDD}" srcOrd="1" destOrd="0" parTransId="{A1EDD8E3-DE64-4109-A315-EC4AF3EFBDF9}" sibTransId="{002732AA-6F85-49C2-92FA-3C108F4C864F}"/>
    <dgm:cxn modelId="{C1804280-4FAC-4C13-816C-E669205AB511}" type="presOf" srcId="{04C1D48E-AEBE-46BD-81FE-D7C1356953B1}" destId="{70695331-9E5E-4874-9D1D-F2A30ADA72DB}" srcOrd="0" destOrd="0" presId="urn:microsoft.com/office/officeart/2005/8/layout/hierarchy6"/>
    <dgm:cxn modelId="{33AD3D96-616D-4969-8B0A-28CAAEE5527D}" srcId="{DDAB7BCA-2B65-4D3C-B691-D59FBEAE983A}" destId="{066F54AE-D45A-4EBF-867E-3B254CEFA451}" srcOrd="0" destOrd="0" parTransId="{D151DEE4-4973-49D9-B47E-84305E1CDA16}" sibTransId="{DB5C3B11-DF54-4EC3-93F3-2B9C65BE0AE9}"/>
    <dgm:cxn modelId="{7E4094A6-DF9E-4669-AC1F-822768D42364}" type="presOf" srcId="{71C8A414-8850-4721-BCF3-EA480419C671}" destId="{3DC9938E-7C44-4DE3-9E18-A93A6129F203}" srcOrd="1" destOrd="0" presId="urn:microsoft.com/office/officeart/2005/8/layout/hierarchy6"/>
    <dgm:cxn modelId="{1A67CFB2-589C-4FFF-9CA6-C286B8E4970B}" type="presOf" srcId="{A5E9B643-6096-44B3-ACE0-5C4790C03535}" destId="{FDA6B88B-D772-457D-9717-A2666EC535B7}" srcOrd="0" destOrd="0" presId="urn:microsoft.com/office/officeart/2005/8/layout/hierarchy6"/>
    <dgm:cxn modelId="{070412B6-7C7E-4B57-8AD1-3166A5B537FD}" srcId="{362449BA-1BD1-45B9-B390-59ECCEB0B8C5}" destId="{A5E9B643-6096-44B3-ACE0-5C4790C03535}" srcOrd="2" destOrd="0" parTransId="{E0AA2F9F-1A68-4B1A-8605-00E5F323C2FA}" sibTransId="{17329BD3-573A-49F1-BDCA-CEF4C68258CA}"/>
    <dgm:cxn modelId="{D90FBFBF-2651-4246-B1DE-2F19C41D0DA8}" type="presOf" srcId="{D151DEE4-4973-49D9-B47E-84305E1CDA16}" destId="{A8544A9D-85A3-47E3-8DC4-1E350D96D672}" srcOrd="0" destOrd="0" presId="urn:microsoft.com/office/officeart/2005/8/layout/hierarchy6"/>
    <dgm:cxn modelId="{F5D0CAC3-3A3F-4285-9FFD-F9A632283A98}" type="presOf" srcId="{066F54AE-D45A-4EBF-867E-3B254CEFA451}" destId="{8EC8A9F6-8A09-4457-B107-0AED8FF529DD}" srcOrd="0" destOrd="0" presId="urn:microsoft.com/office/officeart/2005/8/layout/hierarchy6"/>
    <dgm:cxn modelId="{8ADCD1C9-820A-464C-A850-CD3AB2629099}" type="presOf" srcId="{71C8A414-8850-4721-BCF3-EA480419C671}" destId="{83A061AC-2FF3-453A-A748-E05261D25DFA}" srcOrd="0" destOrd="0" presId="urn:microsoft.com/office/officeart/2005/8/layout/hierarchy6"/>
    <dgm:cxn modelId="{2DD041DC-5B15-4D5B-94DB-F424ABF4592D}" srcId="{362449BA-1BD1-45B9-B390-59ECCEB0B8C5}" destId="{71C8A414-8850-4721-BCF3-EA480419C671}" srcOrd="1" destOrd="0" parTransId="{F232057F-8716-46B7-88C9-83B7A64C546A}" sibTransId="{CF74BDD4-2962-4956-96F7-EBA213169329}"/>
    <dgm:cxn modelId="{7BB03FFA-7215-4F06-A39D-E62F84DD7445}" type="presOf" srcId="{A5E9B643-6096-44B3-ACE0-5C4790C03535}" destId="{D95F9360-B2F6-4AAA-9A2E-E9531405A233}" srcOrd="1" destOrd="0" presId="urn:microsoft.com/office/officeart/2005/8/layout/hierarchy6"/>
    <dgm:cxn modelId="{DD1BA138-6813-4393-98BE-960D7D2345B5}" type="presParOf" srcId="{A071ED96-15F7-4D11-8E17-7A4CB92C86CC}" destId="{D0E7B9D2-14EA-461D-9BC7-8A012A5768CF}" srcOrd="0" destOrd="0" presId="urn:microsoft.com/office/officeart/2005/8/layout/hierarchy6"/>
    <dgm:cxn modelId="{49BF761B-8BCD-4E1F-A10B-3F7B52CC8CB9}" type="presParOf" srcId="{D0E7B9D2-14EA-461D-9BC7-8A012A5768CF}" destId="{8E3404EF-5AF3-4703-9706-AA04B12A1D94}" srcOrd="0" destOrd="0" presId="urn:microsoft.com/office/officeart/2005/8/layout/hierarchy6"/>
    <dgm:cxn modelId="{011EB1EB-22C8-4939-8118-6F675D99DA9A}" type="presParOf" srcId="{D0E7B9D2-14EA-461D-9BC7-8A012A5768CF}" destId="{C6AA9E14-2A44-409F-9ADE-74E4650A11C3}" srcOrd="1" destOrd="0" presId="urn:microsoft.com/office/officeart/2005/8/layout/hierarchy6"/>
    <dgm:cxn modelId="{F3B52C1E-C9A7-4092-8E03-642DC6EB8F05}" type="presParOf" srcId="{C6AA9E14-2A44-409F-9ADE-74E4650A11C3}" destId="{C7C3FF7F-1998-4EE9-9E2A-22B04F200232}" srcOrd="0" destOrd="0" presId="urn:microsoft.com/office/officeart/2005/8/layout/hierarchy6"/>
    <dgm:cxn modelId="{BEA9923A-0058-4C3A-B1E1-D6BFB4D076D6}" type="presParOf" srcId="{C7C3FF7F-1998-4EE9-9E2A-22B04F200232}" destId="{9276C6AC-460B-4F11-933C-9B0D69917FF4}" srcOrd="0" destOrd="0" presId="urn:microsoft.com/office/officeart/2005/8/layout/hierarchy6"/>
    <dgm:cxn modelId="{DDD25B54-3390-477C-A865-01613FB4458F}" type="presParOf" srcId="{C7C3FF7F-1998-4EE9-9E2A-22B04F200232}" destId="{CA7F6994-D939-4472-8608-7A4F73FD9884}" srcOrd="1" destOrd="0" presId="urn:microsoft.com/office/officeart/2005/8/layout/hierarchy6"/>
    <dgm:cxn modelId="{05D8F21D-2D4E-4887-AC33-57B78F89EDD2}" type="presParOf" srcId="{CA7F6994-D939-4472-8608-7A4F73FD9884}" destId="{A8544A9D-85A3-47E3-8DC4-1E350D96D672}" srcOrd="0" destOrd="0" presId="urn:microsoft.com/office/officeart/2005/8/layout/hierarchy6"/>
    <dgm:cxn modelId="{E801B4D0-1E72-4B12-BBD6-41FC512A0A20}" type="presParOf" srcId="{CA7F6994-D939-4472-8608-7A4F73FD9884}" destId="{D6DF7151-3156-421D-BD47-C87570925DD1}" srcOrd="1" destOrd="0" presId="urn:microsoft.com/office/officeart/2005/8/layout/hierarchy6"/>
    <dgm:cxn modelId="{7897BD82-DEC0-4FAE-ADB2-F15AA9FFF508}" type="presParOf" srcId="{D6DF7151-3156-421D-BD47-C87570925DD1}" destId="{8EC8A9F6-8A09-4457-B107-0AED8FF529DD}" srcOrd="0" destOrd="0" presId="urn:microsoft.com/office/officeart/2005/8/layout/hierarchy6"/>
    <dgm:cxn modelId="{AF683010-C173-4508-BDA4-924BD6268F24}" type="presParOf" srcId="{D6DF7151-3156-421D-BD47-C87570925DD1}" destId="{8C418970-70F4-40D9-849D-B8B192D57459}" srcOrd="1" destOrd="0" presId="urn:microsoft.com/office/officeart/2005/8/layout/hierarchy6"/>
    <dgm:cxn modelId="{55BEA251-7F11-464C-BCD6-5B8B64D6067E}" type="presParOf" srcId="{CA7F6994-D939-4472-8608-7A4F73FD9884}" destId="{4597CD74-35D7-49AC-9E6A-265EA89C1EE6}" srcOrd="2" destOrd="0" presId="urn:microsoft.com/office/officeart/2005/8/layout/hierarchy6"/>
    <dgm:cxn modelId="{9785B7D1-42E0-4708-9ECB-C6075D7539B0}" type="presParOf" srcId="{CA7F6994-D939-4472-8608-7A4F73FD9884}" destId="{0ECDD80A-4F2C-49F1-BA5E-D2F13392A238}" srcOrd="3" destOrd="0" presId="urn:microsoft.com/office/officeart/2005/8/layout/hierarchy6"/>
    <dgm:cxn modelId="{58264956-BE12-42C3-8BBB-A4FE72CAB76D}" type="presParOf" srcId="{0ECDD80A-4F2C-49F1-BA5E-D2F13392A238}" destId="{F9C36BB6-84D2-4744-9FA6-2D63E2D72434}" srcOrd="0" destOrd="0" presId="urn:microsoft.com/office/officeart/2005/8/layout/hierarchy6"/>
    <dgm:cxn modelId="{62B058ED-3616-47B9-9305-F4C058376724}" type="presParOf" srcId="{0ECDD80A-4F2C-49F1-BA5E-D2F13392A238}" destId="{3D5FED93-E314-42E5-97FE-58DA0C074D05}" srcOrd="1" destOrd="0" presId="urn:microsoft.com/office/officeart/2005/8/layout/hierarchy6"/>
    <dgm:cxn modelId="{4855F8A2-0FC0-41E9-BBE3-FC74FC5F3D62}" type="presParOf" srcId="{CA7F6994-D939-4472-8608-7A4F73FD9884}" destId="{9DD316BC-A9D2-476D-A238-B6C11FB5B9BD}" srcOrd="4" destOrd="0" presId="urn:microsoft.com/office/officeart/2005/8/layout/hierarchy6"/>
    <dgm:cxn modelId="{DE8AA61E-73EA-4F48-9B5A-EFE71FA84EFA}" type="presParOf" srcId="{CA7F6994-D939-4472-8608-7A4F73FD9884}" destId="{77F0ADE5-CA9E-486B-917B-97478638EC3A}" srcOrd="5" destOrd="0" presId="urn:microsoft.com/office/officeart/2005/8/layout/hierarchy6"/>
    <dgm:cxn modelId="{F14F85FB-8C32-418D-8A1B-0E88E20A05B7}" type="presParOf" srcId="{77F0ADE5-CA9E-486B-917B-97478638EC3A}" destId="{70695331-9E5E-4874-9D1D-F2A30ADA72DB}" srcOrd="0" destOrd="0" presId="urn:microsoft.com/office/officeart/2005/8/layout/hierarchy6"/>
    <dgm:cxn modelId="{24D589F2-A8B6-41B3-92E9-74FA79127089}" type="presParOf" srcId="{77F0ADE5-CA9E-486B-917B-97478638EC3A}" destId="{928785BC-FC98-4F13-8917-D919DE65EB0C}" srcOrd="1" destOrd="0" presId="urn:microsoft.com/office/officeart/2005/8/layout/hierarchy6"/>
    <dgm:cxn modelId="{148D2CA3-AA3B-453B-9967-C18A126ED6A8}" type="presParOf" srcId="{A071ED96-15F7-4D11-8E17-7A4CB92C86CC}" destId="{4092C593-00F5-4B74-BA4D-798AB958DA41}" srcOrd="1" destOrd="0" presId="urn:microsoft.com/office/officeart/2005/8/layout/hierarchy6"/>
    <dgm:cxn modelId="{B990CB03-2122-48A8-815B-2A75FAEEED0B}" type="presParOf" srcId="{4092C593-00F5-4B74-BA4D-798AB958DA41}" destId="{215E14B1-98E8-4F65-BFEB-A29DBEBE6057}" srcOrd="0" destOrd="0" presId="urn:microsoft.com/office/officeart/2005/8/layout/hierarchy6"/>
    <dgm:cxn modelId="{6373DB98-3FCC-4572-9C65-A16CC5065466}" type="presParOf" srcId="{215E14B1-98E8-4F65-BFEB-A29DBEBE6057}" destId="{83A061AC-2FF3-453A-A748-E05261D25DFA}" srcOrd="0" destOrd="0" presId="urn:microsoft.com/office/officeart/2005/8/layout/hierarchy6"/>
    <dgm:cxn modelId="{B36BC9DC-D010-427F-B3C2-94FB618F88A2}" type="presParOf" srcId="{215E14B1-98E8-4F65-BFEB-A29DBEBE6057}" destId="{3DC9938E-7C44-4DE3-9E18-A93A6129F203}" srcOrd="1" destOrd="0" presId="urn:microsoft.com/office/officeart/2005/8/layout/hierarchy6"/>
    <dgm:cxn modelId="{9FBDFDC9-75B8-4074-B6F2-1416C6BD00A8}" type="presParOf" srcId="{4092C593-00F5-4B74-BA4D-798AB958DA41}" destId="{B1424F38-96D6-4382-951F-17CCA59683CD}" srcOrd="1" destOrd="0" presId="urn:microsoft.com/office/officeart/2005/8/layout/hierarchy6"/>
    <dgm:cxn modelId="{E8D8703A-8212-42DE-B0E7-09BBE979FA1F}" type="presParOf" srcId="{B1424F38-96D6-4382-951F-17CCA59683CD}" destId="{C744DA43-0B11-4F0A-A165-97CE2CB9C711}" srcOrd="0" destOrd="0" presId="urn:microsoft.com/office/officeart/2005/8/layout/hierarchy6"/>
    <dgm:cxn modelId="{3903F2FC-233D-465A-8AB4-00A8FC21D52B}" type="presParOf" srcId="{4092C593-00F5-4B74-BA4D-798AB958DA41}" destId="{C8A95AD1-1E5C-431B-9C7B-93BE7ED169A2}" srcOrd="2" destOrd="0" presId="urn:microsoft.com/office/officeart/2005/8/layout/hierarchy6"/>
    <dgm:cxn modelId="{952FCB44-387F-4042-A6BD-7CEA4971E85F}" type="presParOf" srcId="{C8A95AD1-1E5C-431B-9C7B-93BE7ED169A2}" destId="{FDA6B88B-D772-457D-9717-A2666EC535B7}" srcOrd="0" destOrd="0" presId="urn:microsoft.com/office/officeart/2005/8/layout/hierarchy6"/>
    <dgm:cxn modelId="{FFD66943-02A0-4BC5-A454-268E1E767102}" type="presParOf" srcId="{C8A95AD1-1E5C-431B-9C7B-93BE7ED169A2}" destId="{D95F9360-B2F6-4AAA-9A2E-E9531405A233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2449BA-1BD1-45B9-B390-59ECCEB0B8C5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AB7BCA-2B65-4D3C-B691-D59FBEAE983A}">
      <dgm:prSet phldrT="[Text]"/>
      <dgm:spPr/>
      <dgm:t>
        <a:bodyPr/>
        <a:lstStyle/>
        <a:p>
          <a:r>
            <a:rPr lang="en-US" dirty="0"/>
            <a:t>La </a:t>
          </a:r>
          <a:r>
            <a:rPr lang="en-US" dirty="0" err="1"/>
            <a:t>Vulnerabilidad</a:t>
          </a:r>
          <a:r>
            <a:rPr lang="en-US" dirty="0"/>
            <a:t> </a:t>
          </a:r>
          <a:r>
            <a:rPr lang="en-US" dirty="0" err="1"/>
            <a:t>afecta</a:t>
          </a:r>
          <a:r>
            <a:rPr lang="en-US" dirty="0"/>
            <a:t> a </a:t>
          </a:r>
          <a:r>
            <a:rPr lang="en-US" dirty="0" err="1"/>
            <a:t>todos</a:t>
          </a:r>
          <a:r>
            <a:rPr lang="en-US" dirty="0"/>
            <a:t> los </a:t>
          </a:r>
          <a:r>
            <a:rPr lang="en-US" dirty="0" err="1"/>
            <a:t>navegadores</a:t>
          </a:r>
          <a:endParaRPr lang="en-US" dirty="0"/>
        </a:p>
      </dgm:t>
    </dgm:pt>
    <dgm:pt modelId="{D93A1C5E-EF73-4DB6-BE4D-31CC92A716E8}" type="parTrans" cxnId="{E5B1D507-2686-4D0C-874F-FEB27421517F}">
      <dgm:prSet/>
      <dgm:spPr/>
      <dgm:t>
        <a:bodyPr/>
        <a:lstStyle/>
        <a:p>
          <a:endParaRPr lang="en-US"/>
        </a:p>
      </dgm:t>
    </dgm:pt>
    <dgm:pt modelId="{ED952744-F52C-4267-9C2B-A180DE46926E}" type="sibTrans" cxnId="{E5B1D507-2686-4D0C-874F-FEB27421517F}">
      <dgm:prSet/>
      <dgm:spPr/>
      <dgm:t>
        <a:bodyPr/>
        <a:lstStyle/>
        <a:p>
          <a:endParaRPr lang="en-US"/>
        </a:p>
      </dgm:t>
    </dgm:pt>
    <dgm:pt modelId="{066F54AE-D45A-4EBF-867E-3B254CEFA451}">
      <dgm:prSet phldrT="[Text]"/>
      <dgm:spPr/>
      <dgm:t>
        <a:bodyPr/>
        <a:lstStyle/>
        <a:p>
          <a:r>
            <a:rPr lang="en-US" dirty="0"/>
            <a:t>Chromium</a:t>
          </a:r>
        </a:p>
      </dgm:t>
    </dgm:pt>
    <dgm:pt modelId="{D151DEE4-4973-49D9-B47E-84305E1CDA16}" type="parTrans" cxnId="{33AD3D96-616D-4969-8B0A-28CAAEE5527D}">
      <dgm:prSet/>
      <dgm:spPr/>
      <dgm:t>
        <a:bodyPr/>
        <a:lstStyle/>
        <a:p>
          <a:endParaRPr lang="en-US"/>
        </a:p>
      </dgm:t>
    </dgm:pt>
    <dgm:pt modelId="{DB5C3B11-DF54-4EC3-93F3-2B9C65BE0AE9}" type="sibTrans" cxnId="{33AD3D96-616D-4969-8B0A-28CAAEE5527D}">
      <dgm:prSet/>
      <dgm:spPr/>
      <dgm:t>
        <a:bodyPr/>
        <a:lstStyle/>
        <a:p>
          <a:endParaRPr lang="en-US"/>
        </a:p>
      </dgm:t>
    </dgm:pt>
    <dgm:pt modelId="{681B6916-8EB9-408E-8C70-546CB3256DE2}">
      <dgm:prSet phldrT="[Text]"/>
      <dgm:spPr/>
      <dgm:t>
        <a:bodyPr/>
        <a:lstStyle/>
        <a:p>
          <a:r>
            <a:rPr lang="en-US" dirty="0"/>
            <a:t>Chrome</a:t>
          </a:r>
        </a:p>
      </dgm:t>
    </dgm:pt>
    <dgm:pt modelId="{3016D1DC-E973-480A-9A8C-420870819C88}" type="parTrans" cxnId="{4A5A373D-4BC3-47E6-BD0D-A715A8FD9AAC}">
      <dgm:prSet/>
      <dgm:spPr/>
      <dgm:t>
        <a:bodyPr/>
        <a:lstStyle/>
        <a:p>
          <a:endParaRPr lang="en-US"/>
        </a:p>
      </dgm:t>
    </dgm:pt>
    <dgm:pt modelId="{29C23E57-C6D7-4403-A9A0-26737DBF1833}" type="sibTrans" cxnId="{4A5A373D-4BC3-47E6-BD0D-A715A8FD9AAC}">
      <dgm:prSet/>
      <dgm:spPr/>
      <dgm:t>
        <a:bodyPr/>
        <a:lstStyle/>
        <a:p>
          <a:endParaRPr lang="en-US"/>
        </a:p>
      </dgm:t>
    </dgm:pt>
    <dgm:pt modelId="{26CCEA62-7C71-4380-9789-BDDBDDE9A2A6}">
      <dgm:prSet phldrT="[Text]"/>
      <dgm:spPr/>
      <dgm:t>
        <a:bodyPr/>
        <a:lstStyle/>
        <a:p>
          <a:r>
            <a:rPr lang="en-US" dirty="0"/>
            <a:t>Opera</a:t>
          </a:r>
        </a:p>
      </dgm:t>
    </dgm:pt>
    <dgm:pt modelId="{AD262457-EAFB-4090-8314-D2004BBC5D12}" type="parTrans" cxnId="{709C2E72-C41D-4D9F-AED6-29EC275F97AC}">
      <dgm:prSet/>
      <dgm:spPr/>
      <dgm:t>
        <a:bodyPr/>
        <a:lstStyle/>
        <a:p>
          <a:endParaRPr lang="en-US"/>
        </a:p>
      </dgm:t>
    </dgm:pt>
    <dgm:pt modelId="{B884979F-6F68-4AF2-AFFA-BCCCCC032FF0}" type="sibTrans" cxnId="{709C2E72-C41D-4D9F-AED6-29EC275F97AC}">
      <dgm:prSet/>
      <dgm:spPr/>
      <dgm:t>
        <a:bodyPr/>
        <a:lstStyle/>
        <a:p>
          <a:endParaRPr lang="en-US"/>
        </a:p>
      </dgm:t>
    </dgm:pt>
    <dgm:pt modelId="{B58EDAAD-FAC4-44AF-BF5C-BC6891CBBCDD}">
      <dgm:prSet phldrT="[Text]"/>
      <dgm:spPr/>
      <dgm:t>
        <a:bodyPr/>
        <a:lstStyle/>
        <a:p>
          <a:r>
            <a:rPr lang="en-US" dirty="0"/>
            <a:t>Internet Explorer</a:t>
          </a:r>
        </a:p>
      </dgm:t>
    </dgm:pt>
    <dgm:pt modelId="{A1EDD8E3-DE64-4109-A315-EC4AF3EFBDF9}" type="parTrans" cxnId="{52DB167B-EB6D-4833-A9CF-9AD433F357C7}">
      <dgm:prSet/>
      <dgm:spPr/>
      <dgm:t>
        <a:bodyPr/>
        <a:lstStyle/>
        <a:p>
          <a:endParaRPr lang="en-US"/>
        </a:p>
      </dgm:t>
    </dgm:pt>
    <dgm:pt modelId="{002732AA-6F85-49C2-92FA-3C108F4C864F}" type="sibTrans" cxnId="{52DB167B-EB6D-4833-A9CF-9AD433F357C7}">
      <dgm:prSet/>
      <dgm:spPr/>
      <dgm:t>
        <a:bodyPr/>
        <a:lstStyle/>
        <a:p>
          <a:endParaRPr lang="en-US"/>
        </a:p>
      </dgm:t>
    </dgm:pt>
    <dgm:pt modelId="{71C8A414-8850-4721-BCF3-EA480419C671}">
      <dgm:prSet phldrT="[Text]"/>
      <dgm:spPr/>
      <dgm:t>
        <a:bodyPr/>
        <a:lstStyle/>
        <a:p>
          <a:r>
            <a:rPr lang="en-US" dirty="0"/>
            <a:t> </a:t>
          </a:r>
          <a:r>
            <a:rPr lang="en-US" dirty="0" err="1"/>
            <a:t>Separar</a:t>
          </a:r>
          <a:r>
            <a:rPr lang="en-US" dirty="0"/>
            <a:t> por </a:t>
          </a:r>
          <a:r>
            <a:rPr lang="en-US" dirty="0" err="1"/>
            <a:t>Producto</a:t>
          </a:r>
          <a:r>
            <a:rPr lang="en-US" dirty="0"/>
            <a:t> a </a:t>
          </a:r>
          <a:r>
            <a:rPr lang="en-US" dirty="0" err="1"/>
            <a:t>menos</a:t>
          </a:r>
          <a:r>
            <a:rPr lang="en-US" dirty="0"/>
            <a:t> que el </a:t>
          </a:r>
          <a:r>
            <a:rPr lang="en-US" dirty="0" err="1"/>
            <a:t>código</a:t>
          </a:r>
          <a:r>
            <a:rPr lang="en-US" dirty="0"/>
            <a:t> sea </a:t>
          </a:r>
          <a:r>
            <a:rPr lang="en-US" dirty="0" err="1"/>
            <a:t>compartido</a:t>
          </a:r>
          <a:endParaRPr lang="en-US" dirty="0"/>
        </a:p>
      </dgm:t>
    </dgm:pt>
    <dgm:pt modelId="{F232057F-8716-46B7-88C9-83B7A64C546A}" type="parTrans" cxnId="{2DD041DC-5B15-4D5B-94DB-F424ABF4592D}">
      <dgm:prSet/>
      <dgm:spPr/>
      <dgm:t>
        <a:bodyPr/>
        <a:lstStyle/>
        <a:p>
          <a:endParaRPr lang="en-US"/>
        </a:p>
      </dgm:t>
    </dgm:pt>
    <dgm:pt modelId="{CF74BDD4-2962-4956-96F7-EBA213169329}" type="sibTrans" cxnId="{2DD041DC-5B15-4D5B-94DB-F424ABF4592D}">
      <dgm:prSet/>
      <dgm:spPr/>
      <dgm:t>
        <a:bodyPr/>
        <a:lstStyle/>
        <a:p>
          <a:endParaRPr lang="en-US"/>
        </a:p>
      </dgm:t>
    </dgm:pt>
    <dgm:pt modelId="{A5E9B643-6096-44B3-ACE0-5C4790C03535}">
      <dgm:prSet phldrT="[Text]"/>
      <dgm:spPr/>
      <dgm:t>
        <a:bodyPr/>
        <a:lstStyle/>
        <a:p>
          <a:r>
            <a:rPr lang="en-US" dirty="0" err="1"/>
            <a:t>Asigne</a:t>
          </a:r>
          <a:r>
            <a:rPr lang="en-US" dirty="0"/>
            <a:t> CVE IDs a </a:t>
          </a:r>
          <a:r>
            <a:rPr lang="en-US" dirty="0" err="1"/>
            <a:t>este</a:t>
          </a:r>
          <a:r>
            <a:rPr lang="en-US" dirty="0"/>
            <a:t> </a:t>
          </a:r>
          <a:r>
            <a:rPr lang="en-US" dirty="0" err="1"/>
            <a:t>nivel</a:t>
          </a:r>
          <a:endParaRPr lang="en-US" dirty="0"/>
        </a:p>
      </dgm:t>
    </dgm:pt>
    <dgm:pt modelId="{E0AA2F9F-1A68-4B1A-8605-00E5F323C2FA}" type="parTrans" cxnId="{070412B6-7C7E-4B57-8AD1-3166A5B537FD}">
      <dgm:prSet/>
      <dgm:spPr/>
      <dgm:t>
        <a:bodyPr/>
        <a:lstStyle/>
        <a:p>
          <a:endParaRPr lang="en-US"/>
        </a:p>
      </dgm:t>
    </dgm:pt>
    <dgm:pt modelId="{17329BD3-573A-49F1-BDCA-CEF4C68258CA}" type="sibTrans" cxnId="{070412B6-7C7E-4B57-8AD1-3166A5B537FD}">
      <dgm:prSet/>
      <dgm:spPr/>
      <dgm:t>
        <a:bodyPr/>
        <a:lstStyle/>
        <a:p>
          <a:endParaRPr lang="en-US"/>
        </a:p>
      </dgm:t>
    </dgm:pt>
    <dgm:pt modelId="{EBA57334-A35A-42DA-A053-EB90E096AAD5}">
      <dgm:prSet phldrT="[Text]"/>
      <dgm:spPr/>
      <dgm:t>
        <a:bodyPr/>
        <a:lstStyle/>
        <a:p>
          <a:r>
            <a:rPr lang="en-US" dirty="0"/>
            <a:t>Código </a:t>
          </a:r>
          <a:r>
            <a:rPr lang="en-US" dirty="0" err="1"/>
            <a:t>Compartido</a:t>
          </a:r>
          <a:r>
            <a:rPr lang="en-US" dirty="0"/>
            <a:t>; </a:t>
          </a:r>
          <a:r>
            <a:rPr lang="en-US" dirty="0" err="1"/>
            <a:t>Fusione</a:t>
          </a:r>
          <a:r>
            <a:rPr lang="en-US" dirty="0"/>
            <a:t> </a:t>
          </a:r>
          <a:r>
            <a:rPr lang="en-US" dirty="0" err="1"/>
            <a:t>en</a:t>
          </a:r>
          <a:r>
            <a:rPr lang="en-US" dirty="0"/>
            <a:t> uno</a:t>
          </a:r>
        </a:p>
      </dgm:t>
    </dgm:pt>
    <dgm:pt modelId="{30F5CBB0-1AD7-4F78-9FF9-2AE95804A8F6}" type="parTrans" cxnId="{31129EE4-0F92-4F8A-8E54-D78916AFF20B}">
      <dgm:prSet/>
      <dgm:spPr/>
      <dgm:t>
        <a:bodyPr/>
        <a:lstStyle/>
        <a:p>
          <a:endParaRPr lang="en-US"/>
        </a:p>
      </dgm:t>
    </dgm:pt>
    <dgm:pt modelId="{EBEAB2B9-C2B3-47C8-A007-DDC27F831F44}" type="sibTrans" cxnId="{31129EE4-0F92-4F8A-8E54-D78916AFF20B}">
      <dgm:prSet/>
      <dgm:spPr/>
      <dgm:t>
        <a:bodyPr/>
        <a:lstStyle/>
        <a:p>
          <a:endParaRPr lang="en-US"/>
        </a:p>
      </dgm:t>
    </dgm:pt>
    <dgm:pt modelId="{04C1D48E-AEBE-46BD-81FE-D7C1356953B1}">
      <dgm:prSet phldrT="[Text]"/>
      <dgm:spPr/>
      <dgm:t>
        <a:bodyPr/>
        <a:lstStyle/>
        <a:p>
          <a:r>
            <a:rPr lang="en-US" dirty="0"/>
            <a:t>Firefox</a:t>
          </a:r>
        </a:p>
      </dgm:t>
    </dgm:pt>
    <dgm:pt modelId="{BE16E9FD-0FE2-423E-9BC8-8161C4340DDC}" type="parTrans" cxnId="{F3D7B526-D1F4-42C5-B868-BAE58E73EE96}">
      <dgm:prSet/>
      <dgm:spPr/>
      <dgm:t>
        <a:bodyPr/>
        <a:lstStyle/>
        <a:p>
          <a:endParaRPr lang="en-US"/>
        </a:p>
      </dgm:t>
    </dgm:pt>
    <dgm:pt modelId="{530A1628-B03C-452D-9E2A-FFB43B08FEB6}" type="sibTrans" cxnId="{F3D7B526-D1F4-42C5-B868-BAE58E73EE96}">
      <dgm:prSet/>
      <dgm:spPr/>
      <dgm:t>
        <a:bodyPr/>
        <a:lstStyle/>
        <a:p>
          <a:endParaRPr lang="en-US"/>
        </a:p>
      </dgm:t>
    </dgm:pt>
    <dgm:pt modelId="{92179799-7A78-4B18-96BD-7945AE3F0081}">
      <dgm:prSet phldrT="[Text]"/>
      <dgm:spPr/>
      <dgm:t>
        <a:bodyPr/>
        <a:lstStyle/>
        <a:p>
          <a:r>
            <a:rPr lang="en-US" dirty="0"/>
            <a:t>Yandex</a:t>
          </a:r>
        </a:p>
      </dgm:t>
    </dgm:pt>
    <dgm:pt modelId="{8366E203-B61E-4D0E-96D6-1290EC00008C}" type="parTrans" cxnId="{EBC786D5-27A0-439C-9A92-0E3D5A32F587}">
      <dgm:prSet/>
      <dgm:spPr/>
      <dgm:t>
        <a:bodyPr/>
        <a:lstStyle/>
        <a:p>
          <a:endParaRPr lang="en-US"/>
        </a:p>
      </dgm:t>
    </dgm:pt>
    <dgm:pt modelId="{5742A752-A0AF-41C6-BDC3-65BB884DD48A}" type="sibTrans" cxnId="{EBC786D5-27A0-439C-9A92-0E3D5A32F587}">
      <dgm:prSet/>
      <dgm:spPr/>
      <dgm:t>
        <a:bodyPr/>
        <a:lstStyle/>
        <a:p>
          <a:endParaRPr lang="en-US"/>
        </a:p>
      </dgm:t>
    </dgm:pt>
    <dgm:pt modelId="{E9DD3036-6680-449B-8BEE-A3BA769188CF}">
      <dgm:prSet phldrT="[Text]"/>
      <dgm:spPr/>
      <dgm:t>
        <a:bodyPr/>
        <a:lstStyle/>
        <a:p>
          <a:r>
            <a:rPr lang="en-US" dirty="0"/>
            <a:t>Qihoo 360 Secure Browser</a:t>
          </a:r>
        </a:p>
      </dgm:t>
    </dgm:pt>
    <dgm:pt modelId="{0FB7E2CA-5F94-451D-BA1B-FCAA8A56267B}" type="parTrans" cxnId="{AB545D63-E338-4597-9E5B-4A7292F50705}">
      <dgm:prSet/>
      <dgm:spPr/>
      <dgm:t>
        <a:bodyPr/>
        <a:lstStyle/>
        <a:p>
          <a:endParaRPr lang="en-US"/>
        </a:p>
      </dgm:t>
    </dgm:pt>
    <dgm:pt modelId="{A8E0B809-8D23-4E03-8424-EF6E15D2BF64}" type="sibTrans" cxnId="{AB545D63-E338-4597-9E5B-4A7292F50705}">
      <dgm:prSet/>
      <dgm:spPr/>
      <dgm:t>
        <a:bodyPr/>
        <a:lstStyle/>
        <a:p>
          <a:endParaRPr lang="en-US"/>
        </a:p>
      </dgm:t>
    </dgm:pt>
    <dgm:pt modelId="{A071ED96-15F7-4D11-8E17-7A4CB92C86CC}" type="pres">
      <dgm:prSet presAssocID="{362449BA-1BD1-45B9-B390-59ECCEB0B8C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0E7B9D2-14EA-461D-9BC7-8A012A5768CF}" type="pres">
      <dgm:prSet presAssocID="{362449BA-1BD1-45B9-B390-59ECCEB0B8C5}" presName="hierFlow" presStyleCnt="0"/>
      <dgm:spPr/>
    </dgm:pt>
    <dgm:pt modelId="{8E3404EF-5AF3-4703-9706-AA04B12A1D94}" type="pres">
      <dgm:prSet presAssocID="{362449BA-1BD1-45B9-B390-59ECCEB0B8C5}" presName="firstBuf" presStyleCnt="0"/>
      <dgm:spPr/>
    </dgm:pt>
    <dgm:pt modelId="{C6AA9E14-2A44-409F-9ADE-74E4650A11C3}" type="pres">
      <dgm:prSet presAssocID="{362449BA-1BD1-45B9-B390-59ECCEB0B8C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7C3FF7F-1998-4EE9-9E2A-22B04F200232}" type="pres">
      <dgm:prSet presAssocID="{DDAB7BCA-2B65-4D3C-B691-D59FBEAE983A}" presName="Name14" presStyleCnt="0"/>
      <dgm:spPr/>
    </dgm:pt>
    <dgm:pt modelId="{9276C6AC-460B-4F11-933C-9B0D69917FF4}" type="pres">
      <dgm:prSet presAssocID="{DDAB7BCA-2B65-4D3C-B691-D59FBEAE983A}" presName="level1Shape" presStyleLbl="node0" presStyleIdx="0" presStyleCnt="1">
        <dgm:presLayoutVars>
          <dgm:chPref val="3"/>
        </dgm:presLayoutVars>
      </dgm:prSet>
      <dgm:spPr/>
    </dgm:pt>
    <dgm:pt modelId="{CA7F6994-D939-4472-8608-7A4F73FD9884}" type="pres">
      <dgm:prSet presAssocID="{DDAB7BCA-2B65-4D3C-B691-D59FBEAE983A}" presName="hierChild2" presStyleCnt="0"/>
      <dgm:spPr/>
    </dgm:pt>
    <dgm:pt modelId="{A8544A9D-85A3-47E3-8DC4-1E350D96D672}" type="pres">
      <dgm:prSet presAssocID="{D151DEE4-4973-49D9-B47E-84305E1CDA16}" presName="Name19" presStyleLbl="parChTrans1D2" presStyleIdx="0" presStyleCnt="3"/>
      <dgm:spPr/>
    </dgm:pt>
    <dgm:pt modelId="{D6DF7151-3156-421D-BD47-C87570925DD1}" type="pres">
      <dgm:prSet presAssocID="{066F54AE-D45A-4EBF-867E-3B254CEFA451}" presName="Name21" presStyleCnt="0"/>
      <dgm:spPr/>
    </dgm:pt>
    <dgm:pt modelId="{8EC8A9F6-8A09-4457-B107-0AED8FF529DD}" type="pres">
      <dgm:prSet presAssocID="{066F54AE-D45A-4EBF-867E-3B254CEFA451}" presName="level2Shape" presStyleLbl="node2" presStyleIdx="0" presStyleCnt="3"/>
      <dgm:spPr/>
    </dgm:pt>
    <dgm:pt modelId="{8C418970-70F4-40D9-849D-B8B192D57459}" type="pres">
      <dgm:prSet presAssocID="{066F54AE-D45A-4EBF-867E-3B254CEFA451}" presName="hierChild3" presStyleCnt="0"/>
      <dgm:spPr/>
    </dgm:pt>
    <dgm:pt modelId="{9CFDF73C-4B33-4A19-8F1C-C6B163C718E8}" type="pres">
      <dgm:prSet presAssocID="{3016D1DC-E973-480A-9A8C-420870819C88}" presName="Name19" presStyleLbl="parChTrans1D3" presStyleIdx="0" presStyleCnt="4"/>
      <dgm:spPr/>
    </dgm:pt>
    <dgm:pt modelId="{6B03077C-8B5D-4637-BCA7-3EF5D72CB250}" type="pres">
      <dgm:prSet presAssocID="{681B6916-8EB9-408E-8C70-546CB3256DE2}" presName="Name21" presStyleCnt="0"/>
      <dgm:spPr/>
    </dgm:pt>
    <dgm:pt modelId="{DA53C6F3-3166-46A0-BA4F-7F9B06EA18B6}" type="pres">
      <dgm:prSet presAssocID="{681B6916-8EB9-408E-8C70-546CB3256DE2}" presName="level2Shape" presStyleLbl="node3" presStyleIdx="0" presStyleCnt="4"/>
      <dgm:spPr/>
    </dgm:pt>
    <dgm:pt modelId="{4911C6CF-E35C-476F-9D56-6765EE0FE667}" type="pres">
      <dgm:prSet presAssocID="{681B6916-8EB9-408E-8C70-546CB3256DE2}" presName="hierChild3" presStyleCnt="0"/>
      <dgm:spPr/>
    </dgm:pt>
    <dgm:pt modelId="{9BFE369C-1BDC-4432-B85E-A5338D4C5446}" type="pres">
      <dgm:prSet presAssocID="{AD262457-EAFB-4090-8314-D2004BBC5D12}" presName="Name19" presStyleLbl="parChTrans1D3" presStyleIdx="1" presStyleCnt="4"/>
      <dgm:spPr/>
    </dgm:pt>
    <dgm:pt modelId="{D0FA549B-F54C-4765-9099-E45BB1DE456F}" type="pres">
      <dgm:prSet presAssocID="{26CCEA62-7C71-4380-9789-BDDBDDE9A2A6}" presName="Name21" presStyleCnt="0"/>
      <dgm:spPr/>
    </dgm:pt>
    <dgm:pt modelId="{5964FD7A-24BA-49EA-A42F-8894C985C372}" type="pres">
      <dgm:prSet presAssocID="{26CCEA62-7C71-4380-9789-BDDBDDE9A2A6}" presName="level2Shape" presStyleLbl="node3" presStyleIdx="1" presStyleCnt="4"/>
      <dgm:spPr/>
    </dgm:pt>
    <dgm:pt modelId="{F4248B7D-FA0B-4933-AFD9-3E5FC88162B8}" type="pres">
      <dgm:prSet presAssocID="{26CCEA62-7C71-4380-9789-BDDBDDE9A2A6}" presName="hierChild3" presStyleCnt="0"/>
      <dgm:spPr/>
    </dgm:pt>
    <dgm:pt modelId="{A2251258-C46D-4CE9-B3AE-B8EEAD706E01}" type="pres">
      <dgm:prSet presAssocID="{8366E203-B61E-4D0E-96D6-1290EC00008C}" presName="Name19" presStyleLbl="parChTrans1D3" presStyleIdx="2" presStyleCnt="4"/>
      <dgm:spPr/>
    </dgm:pt>
    <dgm:pt modelId="{F44A07B8-4FF1-483F-BEC2-DF6CA0087FB5}" type="pres">
      <dgm:prSet presAssocID="{92179799-7A78-4B18-96BD-7945AE3F0081}" presName="Name21" presStyleCnt="0"/>
      <dgm:spPr/>
    </dgm:pt>
    <dgm:pt modelId="{6A8137F7-B844-44A4-8C5D-2D20B2E77581}" type="pres">
      <dgm:prSet presAssocID="{92179799-7A78-4B18-96BD-7945AE3F0081}" presName="level2Shape" presStyleLbl="node3" presStyleIdx="2" presStyleCnt="4"/>
      <dgm:spPr/>
    </dgm:pt>
    <dgm:pt modelId="{03104146-09D8-4ED0-8851-1D999A860BCF}" type="pres">
      <dgm:prSet presAssocID="{92179799-7A78-4B18-96BD-7945AE3F0081}" presName="hierChild3" presStyleCnt="0"/>
      <dgm:spPr/>
    </dgm:pt>
    <dgm:pt modelId="{70B2AA8E-A7AC-48AD-AE39-B8FEB0FF0CF5}" type="pres">
      <dgm:prSet presAssocID="{0FB7E2CA-5F94-451D-BA1B-FCAA8A56267B}" presName="Name19" presStyleLbl="parChTrans1D3" presStyleIdx="3" presStyleCnt="4"/>
      <dgm:spPr/>
    </dgm:pt>
    <dgm:pt modelId="{2FE968B2-D373-49C0-8292-446FF0B6896D}" type="pres">
      <dgm:prSet presAssocID="{E9DD3036-6680-449B-8BEE-A3BA769188CF}" presName="Name21" presStyleCnt="0"/>
      <dgm:spPr/>
    </dgm:pt>
    <dgm:pt modelId="{4EC5EB7B-6E83-40C5-953A-111DE8FD4647}" type="pres">
      <dgm:prSet presAssocID="{E9DD3036-6680-449B-8BEE-A3BA769188CF}" presName="level2Shape" presStyleLbl="node3" presStyleIdx="3" presStyleCnt="4"/>
      <dgm:spPr/>
    </dgm:pt>
    <dgm:pt modelId="{766213A3-471B-4808-87C4-681936344B41}" type="pres">
      <dgm:prSet presAssocID="{E9DD3036-6680-449B-8BEE-A3BA769188CF}" presName="hierChild3" presStyleCnt="0"/>
      <dgm:spPr/>
    </dgm:pt>
    <dgm:pt modelId="{4597CD74-35D7-49AC-9E6A-265EA89C1EE6}" type="pres">
      <dgm:prSet presAssocID="{A1EDD8E3-DE64-4109-A315-EC4AF3EFBDF9}" presName="Name19" presStyleLbl="parChTrans1D2" presStyleIdx="1" presStyleCnt="3"/>
      <dgm:spPr/>
    </dgm:pt>
    <dgm:pt modelId="{0ECDD80A-4F2C-49F1-BA5E-D2F13392A238}" type="pres">
      <dgm:prSet presAssocID="{B58EDAAD-FAC4-44AF-BF5C-BC6891CBBCDD}" presName="Name21" presStyleCnt="0"/>
      <dgm:spPr/>
    </dgm:pt>
    <dgm:pt modelId="{F9C36BB6-84D2-4744-9FA6-2D63E2D72434}" type="pres">
      <dgm:prSet presAssocID="{B58EDAAD-FAC4-44AF-BF5C-BC6891CBBCDD}" presName="level2Shape" presStyleLbl="node2" presStyleIdx="1" presStyleCnt="3"/>
      <dgm:spPr/>
    </dgm:pt>
    <dgm:pt modelId="{3D5FED93-E314-42E5-97FE-58DA0C074D05}" type="pres">
      <dgm:prSet presAssocID="{B58EDAAD-FAC4-44AF-BF5C-BC6891CBBCDD}" presName="hierChild3" presStyleCnt="0"/>
      <dgm:spPr/>
    </dgm:pt>
    <dgm:pt modelId="{9DD316BC-A9D2-476D-A238-B6C11FB5B9BD}" type="pres">
      <dgm:prSet presAssocID="{BE16E9FD-0FE2-423E-9BC8-8161C4340DDC}" presName="Name19" presStyleLbl="parChTrans1D2" presStyleIdx="2" presStyleCnt="3"/>
      <dgm:spPr/>
    </dgm:pt>
    <dgm:pt modelId="{77F0ADE5-CA9E-486B-917B-97478638EC3A}" type="pres">
      <dgm:prSet presAssocID="{04C1D48E-AEBE-46BD-81FE-D7C1356953B1}" presName="Name21" presStyleCnt="0"/>
      <dgm:spPr/>
    </dgm:pt>
    <dgm:pt modelId="{70695331-9E5E-4874-9D1D-F2A30ADA72DB}" type="pres">
      <dgm:prSet presAssocID="{04C1D48E-AEBE-46BD-81FE-D7C1356953B1}" presName="level2Shape" presStyleLbl="node2" presStyleIdx="2" presStyleCnt="3"/>
      <dgm:spPr/>
    </dgm:pt>
    <dgm:pt modelId="{928785BC-FC98-4F13-8917-D919DE65EB0C}" type="pres">
      <dgm:prSet presAssocID="{04C1D48E-AEBE-46BD-81FE-D7C1356953B1}" presName="hierChild3" presStyleCnt="0"/>
      <dgm:spPr/>
    </dgm:pt>
    <dgm:pt modelId="{4092C593-00F5-4B74-BA4D-798AB958DA41}" type="pres">
      <dgm:prSet presAssocID="{362449BA-1BD1-45B9-B390-59ECCEB0B8C5}" presName="bgShapesFlow" presStyleCnt="0"/>
      <dgm:spPr/>
    </dgm:pt>
    <dgm:pt modelId="{215E14B1-98E8-4F65-BFEB-A29DBEBE6057}" type="pres">
      <dgm:prSet presAssocID="{71C8A414-8850-4721-BCF3-EA480419C671}" presName="rectComp" presStyleCnt="0"/>
      <dgm:spPr/>
    </dgm:pt>
    <dgm:pt modelId="{83A061AC-2FF3-453A-A748-E05261D25DFA}" type="pres">
      <dgm:prSet presAssocID="{71C8A414-8850-4721-BCF3-EA480419C671}" presName="bgRect" presStyleLbl="bgShp" presStyleIdx="0" presStyleCnt="3"/>
      <dgm:spPr/>
    </dgm:pt>
    <dgm:pt modelId="{3DC9938E-7C44-4DE3-9E18-A93A6129F203}" type="pres">
      <dgm:prSet presAssocID="{71C8A414-8850-4721-BCF3-EA480419C671}" presName="bgRectTx" presStyleLbl="bgShp" presStyleIdx="0" presStyleCnt="3">
        <dgm:presLayoutVars>
          <dgm:bulletEnabled val="1"/>
        </dgm:presLayoutVars>
      </dgm:prSet>
      <dgm:spPr/>
    </dgm:pt>
    <dgm:pt modelId="{B1424F38-96D6-4382-951F-17CCA59683CD}" type="pres">
      <dgm:prSet presAssocID="{71C8A414-8850-4721-BCF3-EA480419C671}" presName="spComp" presStyleCnt="0"/>
      <dgm:spPr/>
    </dgm:pt>
    <dgm:pt modelId="{C744DA43-0B11-4F0A-A165-97CE2CB9C711}" type="pres">
      <dgm:prSet presAssocID="{71C8A414-8850-4721-BCF3-EA480419C671}" presName="vSp" presStyleCnt="0"/>
      <dgm:spPr/>
    </dgm:pt>
    <dgm:pt modelId="{C8A95AD1-1E5C-431B-9C7B-93BE7ED169A2}" type="pres">
      <dgm:prSet presAssocID="{A5E9B643-6096-44B3-ACE0-5C4790C03535}" presName="rectComp" presStyleCnt="0"/>
      <dgm:spPr/>
    </dgm:pt>
    <dgm:pt modelId="{FDA6B88B-D772-457D-9717-A2666EC535B7}" type="pres">
      <dgm:prSet presAssocID="{A5E9B643-6096-44B3-ACE0-5C4790C03535}" presName="bgRect" presStyleLbl="bgShp" presStyleIdx="1" presStyleCnt="3"/>
      <dgm:spPr/>
    </dgm:pt>
    <dgm:pt modelId="{D95F9360-B2F6-4AAA-9A2E-E9531405A233}" type="pres">
      <dgm:prSet presAssocID="{A5E9B643-6096-44B3-ACE0-5C4790C03535}" presName="bgRectTx" presStyleLbl="bgShp" presStyleIdx="1" presStyleCnt="3">
        <dgm:presLayoutVars>
          <dgm:bulletEnabled val="1"/>
        </dgm:presLayoutVars>
      </dgm:prSet>
      <dgm:spPr/>
    </dgm:pt>
    <dgm:pt modelId="{8E7A6F1B-33C5-4AF0-B466-D4426D43DCBD}" type="pres">
      <dgm:prSet presAssocID="{A5E9B643-6096-44B3-ACE0-5C4790C03535}" presName="spComp" presStyleCnt="0"/>
      <dgm:spPr/>
    </dgm:pt>
    <dgm:pt modelId="{888CB823-EFC1-4B8E-AC99-9B5EB1275102}" type="pres">
      <dgm:prSet presAssocID="{A5E9B643-6096-44B3-ACE0-5C4790C03535}" presName="vSp" presStyleCnt="0"/>
      <dgm:spPr/>
    </dgm:pt>
    <dgm:pt modelId="{767318F4-C100-4161-B015-069B8CD7C284}" type="pres">
      <dgm:prSet presAssocID="{EBA57334-A35A-42DA-A053-EB90E096AAD5}" presName="rectComp" presStyleCnt="0"/>
      <dgm:spPr/>
    </dgm:pt>
    <dgm:pt modelId="{3C9F1AF2-56DC-4F97-A497-F9F728226198}" type="pres">
      <dgm:prSet presAssocID="{EBA57334-A35A-42DA-A053-EB90E096AAD5}" presName="bgRect" presStyleLbl="bgShp" presStyleIdx="2" presStyleCnt="3"/>
      <dgm:spPr/>
    </dgm:pt>
    <dgm:pt modelId="{2D132AAB-4394-4A62-A5F9-716780EAE8FC}" type="pres">
      <dgm:prSet presAssocID="{EBA57334-A35A-42DA-A053-EB90E096AAD5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1E1D1A01-56CD-4211-B761-5D257E45289C}" type="presOf" srcId="{B58EDAAD-FAC4-44AF-BF5C-BC6891CBBCDD}" destId="{F9C36BB6-84D2-4744-9FA6-2D63E2D72434}" srcOrd="0" destOrd="0" presId="urn:microsoft.com/office/officeart/2005/8/layout/hierarchy6"/>
    <dgm:cxn modelId="{D3A19C03-64E2-4DF5-A1D8-E616448D73B2}" type="presOf" srcId="{BE16E9FD-0FE2-423E-9BC8-8161C4340DDC}" destId="{9DD316BC-A9D2-476D-A238-B6C11FB5B9BD}" srcOrd="0" destOrd="0" presId="urn:microsoft.com/office/officeart/2005/8/layout/hierarchy6"/>
    <dgm:cxn modelId="{E5B1D507-2686-4D0C-874F-FEB27421517F}" srcId="{362449BA-1BD1-45B9-B390-59ECCEB0B8C5}" destId="{DDAB7BCA-2B65-4D3C-B691-D59FBEAE983A}" srcOrd="0" destOrd="0" parTransId="{D93A1C5E-EF73-4DB6-BE4D-31CC92A716E8}" sibTransId="{ED952744-F52C-4267-9C2B-A180DE46926E}"/>
    <dgm:cxn modelId="{B83ABC1C-8AC0-466B-A0DB-196804CA8E27}" type="presOf" srcId="{DDAB7BCA-2B65-4D3C-B691-D59FBEAE983A}" destId="{9276C6AC-460B-4F11-933C-9B0D69917FF4}" srcOrd="0" destOrd="0" presId="urn:microsoft.com/office/officeart/2005/8/layout/hierarchy6"/>
    <dgm:cxn modelId="{F3D7B526-D1F4-42C5-B868-BAE58E73EE96}" srcId="{DDAB7BCA-2B65-4D3C-B691-D59FBEAE983A}" destId="{04C1D48E-AEBE-46BD-81FE-D7C1356953B1}" srcOrd="2" destOrd="0" parTransId="{BE16E9FD-0FE2-423E-9BC8-8161C4340DDC}" sibTransId="{530A1628-B03C-452D-9E2A-FFB43B08FEB6}"/>
    <dgm:cxn modelId="{C62F9633-708E-402A-AB12-A99F7033BCC8}" type="presOf" srcId="{92179799-7A78-4B18-96BD-7945AE3F0081}" destId="{6A8137F7-B844-44A4-8C5D-2D20B2E77581}" srcOrd="0" destOrd="0" presId="urn:microsoft.com/office/officeart/2005/8/layout/hierarchy6"/>
    <dgm:cxn modelId="{4A5A373D-4BC3-47E6-BD0D-A715A8FD9AAC}" srcId="{066F54AE-D45A-4EBF-867E-3B254CEFA451}" destId="{681B6916-8EB9-408E-8C70-546CB3256DE2}" srcOrd="0" destOrd="0" parTransId="{3016D1DC-E973-480A-9A8C-420870819C88}" sibTransId="{29C23E57-C6D7-4403-A9A0-26737DBF1833}"/>
    <dgm:cxn modelId="{55364D48-1047-44C0-B8E3-BC20A76B8792}" type="presOf" srcId="{0FB7E2CA-5F94-451D-BA1B-FCAA8A56267B}" destId="{70B2AA8E-A7AC-48AD-AE39-B8FEB0FF0CF5}" srcOrd="0" destOrd="0" presId="urn:microsoft.com/office/officeart/2005/8/layout/hierarchy6"/>
    <dgm:cxn modelId="{DE377848-6159-4DF6-BFAF-E24A5C44F950}" type="presOf" srcId="{AD262457-EAFB-4090-8314-D2004BBC5D12}" destId="{9BFE369C-1BDC-4432-B85E-A5338D4C5446}" srcOrd="0" destOrd="0" presId="urn:microsoft.com/office/officeart/2005/8/layout/hierarchy6"/>
    <dgm:cxn modelId="{AB545D63-E338-4597-9E5B-4A7292F50705}" srcId="{066F54AE-D45A-4EBF-867E-3B254CEFA451}" destId="{E9DD3036-6680-449B-8BEE-A3BA769188CF}" srcOrd="3" destOrd="0" parTransId="{0FB7E2CA-5F94-451D-BA1B-FCAA8A56267B}" sibTransId="{A8E0B809-8D23-4E03-8424-EF6E15D2BF64}"/>
    <dgm:cxn modelId="{5A4A6E64-FCBE-49AF-B666-2E6DB44B9845}" type="presOf" srcId="{E9DD3036-6680-449B-8BEE-A3BA769188CF}" destId="{4EC5EB7B-6E83-40C5-953A-111DE8FD4647}" srcOrd="0" destOrd="0" presId="urn:microsoft.com/office/officeart/2005/8/layout/hierarchy6"/>
    <dgm:cxn modelId="{3F8AA26A-1981-4440-BFFA-14701756EA14}" type="presOf" srcId="{362449BA-1BD1-45B9-B390-59ECCEB0B8C5}" destId="{A071ED96-15F7-4D11-8E17-7A4CB92C86CC}" srcOrd="0" destOrd="0" presId="urn:microsoft.com/office/officeart/2005/8/layout/hierarchy6"/>
    <dgm:cxn modelId="{4A48046C-507A-43C8-BFC8-C726D8A97EC5}" type="presOf" srcId="{A1EDD8E3-DE64-4109-A315-EC4AF3EFBDF9}" destId="{4597CD74-35D7-49AC-9E6A-265EA89C1EE6}" srcOrd="0" destOrd="0" presId="urn:microsoft.com/office/officeart/2005/8/layout/hierarchy6"/>
    <dgm:cxn modelId="{23069F6C-DD5F-4930-AFB0-A02DF769D3DB}" type="presOf" srcId="{EBA57334-A35A-42DA-A053-EB90E096AAD5}" destId="{2D132AAB-4394-4A62-A5F9-716780EAE8FC}" srcOrd="1" destOrd="0" presId="urn:microsoft.com/office/officeart/2005/8/layout/hierarchy6"/>
    <dgm:cxn modelId="{709C2E72-C41D-4D9F-AED6-29EC275F97AC}" srcId="{066F54AE-D45A-4EBF-867E-3B254CEFA451}" destId="{26CCEA62-7C71-4380-9789-BDDBDDE9A2A6}" srcOrd="1" destOrd="0" parTransId="{AD262457-EAFB-4090-8314-D2004BBC5D12}" sibTransId="{B884979F-6F68-4AF2-AFFA-BCCCCC032FF0}"/>
    <dgm:cxn modelId="{52DB167B-EB6D-4833-A9CF-9AD433F357C7}" srcId="{DDAB7BCA-2B65-4D3C-B691-D59FBEAE983A}" destId="{B58EDAAD-FAC4-44AF-BF5C-BC6891CBBCDD}" srcOrd="1" destOrd="0" parTransId="{A1EDD8E3-DE64-4109-A315-EC4AF3EFBDF9}" sibTransId="{002732AA-6F85-49C2-92FA-3C108F4C864F}"/>
    <dgm:cxn modelId="{C1804280-4FAC-4C13-816C-E669205AB511}" type="presOf" srcId="{04C1D48E-AEBE-46BD-81FE-D7C1356953B1}" destId="{70695331-9E5E-4874-9D1D-F2A30ADA72DB}" srcOrd="0" destOrd="0" presId="urn:microsoft.com/office/officeart/2005/8/layout/hierarchy6"/>
    <dgm:cxn modelId="{54A14C8A-9C90-43A1-8767-E7440032AF22}" type="presOf" srcId="{3016D1DC-E973-480A-9A8C-420870819C88}" destId="{9CFDF73C-4B33-4A19-8F1C-C6B163C718E8}" srcOrd="0" destOrd="0" presId="urn:microsoft.com/office/officeart/2005/8/layout/hierarchy6"/>
    <dgm:cxn modelId="{33AD3D96-616D-4969-8B0A-28CAAEE5527D}" srcId="{DDAB7BCA-2B65-4D3C-B691-D59FBEAE983A}" destId="{066F54AE-D45A-4EBF-867E-3B254CEFA451}" srcOrd="0" destOrd="0" parTransId="{D151DEE4-4973-49D9-B47E-84305E1CDA16}" sibTransId="{DB5C3B11-DF54-4EC3-93F3-2B9C65BE0AE9}"/>
    <dgm:cxn modelId="{7E4094A6-DF9E-4669-AC1F-822768D42364}" type="presOf" srcId="{71C8A414-8850-4721-BCF3-EA480419C671}" destId="{3DC9938E-7C44-4DE3-9E18-A93A6129F203}" srcOrd="1" destOrd="0" presId="urn:microsoft.com/office/officeart/2005/8/layout/hierarchy6"/>
    <dgm:cxn modelId="{9985E5A7-DCB0-418E-ABEF-F8BD39911426}" type="presOf" srcId="{EBA57334-A35A-42DA-A053-EB90E096AAD5}" destId="{3C9F1AF2-56DC-4F97-A497-F9F728226198}" srcOrd="0" destOrd="0" presId="urn:microsoft.com/office/officeart/2005/8/layout/hierarchy6"/>
    <dgm:cxn modelId="{1A67CFB2-589C-4FFF-9CA6-C286B8E4970B}" type="presOf" srcId="{A5E9B643-6096-44B3-ACE0-5C4790C03535}" destId="{FDA6B88B-D772-457D-9717-A2666EC535B7}" srcOrd="0" destOrd="0" presId="urn:microsoft.com/office/officeart/2005/8/layout/hierarchy6"/>
    <dgm:cxn modelId="{070412B6-7C7E-4B57-8AD1-3166A5B537FD}" srcId="{362449BA-1BD1-45B9-B390-59ECCEB0B8C5}" destId="{A5E9B643-6096-44B3-ACE0-5C4790C03535}" srcOrd="2" destOrd="0" parTransId="{E0AA2F9F-1A68-4B1A-8605-00E5F323C2FA}" sibTransId="{17329BD3-573A-49F1-BDCA-CEF4C68258CA}"/>
    <dgm:cxn modelId="{D90FBFBF-2651-4246-B1DE-2F19C41D0DA8}" type="presOf" srcId="{D151DEE4-4973-49D9-B47E-84305E1CDA16}" destId="{A8544A9D-85A3-47E3-8DC4-1E350D96D672}" srcOrd="0" destOrd="0" presId="urn:microsoft.com/office/officeart/2005/8/layout/hierarchy6"/>
    <dgm:cxn modelId="{F5D0CAC3-3A3F-4285-9FFD-F9A632283A98}" type="presOf" srcId="{066F54AE-D45A-4EBF-867E-3B254CEFA451}" destId="{8EC8A9F6-8A09-4457-B107-0AED8FF529DD}" srcOrd="0" destOrd="0" presId="urn:microsoft.com/office/officeart/2005/8/layout/hierarchy6"/>
    <dgm:cxn modelId="{8ADCD1C9-820A-464C-A850-CD3AB2629099}" type="presOf" srcId="{71C8A414-8850-4721-BCF3-EA480419C671}" destId="{83A061AC-2FF3-453A-A748-E05261D25DFA}" srcOrd="0" destOrd="0" presId="urn:microsoft.com/office/officeart/2005/8/layout/hierarchy6"/>
    <dgm:cxn modelId="{EBC786D5-27A0-439C-9A92-0E3D5A32F587}" srcId="{066F54AE-D45A-4EBF-867E-3B254CEFA451}" destId="{92179799-7A78-4B18-96BD-7945AE3F0081}" srcOrd="2" destOrd="0" parTransId="{8366E203-B61E-4D0E-96D6-1290EC00008C}" sibTransId="{5742A752-A0AF-41C6-BDC3-65BB884DD48A}"/>
    <dgm:cxn modelId="{15EFCBDA-5FAD-45DA-80DE-086F279AA5FE}" type="presOf" srcId="{681B6916-8EB9-408E-8C70-546CB3256DE2}" destId="{DA53C6F3-3166-46A0-BA4F-7F9B06EA18B6}" srcOrd="0" destOrd="0" presId="urn:microsoft.com/office/officeart/2005/8/layout/hierarchy6"/>
    <dgm:cxn modelId="{2DD041DC-5B15-4D5B-94DB-F424ABF4592D}" srcId="{362449BA-1BD1-45B9-B390-59ECCEB0B8C5}" destId="{71C8A414-8850-4721-BCF3-EA480419C671}" srcOrd="1" destOrd="0" parTransId="{F232057F-8716-46B7-88C9-83B7A64C546A}" sibTransId="{CF74BDD4-2962-4956-96F7-EBA213169329}"/>
    <dgm:cxn modelId="{31129EE4-0F92-4F8A-8E54-D78916AFF20B}" srcId="{362449BA-1BD1-45B9-B390-59ECCEB0B8C5}" destId="{EBA57334-A35A-42DA-A053-EB90E096AAD5}" srcOrd="3" destOrd="0" parTransId="{30F5CBB0-1AD7-4F78-9FF9-2AE95804A8F6}" sibTransId="{EBEAB2B9-C2B3-47C8-A007-DDC27F831F44}"/>
    <dgm:cxn modelId="{69C6A3EB-E8E2-484F-9571-EB86857B1E31}" type="presOf" srcId="{8366E203-B61E-4D0E-96D6-1290EC00008C}" destId="{A2251258-C46D-4CE9-B3AE-B8EEAD706E01}" srcOrd="0" destOrd="0" presId="urn:microsoft.com/office/officeart/2005/8/layout/hierarchy6"/>
    <dgm:cxn modelId="{7BB03FFA-7215-4F06-A39D-E62F84DD7445}" type="presOf" srcId="{A5E9B643-6096-44B3-ACE0-5C4790C03535}" destId="{D95F9360-B2F6-4AAA-9A2E-E9531405A233}" srcOrd="1" destOrd="0" presId="urn:microsoft.com/office/officeart/2005/8/layout/hierarchy6"/>
    <dgm:cxn modelId="{D4FA0DFB-2BAF-4674-B893-C9A79330F47D}" type="presOf" srcId="{26CCEA62-7C71-4380-9789-BDDBDDE9A2A6}" destId="{5964FD7A-24BA-49EA-A42F-8894C985C372}" srcOrd="0" destOrd="0" presId="urn:microsoft.com/office/officeart/2005/8/layout/hierarchy6"/>
    <dgm:cxn modelId="{DD1BA138-6813-4393-98BE-960D7D2345B5}" type="presParOf" srcId="{A071ED96-15F7-4D11-8E17-7A4CB92C86CC}" destId="{D0E7B9D2-14EA-461D-9BC7-8A012A5768CF}" srcOrd="0" destOrd="0" presId="urn:microsoft.com/office/officeart/2005/8/layout/hierarchy6"/>
    <dgm:cxn modelId="{49BF761B-8BCD-4E1F-A10B-3F7B52CC8CB9}" type="presParOf" srcId="{D0E7B9D2-14EA-461D-9BC7-8A012A5768CF}" destId="{8E3404EF-5AF3-4703-9706-AA04B12A1D94}" srcOrd="0" destOrd="0" presId="urn:microsoft.com/office/officeart/2005/8/layout/hierarchy6"/>
    <dgm:cxn modelId="{011EB1EB-22C8-4939-8118-6F675D99DA9A}" type="presParOf" srcId="{D0E7B9D2-14EA-461D-9BC7-8A012A5768CF}" destId="{C6AA9E14-2A44-409F-9ADE-74E4650A11C3}" srcOrd="1" destOrd="0" presId="urn:microsoft.com/office/officeart/2005/8/layout/hierarchy6"/>
    <dgm:cxn modelId="{F3B52C1E-C9A7-4092-8E03-642DC6EB8F05}" type="presParOf" srcId="{C6AA9E14-2A44-409F-9ADE-74E4650A11C3}" destId="{C7C3FF7F-1998-4EE9-9E2A-22B04F200232}" srcOrd="0" destOrd="0" presId="urn:microsoft.com/office/officeart/2005/8/layout/hierarchy6"/>
    <dgm:cxn modelId="{BEA9923A-0058-4C3A-B1E1-D6BFB4D076D6}" type="presParOf" srcId="{C7C3FF7F-1998-4EE9-9E2A-22B04F200232}" destId="{9276C6AC-460B-4F11-933C-9B0D69917FF4}" srcOrd="0" destOrd="0" presId="urn:microsoft.com/office/officeart/2005/8/layout/hierarchy6"/>
    <dgm:cxn modelId="{DDD25B54-3390-477C-A865-01613FB4458F}" type="presParOf" srcId="{C7C3FF7F-1998-4EE9-9E2A-22B04F200232}" destId="{CA7F6994-D939-4472-8608-7A4F73FD9884}" srcOrd="1" destOrd="0" presId="urn:microsoft.com/office/officeart/2005/8/layout/hierarchy6"/>
    <dgm:cxn modelId="{05D8F21D-2D4E-4887-AC33-57B78F89EDD2}" type="presParOf" srcId="{CA7F6994-D939-4472-8608-7A4F73FD9884}" destId="{A8544A9D-85A3-47E3-8DC4-1E350D96D672}" srcOrd="0" destOrd="0" presId="urn:microsoft.com/office/officeart/2005/8/layout/hierarchy6"/>
    <dgm:cxn modelId="{E801B4D0-1E72-4B12-BBD6-41FC512A0A20}" type="presParOf" srcId="{CA7F6994-D939-4472-8608-7A4F73FD9884}" destId="{D6DF7151-3156-421D-BD47-C87570925DD1}" srcOrd="1" destOrd="0" presId="urn:microsoft.com/office/officeart/2005/8/layout/hierarchy6"/>
    <dgm:cxn modelId="{7897BD82-DEC0-4FAE-ADB2-F15AA9FFF508}" type="presParOf" srcId="{D6DF7151-3156-421D-BD47-C87570925DD1}" destId="{8EC8A9F6-8A09-4457-B107-0AED8FF529DD}" srcOrd="0" destOrd="0" presId="urn:microsoft.com/office/officeart/2005/8/layout/hierarchy6"/>
    <dgm:cxn modelId="{AF683010-C173-4508-BDA4-924BD6268F24}" type="presParOf" srcId="{D6DF7151-3156-421D-BD47-C87570925DD1}" destId="{8C418970-70F4-40D9-849D-B8B192D57459}" srcOrd="1" destOrd="0" presId="urn:microsoft.com/office/officeart/2005/8/layout/hierarchy6"/>
    <dgm:cxn modelId="{F318B78F-0BF7-4DD1-912A-95043192FEB0}" type="presParOf" srcId="{8C418970-70F4-40D9-849D-B8B192D57459}" destId="{9CFDF73C-4B33-4A19-8F1C-C6B163C718E8}" srcOrd="0" destOrd="0" presId="urn:microsoft.com/office/officeart/2005/8/layout/hierarchy6"/>
    <dgm:cxn modelId="{E1FFF7E2-4E7C-434E-B1E6-2DFF672855BC}" type="presParOf" srcId="{8C418970-70F4-40D9-849D-B8B192D57459}" destId="{6B03077C-8B5D-4637-BCA7-3EF5D72CB250}" srcOrd="1" destOrd="0" presId="urn:microsoft.com/office/officeart/2005/8/layout/hierarchy6"/>
    <dgm:cxn modelId="{EAF3F287-D2CF-4B27-AC3A-FD756E867CFC}" type="presParOf" srcId="{6B03077C-8B5D-4637-BCA7-3EF5D72CB250}" destId="{DA53C6F3-3166-46A0-BA4F-7F9B06EA18B6}" srcOrd="0" destOrd="0" presId="urn:microsoft.com/office/officeart/2005/8/layout/hierarchy6"/>
    <dgm:cxn modelId="{BC00C03A-94A4-4F4E-8559-53D4C6B4789A}" type="presParOf" srcId="{6B03077C-8B5D-4637-BCA7-3EF5D72CB250}" destId="{4911C6CF-E35C-476F-9D56-6765EE0FE667}" srcOrd="1" destOrd="0" presId="urn:microsoft.com/office/officeart/2005/8/layout/hierarchy6"/>
    <dgm:cxn modelId="{30FC736E-6B6F-4AD2-B082-5FCC761094B8}" type="presParOf" srcId="{8C418970-70F4-40D9-849D-B8B192D57459}" destId="{9BFE369C-1BDC-4432-B85E-A5338D4C5446}" srcOrd="2" destOrd="0" presId="urn:microsoft.com/office/officeart/2005/8/layout/hierarchy6"/>
    <dgm:cxn modelId="{5AD58B81-2E01-4DEC-9723-548ABA61AB3F}" type="presParOf" srcId="{8C418970-70F4-40D9-849D-B8B192D57459}" destId="{D0FA549B-F54C-4765-9099-E45BB1DE456F}" srcOrd="3" destOrd="0" presId="urn:microsoft.com/office/officeart/2005/8/layout/hierarchy6"/>
    <dgm:cxn modelId="{AC3E103A-4AD8-4FF3-8DB7-4A3662AC9554}" type="presParOf" srcId="{D0FA549B-F54C-4765-9099-E45BB1DE456F}" destId="{5964FD7A-24BA-49EA-A42F-8894C985C372}" srcOrd="0" destOrd="0" presId="urn:microsoft.com/office/officeart/2005/8/layout/hierarchy6"/>
    <dgm:cxn modelId="{79D6E48E-4CAB-4BE8-9237-54CD1BD088E9}" type="presParOf" srcId="{D0FA549B-F54C-4765-9099-E45BB1DE456F}" destId="{F4248B7D-FA0B-4933-AFD9-3E5FC88162B8}" srcOrd="1" destOrd="0" presId="urn:microsoft.com/office/officeart/2005/8/layout/hierarchy6"/>
    <dgm:cxn modelId="{AC9A5D97-1F39-489E-8495-DA3E24EF334E}" type="presParOf" srcId="{8C418970-70F4-40D9-849D-B8B192D57459}" destId="{A2251258-C46D-4CE9-B3AE-B8EEAD706E01}" srcOrd="4" destOrd="0" presId="urn:microsoft.com/office/officeart/2005/8/layout/hierarchy6"/>
    <dgm:cxn modelId="{30C421C9-852F-4B2C-BDDD-B8583128673B}" type="presParOf" srcId="{8C418970-70F4-40D9-849D-B8B192D57459}" destId="{F44A07B8-4FF1-483F-BEC2-DF6CA0087FB5}" srcOrd="5" destOrd="0" presId="urn:microsoft.com/office/officeart/2005/8/layout/hierarchy6"/>
    <dgm:cxn modelId="{2CC5DC5B-9FCC-4B51-8F82-D5B35AAC1D07}" type="presParOf" srcId="{F44A07B8-4FF1-483F-BEC2-DF6CA0087FB5}" destId="{6A8137F7-B844-44A4-8C5D-2D20B2E77581}" srcOrd="0" destOrd="0" presId="urn:microsoft.com/office/officeart/2005/8/layout/hierarchy6"/>
    <dgm:cxn modelId="{5B21CDF3-1C46-4739-9B6B-08916A5ACBFB}" type="presParOf" srcId="{F44A07B8-4FF1-483F-BEC2-DF6CA0087FB5}" destId="{03104146-09D8-4ED0-8851-1D999A860BCF}" srcOrd="1" destOrd="0" presId="urn:microsoft.com/office/officeart/2005/8/layout/hierarchy6"/>
    <dgm:cxn modelId="{C81796B1-8C18-4842-A003-31D2258F00E9}" type="presParOf" srcId="{8C418970-70F4-40D9-849D-B8B192D57459}" destId="{70B2AA8E-A7AC-48AD-AE39-B8FEB0FF0CF5}" srcOrd="6" destOrd="0" presId="urn:microsoft.com/office/officeart/2005/8/layout/hierarchy6"/>
    <dgm:cxn modelId="{2D79920B-EC51-4760-8C34-F92F1265946B}" type="presParOf" srcId="{8C418970-70F4-40D9-849D-B8B192D57459}" destId="{2FE968B2-D373-49C0-8292-446FF0B6896D}" srcOrd="7" destOrd="0" presId="urn:microsoft.com/office/officeart/2005/8/layout/hierarchy6"/>
    <dgm:cxn modelId="{5C49EF9B-5EFB-4FC6-92B9-AFB4F96D4DBC}" type="presParOf" srcId="{2FE968B2-D373-49C0-8292-446FF0B6896D}" destId="{4EC5EB7B-6E83-40C5-953A-111DE8FD4647}" srcOrd="0" destOrd="0" presId="urn:microsoft.com/office/officeart/2005/8/layout/hierarchy6"/>
    <dgm:cxn modelId="{F58B3603-B86E-4E51-9773-326FF5B5A987}" type="presParOf" srcId="{2FE968B2-D373-49C0-8292-446FF0B6896D}" destId="{766213A3-471B-4808-87C4-681936344B41}" srcOrd="1" destOrd="0" presId="urn:microsoft.com/office/officeart/2005/8/layout/hierarchy6"/>
    <dgm:cxn modelId="{55BEA251-7F11-464C-BCD6-5B8B64D6067E}" type="presParOf" srcId="{CA7F6994-D939-4472-8608-7A4F73FD9884}" destId="{4597CD74-35D7-49AC-9E6A-265EA89C1EE6}" srcOrd="2" destOrd="0" presId="urn:microsoft.com/office/officeart/2005/8/layout/hierarchy6"/>
    <dgm:cxn modelId="{9785B7D1-42E0-4708-9ECB-C6075D7539B0}" type="presParOf" srcId="{CA7F6994-D939-4472-8608-7A4F73FD9884}" destId="{0ECDD80A-4F2C-49F1-BA5E-D2F13392A238}" srcOrd="3" destOrd="0" presId="urn:microsoft.com/office/officeart/2005/8/layout/hierarchy6"/>
    <dgm:cxn modelId="{58264956-BE12-42C3-8BBB-A4FE72CAB76D}" type="presParOf" srcId="{0ECDD80A-4F2C-49F1-BA5E-D2F13392A238}" destId="{F9C36BB6-84D2-4744-9FA6-2D63E2D72434}" srcOrd="0" destOrd="0" presId="urn:microsoft.com/office/officeart/2005/8/layout/hierarchy6"/>
    <dgm:cxn modelId="{62B058ED-3616-47B9-9305-F4C058376724}" type="presParOf" srcId="{0ECDD80A-4F2C-49F1-BA5E-D2F13392A238}" destId="{3D5FED93-E314-42E5-97FE-58DA0C074D05}" srcOrd="1" destOrd="0" presId="urn:microsoft.com/office/officeart/2005/8/layout/hierarchy6"/>
    <dgm:cxn modelId="{4855F8A2-0FC0-41E9-BBE3-FC74FC5F3D62}" type="presParOf" srcId="{CA7F6994-D939-4472-8608-7A4F73FD9884}" destId="{9DD316BC-A9D2-476D-A238-B6C11FB5B9BD}" srcOrd="4" destOrd="0" presId="urn:microsoft.com/office/officeart/2005/8/layout/hierarchy6"/>
    <dgm:cxn modelId="{DE8AA61E-73EA-4F48-9B5A-EFE71FA84EFA}" type="presParOf" srcId="{CA7F6994-D939-4472-8608-7A4F73FD9884}" destId="{77F0ADE5-CA9E-486B-917B-97478638EC3A}" srcOrd="5" destOrd="0" presId="urn:microsoft.com/office/officeart/2005/8/layout/hierarchy6"/>
    <dgm:cxn modelId="{F14F85FB-8C32-418D-8A1B-0E88E20A05B7}" type="presParOf" srcId="{77F0ADE5-CA9E-486B-917B-97478638EC3A}" destId="{70695331-9E5E-4874-9D1D-F2A30ADA72DB}" srcOrd="0" destOrd="0" presId="urn:microsoft.com/office/officeart/2005/8/layout/hierarchy6"/>
    <dgm:cxn modelId="{24D589F2-A8B6-41B3-92E9-74FA79127089}" type="presParOf" srcId="{77F0ADE5-CA9E-486B-917B-97478638EC3A}" destId="{928785BC-FC98-4F13-8917-D919DE65EB0C}" srcOrd="1" destOrd="0" presId="urn:microsoft.com/office/officeart/2005/8/layout/hierarchy6"/>
    <dgm:cxn modelId="{148D2CA3-AA3B-453B-9967-C18A126ED6A8}" type="presParOf" srcId="{A071ED96-15F7-4D11-8E17-7A4CB92C86CC}" destId="{4092C593-00F5-4B74-BA4D-798AB958DA41}" srcOrd="1" destOrd="0" presId="urn:microsoft.com/office/officeart/2005/8/layout/hierarchy6"/>
    <dgm:cxn modelId="{B990CB03-2122-48A8-815B-2A75FAEEED0B}" type="presParOf" srcId="{4092C593-00F5-4B74-BA4D-798AB958DA41}" destId="{215E14B1-98E8-4F65-BFEB-A29DBEBE6057}" srcOrd="0" destOrd="0" presId="urn:microsoft.com/office/officeart/2005/8/layout/hierarchy6"/>
    <dgm:cxn modelId="{6373DB98-3FCC-4572-9C65-A16CC5065466}" type="presParOf" srcId="{215E14B1-98E8-4F65-BFEB-A29DBEBE6057}" destId="{83A061AC-2FF3-453A-A748-E05261D25DFA}" srcOrd="0" destOrd="0" presId="urn:microsoft.com/office/officeart/2005/8/layout/hierarchy6"/>
    <dgm:cxn modelId="{B36BC9DC-D010-427F-B3C2-94FB618F88A2}" type="presParOf" srcId="{215E14B1-98E8-4F65-BFEB-A29DBEBE6057}" destId="{3DC9938E-7C44-4DE3-9E18-A93A6129F203}" srcOrd="1" destOrd="0" presId="urn:microsoft.com/office/officeart/2005/8/layout/hierarchy6"/>
    <dgm:cxn modelId="{9FBDFDC9-75B8-4074-B6F2-1416C6BD00A8}" type="presParOf" srcId="{4092C593-00F5-4B74-BA4D-798AB958DA41}" destId="{B1424F38-96D6-4382-951F-17CCA59683CD}" srcOrd="1" destOrd="0" presId="urn:microsoft.com/office/officeart/2005/8/layout/hierarchy6"/>
    <dgm:cxn modelId="{E8D8703A-8212-42DE-B0E7-09BBE979FA1F}" type="presParOf" srcId="{B1424F38-96D6-4382-951F-17CCA59683CD}" destId="{C744DA43-0B11-4F0A-A165-97CE2CB9C711}" srcOrd="0" destOrd="0" presId="urn:microsoft.com/office/officeart/2005/8/layout/hierarchy6"/>
    <dgm:cxn modelId="{3903F2FC-233D-465A-8AB4-00A8FC21D52B}" type="presParOf" srcId="{4092C593-00F5-4B74-BA4D-798AB958DA41}" destId="{C8A95AD1-1E5C-431B-9C7B-93BE7ED169A2}" srcOrd="2" destOrd="0" presId="urn:microsoft.com/office/officeart/2005/8/layout/hierarchy6"/>
    <dgm:cxn modelId="{952FCB44-387F-4042-A6BD-7CEA4971E85F}" type="presParOf" srcId="{C8A95AD1-1E5C-431B-9C7B-93BE7ED169A2}" destId="{FDA6B88B-D772-457D-9717-A2666EC535B7}" srcOrd="0" destOrd="0" presId="urn:microsoft.com/office/officeart/2005/8/layout/hierarchy6"/>
    <dgm:cxn modelId="{FFD66943-02A0-4BC5-A454-268E1E767102}" type="presParOf" srcId="{C8A95AD1-1E5C-431B-9C7B-93BE7ED169A2}" destId="{D95F9360-B2F6-4AAA-9A2E-E9531405A233}" srcOrd="1" destOrd="0" presId="urn:microsoft.com/office/officeart/2005/8/layout/hierarchy6"/>
    <dgm:cxn modelId="{D9F2C678-9A43-49B8-8E6C-DE79ED791258}" type="presParOf" srcId="{4092C593-00F5-4B74-BA4D-798AB958DA41}" destId="{8E7A6F1B-33C5-4AF0-B466-D4426D43DCBD}" srcOrd="3" destOrd="0" presId="urn:microsoft.com/office/officeart/2005/8/layout/hierarchy6"/>
    <dgm:cxn modelId="{BB28323B-5B26-47DB-B650-C0E972FB7E88}" type="presParOf" srcId="{8E7A6F1B-33C5-4AF0-B466-D4426D43DCBD}" destId="{888CB823-EFC1-4B8E-AC99-9B5EB1275102}" srcOrd="0" destOrd="0" presId="urn:microsoft.com/office/officeart/2005/8/layout/hierarchy6"/>
    <dgm:cxn modelId="{563DB078-4906-4530-8035-85B0AFB2CBA7}" type="presParOf" srcId="{4092C593-00F5-4B74-BA4D-798AB958DA41}" destId="{767318F4-C100-4161-B015-069B8CD7C284}" srcOrd="4" destOrd="0" presId="urn:microsoft.com/office/officeart/2005/8/layout/hierarchy6"/>
    <dgm:cxn modelId="{9142F0A0-D414-43F5-AFAF-8BDABFE94FC5}" type="presParOf" srcId="{767318F4-C100-4161-B015-069B8CD7C284}" destId="{3C9F1AF2-56DC-4F97-A497-F9F728226198}" srcOrd="0" destOrd="0" presId="urn:microsoft.com/office/officeart/2005/8/layout/hierarchy6"/>
    <dgm:cxn modelId="{843F32E5-49F7-4B18-84AD-6C833C5036EA}" type="presParOf" srcId="{767318F4-C100-4161-B015-069B8CD7C284}" destId="{2D132AAB-4394-4A62-A5F9-716780EAE8F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A6B88B-D772-457D-9717-A2666EC535B7}">
      <dsp:nvSpPr>
        <dsp:cNvPr id="0" name=""/>
        <dsp:cNvSpPr/>
      </dsp:nvSpPr>
      <dsp:spPr>
        <a:xfrm>
          <a:off x="0" y="2525671"/>
          <a:ext cx="10217209" cy="154255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 err="1"/>
            <a:t>Asigne</a:t>
          </a:r>
          <a:r>
            <a:rPr lang="en-US" sz="3300" kern="1200" dirty="0"/>
            <a:t> CVE IDs a </a:t>
          </a:r>
          <a:r>
            <a:rPr lang="en-US" sz="3300" kern="1200" dirty="0" err="1"/>
            <a:t>este</a:t>
          </a:r>
          <a:r>
            <a:rPr lang="en-US" sz="3300" kern="1200" dirty="0"/>
            <a:t> </a:t>
          </a:r>
          <a:r>
            <a:rPr lang="en-US" sz="3300" kern="1200" dirty="0" err="1"/>
            <a:t>nivel</a:t>
          </a:r>
          <a:endParaRPr lang="en-US" sz="3300" kern="1200" dirty="0"/>
        </a:p>
      </dsp:txBody>
      <dsp:txXfrm>
        <a:off x="0" y="2525671"/>
        <a:ext cx="3065162" cy="1542559"/>
      </dsp:txXfrm>
    </dsp:sp>
    <dsp:sp modelId="{83A061AC-2FF3-453A-A748-E05261D25DFA}">
      <dsp:nvSpPr>
        <dsp:cNvPr id="0" name=""/>
        <dsp:cNvSpPr/>
      </dsp:nvSpPr>
      <dsp:spPr>
        <a:xfrm>
          <a:off x="0" y="726019"/>
          <a:ext cx="10217209" cy="154255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 </a:t>
          </a:r>
          <a:r>
            <a:rPr lang="en-US" sz="3300" kern="1200" dirty="0" err="1"/>
            <a:t>Separar</a:t>
          </a:r>
          <a:r>
            <a:rPr lang="en-US" sz="3300" kern="1200" dirty="0"/>
            <a:t> por </a:t>
          </a:r>
          <a:r>
            <a:rPr lang="en-US" sz="3300" kern="1200" dirty="0" err="1"/>
            <a:t>Producto</a:t>
          </a:r>
          <a:endParaRPr lang="en-US" sz="3300" kern="1200" dirty="0"/>
        </a:p>
      </dsp:txBody>
      <dsp:txXfrm>
        <a:off x="0" y="726019"/>
        <a:ext cx="3065162" cy="1542559"/>
      </dsp:txXfrm>
    </dsp:sp>
    <dsp:sp modelId="{9276C6AC-460B-4F11-933C-9B0D69917FF4}">
      <dsp:nvSpPr>
        <dsp:cNvPr id="0" name=""/>
        <dsp:cNvSpPr/>
      </dsp:nvSpPr>
      <dsp:spPr>
        <a:xfrm>
          <a:off x="5574914" y="854565"/>
          <a:ext cx="1928198" cy="1285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La </a:t>
          </a:r>
          <a:r>
            <a:rPr lang="en-US" sz="1900" kern="1200" dirty="0" err="1"/>
            <a:t>Vulnerabilidad</a:t>
          </a:r>
          <a:r>
            <a:rPr lang="en-US" sz="1900" kern="1200" dirty="0"/>
            <a:t> </a:t>
          </a:r>
          <a:r>
            <a:rPr lang="en-US" sz="1900" kern="1200" dirty="0" err="1"/>
            <a:t>afecta</a:t>
          </a:r>
          <a:r>
            <a:rPr lang="en-US" sz="1900" kern="1200" dirty="0"/>
            <a:t> a </a:t>
          </a:r>
          <a:r>
            <a:rPr lang="en-US" sz="1900" kern="1200" dirty="0" err="1"/>
            <a:t>todos</a:t>
          </a:r>
          <a:r>
            <a:rPr lang="en-US" sz="1900" kern="1200" dirty="0"/>
            <a:t> los </a:t>
          </a:r>
          <a:r>
            <a:rPr lang="en-US" sz="1900" kern="1200" dirty="0" err="1"/>
            <a:t>navegadores</a:t>
          </a:r>
          <a:endParaRPr lang="en-US" sz="1900" kern="1200" dirty="0"/>
        </a:p>
      </dsp:txBody>
      <dsp:txXfrm>
        <a:off x="5612564" y="892215"/>
        <a:ext cx="1852898" cy="1210165"/>
      </dsp:txXfrm>
    </dsp:sp>
    <dsp:sp modelId="{A8544A9D-85A3-47E3-8DC4-1E350D96D672}">
      <dsp:nvSpPr>
        <dsp:cNvPr id="0" name=""/>
        <dsp:cNvSpPr/>
      </dsp:nvSpPr>
      <dsp:spPr>
        <a:xfrm>
          <a:off x="4032355" y="2140031"/>
          <a:ext cx="2506658" cy="514186"/>
        </a:xfrm>
        <a:custGeom>
          <a:avLst/>
          <a:gdLst/>
          <a:ahLst/>
          <a:cxnLst/>
          <a:rect l="0" t="0" r="0" b="0"/>
          <a:pathLst>
            <a:path>
              <a:moveTo>
                <a:pt x="2506658" y="0"/>
              </a:moveTo>
              <a:lnTo>
                <a:pt x="2506658" y="257093"/>
              </a:lnTo>
              <a:lnTo>
                <a:pt x="0" y="257093"/>
              </a:lnTo>
              <a:lnTo>
                <a:pt x="0" y="5141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C8A9F6-8A09-4457-B107-0AED8FF529DD}">
      <dsp:nvSpPr>
        <dsp:cNvPr id="0" name=""/>
        <dsp:cNvSpPr/>
      </dsp:nvSpPr>
      <dsp:spPr>
        <a:xfrm>
          <a:off x="3068255" y="2654218"/>
          <a:ext cx="1928198" cy="1285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Chromium</a:t>
          </a:r>
        </a:p>
      </dsp:txBody>
      <dsp:txXfrm>
        <a:off x="3105905" y="2691868"/>
        <a:ext cx="1852898" cy="1210165"/>
      </dsp:txXfrm>
    </dsp:sp>
    <dsp:sp modelId="{4597CD74-35D7-49AC-9E6A-265EA89C1EE6}">
      <dsp:nvSpPr>
        <dsp:cNvPr id="0" name=""/>
        <dsp:cNvSpPr/>
      </dsp:nvSpPr>
      <dsp:spPr>
        <a:xfrm>
          <a:off x="6493293" y="2140031"/>
          <a:ext cx="91440" cy="5141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41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C36BB6-84D2-4744-9FA6-2D63E2D72434}">
      <dsp:nvSpPr>
        <dsp:cNvPr id="0" name=""/>
        <dsp:cNvSpPr/>
      </dsp:nvSpPr>
      <dsp:spPr>
        <a:xfrm>
          <a:off x="5574914" y="2654218"/>
          <a:ext cx="1928198" cy="1285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Internet Explorer</a:t>
          </a:r>
        </a:p>
      </dsp:txBody>
      <dsp:txXfrm>
        <a:off x="5612564" y="2691868"/>
        <a:ext cx="1852898" cy="1210165"/>
      </dsp:txXfrm>
    </dsp:sp>
    <dsp:sp modelId="{9DD316BC-A9D2-476D-A238-B6C11FB5B9BD}">
      <dsp:nvSpPr>
        <dsp:cNvPr id="0" name=""/>
        <dsp:cNvSpPr/>
      </dsp:nvSpPr>
      <dsp:spPr>
        <a:xfrm>
          <a:off x="6539013" y="2140031"/>
          <a:ext cx="2506658" cy="5141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093"/>
              </a:lnTo>
              <a:lnTo>
                <a:pt x="2506658" y="257093"/>
              </a:lnTo>
              <a:lnTo>
                <a:pt x="2506658" y="5141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695331-9E5E-4874-9D1D-F2A30ADA72DB}">
      <dsp:nvSpPr>
        <dsp:cNvPr id="0" name=""/>
        <dsp:cNvSpPr/>
      </dsp:nvSpPr>
      <dsp:spPr>
        <a:xfrm>
          <a:off x="8081572" y="2654218"/>
          <a:ext cx="1928198" cy="1285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Firefox</a:t>
          </a:r>
        </a:p>
      </dsp:txBody>
      <dsp:txXfrm>
        <a:off x="8119222" y="2691868"/>
        <a:ext cx="1852898" cy="12101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9F1AF2-56DC-4F97-A497-F9F728226198}">
      <dsp:nvSpPr>
        <dsp:cNvPr id="0" name=""/>
        <dsp:cNvSpPr/>
      </dsp:nvSpPr>
      <dsp:spPr>
        <a:xfrm>
          <a:off x="0" y="3064303"/>
          <a:ext cx="10217209" cy="100076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Código </a:t>
          </a:r>
          <a:r>
            <a:rPr lang="en-US" sz="1700" kern="1200" dirty="0" err="1"/>
            <a:t>Compartido</a:t>
          </a:r>
          <a:r>
            <a:rPr lang="en-US" sz="1700" kern="1200" dirty="0"/>
            <a:t>; </a:t>
          </a:r>
          <a:r>
            <a:rPr lang="en-US" sz="1700" kern="1200" dirty="0" err="1"/>
            <a:t>Fusione</a:t>
          </a:r>
          <a:r>
            <a:rPr lang="en-US" sz="1700" kern="1200" dirty="0"/>
            <a:t> </a:t>
          </a:r>
          <a:r>
            <a:rPr lang="en-US" sz="1700" kern="1200" dirty="0" err="1"/>
            <a:t>en</a:t>
          </a:r>
          <a:r>
            <a:rPr lang="en-US" sz="1700" kern="1200" dirty="0"/>
            <a:t> uno</a:t>
          </a:r>
        </a:p>
      </dsp:txBody>
      <dsp:txXfrm>
        <a:off x="0" y="3064303"/>
        <a:ext cx="3065162" cy="1000767"/>
      </dsp:txXfrm>
    </dsp:sp>
    <dsp:sp modelId="{FDA6B88B-D772-457D-9717-A2666EC535B7}">
      <dsp:nvSpPr>
        <dsp:cNvPr id="0" name=""/>
        <dsp:cNvSpPr/>
      </dsp:nvSpPr>
      <dsp:spPr>
        <a:xfrm>
          <a:off x="0" y="1896741"/>
          <a:ext cx="10217209" cy="100076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Asigne</a:t>
          </a:r>
          <a:r>
            <a:rPr lang="en-US" sz="1700" kern="1200" dirty="0"/>
            <a:t> CVE IDs a </a:t>
          </a:r>
          <a:r>
            <a:rPr lang="en-US" sz="1700" kern="1200" dirty="0" err="1"/>
            <a:t>este</a:t>
          </a:r>
          <a:r>
            <a:rPr lang="en-US" sz="1700" kern="1200" dirty="0"/>
            <a:t> </a:t>
          </a:r>
          <a:r>
            <a:rPr lang="en-US" sz="1700" kern="1200" dirty="0" err="1"/>
            <a:t>nivel</a:t>
          </a:r>
          <a:endParaRPr lang="en-US" sz="1700" kern="1200" dirty="0"/>
        </a:p>
      </dsp:txBody>
      <dsp:txXfrm>
        <a:off x="0" y="1896741"/>
        <a:ext cx="3065162" cy="1000767"/>
      </dsp:txXfrm>
    </dsp:sp>
    <dsp:sp modelId="{83A061AC-2FF3-453A-A748-E05261D25DFA}">
      <dsp:nvSpPr>
        <dsp:cNvPr id="0" name=""/>
        <dsp:cNvSpPr/>
      </dsp:nvSpPr>
      <dsp:spPr>
        <a:xfrm>
          <a:off x="0" y="729178"/>
          <a:ext cx="10217209" cy="100076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 </a:t>
          </a:r>
          <a:r>
            <a:rPr lang="en-US" sz="1700" kern="1200" dirty="0" err="1"/>
            <a:t>Separar</a:t>
          </a:r>
          <a:r>
            <a:rPr lang="en-US" sz="1700" kern="1200" dirty="0"/>
            <a:t> por </a:t>
          </a:r>
          <a:r>
            <a:rPr lang="en-US" sz="1700" kern="1200" dirty="0" err="1"/>
            <a:t>Producto</a:t>
          </a:r>
          <a:r>
            <a:rPr lang="en-US" sz="1700" kern="1200" dirty="0"/>
            <a:t> a </a:t>
          </a:r>
          <a:r>
            <a:rPr lang="en-US" sz="1700" kern="1200" dirty="0" err="1"/>
            <a:t>menos</a:t>
          </a:r>
          <a:r>
            <a:rPr lang="en-US" sz="1700" kern="1200" dirty="0"/>
            <a:t> que el </a:t>
          </a:r>
          <a:r>
            <a:rPr lang="en-US" sz="1700" kern="1200" dirty="0" err="1"/>
            <a:t>código</a:t>
          </a:r>
          <a:r>
            <a:rPr lang="en-US" sz="1700" kern="1200" dirty="0"/>
            <a:t> sea </a:t>
          </a:r>
          <a:r>
            <a:rPr lang="en-US" sz="1700" kern="1200" dirty="0" err="1"/>
            <a:t>compartido</a:t>
          </a:r>
          <a:endParaRPr lang="en-US" sz="1700" kern="1200" dirty="0"/>
        </a:p>
      </dsp:txBody>
      <dsp:txXfrm>
        <a:off x="0" y="729178"/>
        <a:ext cx="3065162" cy="1000767"/>
      </dsp:txXfrm>
    </dsp:sp>
    <dsp:sp modelId="{9276C6AC-460B-4F11-933C-9B0D69917FF4}">
      <dsp:nvSpPr>
        <dsp:cNvPr id="0" name=""/>
        <dsp:cNvSpPr/>
      </dsp:nvSpPr>
      <dsp:spPr>
        <a:xfrm>
          <a:off x="7133219" y="812576"/>
          <a:ext cx="1250959" cy="83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La </a:t>
          </a:r>
          <a:r>
            <a:rPr lang="en-US" sz="1200" kern="1200" dirty="0" err="1"/>
            <a:t>Vulnerabilidad</a:t>
          </a:r>
          <a:r>
            <a:rPr lang="en-US" sz="1200" kern="1200" dirty="0"/>
            <a:t> </a:t>
          </a:r>
          <a:r>
            <a:rPr lang="en-US" sz="1200" kern="1200" dirty="0" err="1"/>
            <a:t>afecta</a:t>
          </a:r>
          <a:r>
            <a:rPr lang="en-US" sz="1200" kern="1200" dirty="0"/>
            <a:t> a </a:t>
          </a:r>
          <a:r>
            <a:rPr lang="en-US" sz="1200" kern="1200" dirty="0" err="1"/>
            <a:t>todos</a:t>
          </a:r>
          <a:r>
            <a:rPr lang="en-US" sz="1200" kern="1200" dirty="0"/>
            <a:t> los </a:t>
          </a:r>
          <a:r>
            <a:rPr lang="en-US" sz="1200" kern="1200" dirty="0" err="1"/>
            <a:t>navegadores</a:t>
          </a:r>
          <a:endParaRPr lang="en-US" sz="1200" kern="1200" dirty="0"/>
        </a:p>
      </dsp:txBody>
      <dsp:txXfrm>
        <a:off x="7157645" y="837002"/>
        <a:ext cx="1202107" cy="785121"/>
      </dsp:txXfrm>
    </dsp:sp>
    <dsp:sp modelId="{A8544A9D-85A3-47E3-8DC4-1E350D96D672}">
      <dsp:nvSpPr>
        <dsp:cNvPr id="0" name=""/>
        <dsp:cNvSpPr/>
      </dsp:nvSpPr>
      <dsp:spPr>
        <a:xfrm>
          <a:off x="6132451" y="1646549"/>
          <a:ext cx="1626247" cy="333589"/>
        </a:xfrm>
        <a:custGeom>
          <a:avLst/>
          <a:gdLst/>
          <a:ahLst/>
          <a:cxnLst/>
          <a:rect l="0" t="0" r="0" b="0"/>
          <a:pathLst>
            <a:path>
              <a:moveTo>
                <a:pt x="1626247" y="0"/>
              </a:moveTo>
              <a:lnTo>
                <a:pt x="1626247" y="166794"/>
              </a:lnTo>
              <a:lnTo>
                <a:pt x="0" y="166794"/>
              </a:lnTo>
              <a:lnTo>
                <a:pt x="0" y="3335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C8A9F6-8A09-4457-B107-0AED8FF529DD}">
      <dsp:nvSpPr>
        <dsp:cNvPr id="0" name=""/>
        <dsp:cNvSpPr/>
      </dsp:nvSpPr>
      <dsp:spPr>
        <a:xfrm>
          <a:off x="5506972" y="1980138"/>
          <a:ext cx="1250959" cy="83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Chromium</a:t>
          </a:r>
        </a:p>
      </dsp:txBody>
      <dsp:txXfrm>
        <a:off x="5531398" y="2004564"/>
        <a:ext cx="1202107" cy="785121"/>
      </dsp:txXfrm>
    </dsp:sp>
    <dsp:sp modelId="{9CFDF73C-4B33-4A19-8F1C-C6B163C718E8}">
      <dsp:nvSpPr>
        <dsp:cNvPr id="0" name=""/>
        <dsp:cNvSpPr/>
      </dsp:nvSpPr>
      <dsp:spPr>
        <a:xfrm>
          <a:off x="3693080" y="2814111"/>
          <a:ext cx="2439371" cy="333589"/>
        </a:xfrm>
        <a:custGeom>
          <a:avLst/>
          <a:gdLst/>
          <a:ahLst/>
          <a:cxnLst/>
          <a:rect l="0" t="0" r="0" b="0"/>
          <a:pathLst>
            <a:path>
              <a:moveTo>
                <a:pt x="2439371" y="0"/>
              </a:moveTo>
              <a:lnTo>
                <a:pt x="2439371" y="166794"/>
              </a:lnTo>
              <a:lnTo>
                <a:pt x="0" y="166794"/>
              </a:lnTo>
              <a:lnTo>
                <a:pt x="0" y="3335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53C6F3-3166-46A0-BA4F-7F9B06EA18B6}">
      <dsp:nvSpPr>
        <dsp:cNvPr id="0" name=""/>
        <dsp:cNvSpPr/>
      </dsp:nvSpPr>
      <dsp:spPr>
        <a:xfrm>
          <a:off x="3067601" y="3147700"/>
          <a:ext cx="1250959" cy="83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Chrome</a:t>
          </a:r>
        </a:p>
      </dsp:txBody>
      <dsp:txXfrm>
        <a:off x="3092027" y="3172126"/>
        <a:ext cx="1202107" cy="785121"/>
      </dsp:txXfrm>
    </dsp:sp>
    <dsp:sp modelId="{9BFE369C-1BDC-4432-B85E-A5338D4C5446}">
      <dsp:nvSpPr>
        <dsp:cNvPr id="0" name=""/>
        <dsp:cNvSpPr/>
      </dsp:nvSpPr>
      <dsp:spPr>
        <a:xfrm>
          <a:off x="5319328" y="2814111"/>
          <a:ext cx="813123" cy="333589"/>
        </a:xfrm>
        <a:custGeom>
          <a:avLst/>
          <a:gdLst/>
          <a:ahLst/>
          <a:cxnLst/>
          <a:rect l="0" t="0" r="0" b="0"/>
          <a:pathLst>
            <a:path>
              <a:moveTo>
                <a:pt x="813123" y="0"/>
              </a:moveTo>
              <a:lnTo>
                <a:pt x="813123" y="166794"/>
              </a:lnTo>
              <a:lnTo>
                <a:pt x="0" y="166794"/>
              </a:lnTo>
              <a:lnTo>
                <a:pt x="0" y="3335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64FD7A-24BA-49EA-A42F-8894C985C372}">
      <dsp:nvSpPr>
        <dsp:cNvPr id="0" name=""/>
        <dsp:cNvSpPr/>
      </dsp:nvSpPr>
      <dsp:spPr>
        <a:xfrm>
          <a:off x="4693848" y="3147700"/>
          <a:ext cx="1250959" cy="83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Opera</a:t>
          </a:r>
        </a:p>
      </dsp:txBody>
      <dsp:txXfrm>
        <a:off x="4718274" y="3172126"/>
        <a:ext cx="1202107" cy="785121"/>
      </dsp:txXfrm>
    </dsp:sp>
    <dsp:sp modelId="{A2251258-C46D-4CE9-B3AE-B8EEAD706E01}">
      <dsp:nvSpPr>
        <dsp:cNvPr id="0" name=""/>
        <dsp:cNvSpPr/>
      </dsp:nvSpPr>
      <dsp:spPr>
        <a:xfrm>
          <a:off x="6132451" y="2814111"/>
          <a:ext cx="813123" cy="3335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794"/>
              </a:lnTo>
              <a:lnTo>
                <a:pt x="813123" y="166794"/>
              </a:lnTo>
              <a:lnTo>
                <a:pt x="813123" y="3335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8137F7-B844-44A4-8C5D-2D20B2E77581}">
      <dsp:nvSpPr>
        <dsp:cNvPr id="0" name=""/>
        <dsp:cNvSpPr/>
      </dsp:nvSpPr>
      <dsp:spPr>
        <a:xfrm>
          <a:off x="6320095" y="3147700"/>
          <a:ext cx="1250959" cy="83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Yandex</a:t>
          </a:r>
        </a:p>
      </dsp:txBody>
      <dsp:txXfrm>
        <a:off x="6344521" y="3172126"/>
        <a:ext cx="1202107" cy="785121"/>
      </dsp:txXfrm>
    </dsp:sp>
    <dsp:sp modelId="{70B2AA8E-A7AC-48AD-AE39-B8FEB0FF0CF5}">
      <dsp:nvSpPr>
        <dsp:cNvPr id="0" name=""/>
        <dsp:cNvSpPr/>
      </dsp:nvSpPr>
      <dsp:spPr>
        <a:xfrm>
          <a:off x="6132451" y="2814111"/>
          <a:ext cx="2439371" cy="3335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794"/>
              </a:lnTo>
              <a:lnTo>
                <a:pt x="2439371" y="166794"/>
              </a:lnTo>
              <a:lnTo>
                <a:pt x="2439371" y="3335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C5EB7B-6E83-40C5-953A-111DE8FD4647}">
      <dsp:nvSpPr>
        <dsp:cNvPr id="0" name=""/>
        <dsp:cNvSpPr/>
      </dsp:nvSpPr>
      <dsp:spPr>
        <a:xfrm>
          <a:off x="7946343" y="3147700"/>
          <a:ext cx="1250959" cy="83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Qihoo 360 Secure Browser</a:t>
          </a:r>
        </a:p>
      </dsp:txBody>
      <dsp:txXfrm>
        <a:off x="7970769" y="3172126"/>
        <a:ext cx="1202107" cy="785121"/>
      </dsp:txXfrm>
    </dsp:sp>
    <dsp:sp modelId="{4597CD74-35D7-49AC-9E6A-265EA89C1EE6}">
      <dsp:nvSpPr>
        <dsp:cNvPr id="0" name=""/>
        <dsp:cNvSpPr/>
      </dsp:nvSpPr>
      <dsp:spPr>
        <a:xfrm>
          <a:off x="7712979" y="1646549"/>
          <a:ext cx="91440" cy="3335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5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C36BB6-84D2-4744-9FA6-2D63E2D72434}">
      <dsp:nvSpPr>
        <dsp:cNvPr id="0" name=""/>
        <dsp:cNvSpPr/>
      </dsp:nvSpPr>
      <dsp:spPr>
        <a:xfrm>
          <a:off x="7133219" y="1980138"/>
          <a:ext cx="1250959" cy="83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Internet Explorer</a:t>
          </a:r>
        </a:p>
      </dsp:txBody>
      <dsp:txXfrm>
        <a:off x="7157645" y="2004564"/>
        <a:ext cx="1202107" cy="785121"/>
      </dsp:txXfrm>
    </dsp:sp>
    <dsp:sp modelId="{9DD316BC-A9D2-476D-A238-B6C11FB5B9BD}">
      <dsp:nvSpPr>
        <dsp:cNvPr id="0" name=""/>
        <dsp:cNvSpPr/>
      </dsp:nvSpPr>
      <dsp:spPr>
        <a:xfrm>
          <a:off x="7758699" y="1646549"/>
          <a:ext cx="1626247" cy="3335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794"/>
              </a:lnTo>
              <a:lnTo>
                <a:pt x="1626247" y="166794"/>
              </a:lnTo>
              <a:lnTo>
                <a:pt x="1626247" y="3335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695331-9E5E-4874-9D1D-F2A30ADA72DB}">
      <dsp:nvSpPr>
        <dsp:cNvPr id="0" name=""/>
        <dsp:cNvSpPr/>
      </dsp:nvSpPr>
      <dsp:spPr>
        <a:xfrm>
          <a:off x="8759466" y="1980138"/>
          <a:ext cx="1250959" cy="833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Firefox</a:t>
          </a:r>
        </a:p>
      </dsp:txBody>
      <dsp:txXfrm>
        <a:off x="8783892" y="2004564"/>
        <a:ext cx="1202107" cy="785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1872F47-6CE5-4D95-B8D6-9AEA9A7E5F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F9E59F-E5BF-4AA4-882B-F5B705DF2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C879B-2DAC-426D-B5B4-08F42B952A26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2C577A-CE6A-45AF-8211-1E758E6AA8D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69FD71-56EF-4DDF-81F5-C5CCA31DCE1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56900-9607-4639-A903-F11B6E042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44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54576-A3BB-48F9-891E-992E86D01A7B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F3C89-9E49-4851-A18A-DAECD34FD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10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</a:t>
            </a:r>
            <a:r>
              <a:rPr lang="en-US" dirty="0" err="1"/>
              <a:t>Saludos</a:t>
            </a:r>
            <a:r>
              <a:rPr lang="en-US" dirty="0"/>
              <a:t> y </a:t>
            </a:r>
            <a:r>
              <a:rPr lang="en-US" dirty="0" err="1"/>
              <a:t>bienvenidos</a:t>
            </a:r>
            <a:r>
              <a:rPr lang="en-US" dirty="0"/>
              <a:t> al video del </a:t>
            </a:r>
            <a:r>
              <a:rPr lang="en-US" dirty="0" err="1"/>
              <a:t>Programa</a:t>
            </a:r>
            <a:r>
              <a:rPr lang="en-US" dirty="0"/>
              <a:t> CVE “</a:t>
            </a:r>
            <a:r>
              <a:rPr lang="en-US" dirty="0" err="1"/>
              <a:t>asignando</a:t>
            </a:r>
            <a:r>
              <a:rPr lang="en-US" dirty="0"/>
              <a:t> CVE IDs”. Las </a:t>
            </a:r>
            <a:r>
              <a:rPr lang="en-US" dirty="0" err="1"/>
              <a:t>Reglas</a:t>
            </a:r>
            <a:r>
              <a:rPr lang="en-US" dirty="0"/>
              <a:t> de las </a:t>
            </a:r>
            <a:r>
              <a:rPr lang="en-US" dirty="0" err="1"/>
              <a:t>Autoridades</a:t>
            </a:r>
            <a:r>
              <a:rPr lang="en-US" dirty="0"/>
              <a:t> de </a:t>
            </a:r>
            <a:r>
              <a:rPr lang="en-US" dirty="0" err="1"/>
              <a:t>Numeración</a:t>
            </a:r>
            <a:r>
              <a:rPr lang="en-US" dirty="0"/>
              <a:t> CVE (CNA) </a:t>
            </a:r>
            <a:r>
              <a:rPr lang="en-US" dirty="0" err="1"/>
              <a:t>definen</a:t>
            </a:r>
            <a:r>
              <a:rPr lang="en-US" dirty="0"/>
              <a:t> los </a:t>
            </a:r>
            <a:r>
              <a:rPr lang="en-US" dirty="0" err="1"/>
              <a:t>requisitos</a:t>
            </a:r>
            <a:r>
              <a:rPr lang="en-US" dirty="0"/>
              <a:t> para </a:t>
            </a:r>
            <a:r>
              <a:rPr lang="en-US" dirty="0" err="1"/>
              <a:t>asignar</a:t>
            </a:r>
            <a:r>
              <a:rPr lang="en-US" dirty="0"/>
              <a:t> CVE IDs. </a:t>
            </a:r>
            <a:r>
              <a:rPr lang="en-US" dirty="0" err="1"/>
              <a:t>Vamos</a:t>
            </a:r>
            <a:r>
              <a:rPr lang="en-US" dirty="0"/>
              <a:t> a </a:t>
            </a:r>
            <a:r>
              <a:rPr lang="en-US" dirty="0" err="1"/>
              <a:t>ver</a:t>
            </a:r>
            <a:r>
              <a:rPr lang="en-US" dirty="0"/>
              <a:t> </a:t>
            </a:r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determinar</a:t>
            </a:r>
            <a:r>
              <a:rPr lang="en-US" dirty="0"/>
              <a:t> el </a:t>
            </a:r>
            <a:r>
              <a:rPr lang="en-US" dirty="0" err="1"/>
              <a:t>número</a:t>
            </a:r>
            <a:r>
              <a:rPr lang="en-US" dirty="0"/>
              <a:t> de </a:t>
            </a:r>
            <a:r>
              <a:rPr lang="en-US" dirty="0" err="1"/>
              <a:t>vulnerabilidades</a:t>
            </a:r>
            <a:r>
              <a:rPr lang="en-US" dirty="0"/>
              <a:t> que se </a:t>
            </a:r>
            <a:r>
              <a:rPr lang="en-US" dirty="0" err="1"/>
              <a:t>han</a:t>
            </a:r>
            <a:r>
              <a:rPr lang="en-US" dirty="0"/>
              <a:t> </a:t>
            </a:r>
            <a:r>
              <a:rPr lang="en-US" dirty="0" err="1"/>
              <a:t>comunicado</a:t>
            </a:r>
            <a:r>
              <a:rPr lang="en-US" dirty="0"/>
              <a:t> </a:t>
            </a:r>
            <a:r>
              <a:rPr lang="en-US" dirty="0" err="1"/>
              <a:t>así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a </a:t>
            </a:r>
            <a:r>
              <a:rPr lang="en-US" dirty="0" err="1"/>
              <a:t>cuáles</a:t>
            </a:r>
            <a:r>
              <a:rPr lang="en-US" dirty="0"/>
              <a:t> se </a:t>
            </a:r>
            <a:r>
              <a:rPr lang="en-US" dirty="0" err="1"/>
              <a:t>deberia</a:t>
            </a:r>
            <a:r>
              <a:rPr lang="en-US" dirty="0"/>
              <a:t> </a:t>
            </a:r>
            <a:r>
              <a:rPr lang="en-US" dirty="0" err="1"/>
              <a:t>asignar</a:t>
            </a:r>
            <a:r>
              <a:rPr lang="en-US" dirty="0"/>
              <a:t> un CVE ID y </a:t>
            </a:r>
            <a:r>
              <a:rPr lang="en-US" dirty="0" err="1"/>
              <a:t>quién</a:t>
            </a:r>
            <a:r>
              <a:rPr lang="en-US" dirty="0"/>
              <a:t> </a:t>
            </a:r>
            <a:r>
              <a:rPr lang="en-US" dirty="0" err="1"/>
              <a:t>debería</a:t>
            </a:r>
            <a:r>
              <a:rPr lang="en-US" dirty="0"/>
              <a:t> </a:t>
            </a:r>
            <a:r>
              <a:rPr lang="en-US" dirty="0" err="1"/>
              <a:t>realizar</a:t>
            </a:r>
            <a:r>
              <a:rPr lang="en-US" dirty="0"/>
              <a:t> la </a:t>
            </a:r>
            <a:r>
              <a:rPr lang="en-US" dirty="0" err="1"/>
              <a:t>asignación</a:t>
            </a:r>
            <a:r>
              <a:rPr lang="en-US" dirty="0"/>
              <a:t>.</a:t>
            </a:r>
          </a:p>
          <a:p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A8EE6B-0CC2-4288-A95A-2B9E6FE84A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467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Los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CNAs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deben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seguir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7.1.1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falla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pueden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elegir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usar 7.1.2 o 7.1.3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7.1.2 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también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conocida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modelo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basado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política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dice que el CAN debe determiner que hay una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violación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política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seguridad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7.1.3 dice que el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informante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vulnerabilidad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puede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decidir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mientras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explique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impacto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negativo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vulnerabilidad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también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conocido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modelo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basado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afirmación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la decision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está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basada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afirmación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informante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751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7.1.3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agilizar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hecha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CNAs que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grandes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volúmenes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vulnerabilidades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diferentes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niveles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detalle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que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afectan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una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amplia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variedad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productos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de forma que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puedan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asignar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CVE IDs de forma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temprana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7.1.2, por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otro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lado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es para CNAs que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pueden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tomarse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tiempo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analizar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los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hechos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realizar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asignaciones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calidad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Existen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desventajas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opción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7.1.3 no solo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confía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el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informante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investigue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vulnerabilidad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concienzudamente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también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confía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claramente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afirmaciones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(hasta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cierto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punto)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esté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familiarizado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las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reglas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asignación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CVEs.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7.1.2 assume que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política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seguridad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está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documentada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el CNA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conoce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cuál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es la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política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que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mundo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está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acuerdo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cómo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interpretar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política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Además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ambos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confían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decisiones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subjetivas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del CNA (lo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potenciál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orientar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opiniones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contrarias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 3, el CNA debe determiner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qué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constituye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impacto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negative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 2, el CNA debe interpreter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política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seguridad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086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</a:t>
            </a:r>
            <a:r>
              <a:rPr lang="en-US" dirty="0" err="1"/>
              <a:t>Echemos</a:t>
            </a:r>
            <a:r>
              <a:rPr lang="en-US" dirty="0"/>
              <a:t> un </a:t>
            </a:r>
            <a:r>
              <a:rPr lang="en-US" dirty="0" err="1"/>
              <a:t>vistazo</a:t>
            </a:r>
            <a:r>
              <a:rPr lang="en-US" dirty="0"/>
              <a:t> a un </a:t>
            </a:r>
            <a:r>
              <a:rPr lang="en-US" dirty="0" err="1"/>
              <a:t>ejemplo</a:t>
            </a:r>
            <a:r>
              <a:rPr lang="en-US" dirty="0"/>
              <a:t> para </a:t>
            </a:r>
            <a:r>
              <a:rPr lang="en-US" dirty="0" err="1"/>
              <a:t>mostrar</a:t>
            </a:r>
            <a:r>
              <a:rPr lang="en-US" dirty="0"/>
              <a:t> las </a:t>
            </a:r>
            <a:r>
              <a:rPr lang="en-US" dirty="0" err="1"/>
              <a:t>diferencias</a:t>
            </a:r>
            <a:r>
              <a:rPr lang="en-US" dirty="0"/>
              <a:t> entre las dos. </a:t>
            </a:r>
            <a:r>
              <a:rPr lang="en-US" dirty="0" err="1"/>
              <a:t>Tenemos</a:t>
            </a:r>
            <a:r>
              <a:rPr lang="en-US" dirty="0"/>
              <a:t> un </a:t>
            </a:r>
            <a:r>
              <a:rPr lang="en-US" dirty="0" err="1"/>
              <a:t>informe</a:t>
            </a:r>
            <a:r>
              <a:rPr lang="en-US" dirty="0"/>
              <a:t> de </a:t>
            </a:r>
            <a:r>
              <a:rPr lang="en-US" dirty="0" err="1"/>
              <a:t>vulnerabilidad</a:t>
            </a:r>
            <a:r>
              <a:rPr lang="en-US" dirty="0"/>
              <a:t> </a:t>
            </a:r>
            <a:r>
              <a:rPr lang="en-US" dirty="0" err="1"/>
              <a:t>común</a:t>
            </a:r>
            <a:r>
              <a:rPr lang="en-US" dirty="0"/>
              <a:t>. Hay una </a:t>
            </a:r>
            <a:r>
              <a:rPr lang="en-US" sz="1200" b="0" dirty="0" err="1">
                <a:solidFill>
                  <a:srgbClr val="FF0000"/>
                </a:solidFill>
              </a:rPr>
              <a:t>vulnerabilidad</a:t>
            </a:r>
            <a:r>
              <a:rPr lang="en-US" sz="1200" b="0" dirty="0">
                <a:solidFill>
                  <a:srgbClr val="FF0000"/>
                </a:solidFill>
              </a:rPr>
              <a:t> de cross-site scripting </a:t>
            </a:r>
            <a:r>
              <a:rPr lang="en-US" sz="1200" b="0" dirty="0" err="1">
                <a:solidFill>
                  <a:srgbClr val="FF0000"/>
                </a:solidFill>
              </a:rPr>
              <a:t>persistente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 err="1">
                <a:solidFill>
                  <a:srgbClr val="FF0000"/>
                </a:solidFill>
              </a:rPr>
              <a:t>en</a:t>
            </a:r>
            <a:r>
              <a:rPr lang="en-US" sz="1200" b="0" dirty="0">
                <a:solidFill>
                  <a:srgbClr val="FF0000"/>
                </a:solidFill>
              </a:rPr>
              <a:t> una </a:t>
            </a:r>
            <a:r>
              <a:rPr lang="en-US" sz="1200" b="0" dirty="0" err="1">
                <a:solidFill>
                  <a:srgbClr val="FF0000"/>
                </a:solidFill>
              </a:rPr>
              <a:t>página</a:t>
            </a:r>
            <a:r>
              <a:rPr lang="en-US" sz="1200" b="0" dirty="0">
                <a:solidFill>
                  <a:srgbClr val="FF0000"/>
                </a:solidFill>
              </a:rPr>
              <a:t> del </a:t>
            </a:r>
            <a:r>
              <a:rPr lang="en-US" sz="1200" b="0" dirty="0" err="1">
                <a:solidFill>
                  <a:srgbClr val="FF0000"/>
                </a:solidFill>
              </a:rPr>
              <a:t>administrador</a:t>
            </a:r>
            <a:r>
              <a:rPr lang="en-US" sz="1200" b="0" dirty="0">
                <a:solidFill>
                  <a:srgbClr val="FF0000"/>
                </a:solidFill>
              </a:rPr>
              <a:t> de </a:t>
            </a:r>
            <a:r>
              <a:rPr lang="en-US" sz="1200" b="0" dirty="0" err="1">
                <a:solidFill>
                  <a:srgbClr val="FF0000"/>
                </a:solidFill>
              </a:rPr>
              <a:t>algún</a:t>
            </a:r>
            <a:r>
              <a:rPr lang="en-US" sz="1200" b="0" dirty="0">
                <a:solidFill>
                  <a:srgbClr val="FF0000"/>
                </a:solidFill>
              </a:rPr>
              <a:t> modulo WordPress que </a:t>
            </a:r>
            <a:r>
              <a:rPr lang="en-US" sz="1200" b="0" dirty="0" err="1">
                <a:solidFill>
                  <a:srgbClr val="FF0000"/>
                </a:solidFill>
              </a:rPr>
              <a:t>permite</a:t>
            </a:r>
            <a:r>
              <a:rPr lang="en-US" sz="1200" b="0" dirty="0">
                <a:solidFill>
                  <a:srgbClr val="FF0000"/>
                </a:solidFill>
              </a:rPr>
              <a:t> a </a:t>
            </a:r>
            <a:r>
              <a:rPr lang="en-US" sz="1200" b="0" dirty="0" err="1">
                <a:solidFill>
                  <a:srgbClr val="FF0000"/>
                </a:solidFill>
              </a:rPr>
              <a:t>atacantes</a:t>
            </a:r>
            <a:r>
              <a:rPr lang="en-US" sz="1200" b="0" dirty="0">
                <a:solidFill>
                  <a:srgbClr val="FF0000"/>
                </a:solidFill>
              </a:rPr>
              <a:t> no </a:t>
            </a:r>
            <a:r>
              <a:rPr lang="en-US" sz="1200" b="0" dirty="0" err="1">
                <a:solidFill>
                  <a:srgbClr val="FF0000"/>
                </a:solidFill>
              </a:rPr>
              <a:t>acreditados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 err="1">
                <a:solidFill>
                  <a:srgbClr val="FF0000"/>
                </a:solidFill>
              </a:rPr>
              <a:t>obtener</a:t>
            </a:r>
            <a:r>
              <a:rPr lang="en-US" sz="1200" b="0" dirty="0">
                <a:solidFill>
                  <a:srgbClr val="FF0000"/>
                </a:solidFill>
              </a:rPr>
              <a:t> cookies.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>
              <a:solidFill>
                <a:srgbClr val="FF0000"/>
              </a:solidFill>
            </a:endParaRPr>
          </a:p>
          <a:p>
            <a:r>
              <a:rPr lang="en-US" dirty="0"/>
              <a:t>Para 7.1.3, el </a:t>
            </a:r>
            <a:r>
              <a:rPr lang="en-US" dirty="0" err="1"/>
              <a:t>informante</a:t>
            </a:r>
            <a:r>
              <a:rPr lang="en-US" dirty="0"/>
              <a:t> dice que hay una </a:t>
            </a:r>
            <a:r>
              <a:rPr lang="en-US" dirty="0" err="1"/>
              <a:t>vulnerabilidad</a:t>
            </a:r>
            <a:r>
              <a:rPr lang="en-US" dirty="0"/>
              <a:t> de cross-site scripting que </a:t>
            </a:r>
            <a:r>
              <a:rPr lang="en-US" dirty="0" err="1"/>
              <a:t>tiene</a:t>
            </a:r>
            <a:r>
              <a:rPr lang="en-US" dirty="0"/>
              <a:t> un </a:t>
            </a:r>
            <a:r>
              <a:rPr lang="en-US" dirty="0" err="1"/>
              <a:t>impacto</a:t>
            </a:r>
            <a:r>
              <a:rPr lang="en-US" dirty="0"/>
              <a:t> </a:t>
            </a:r>
            <a:r>
              <a:rPr lang="en-US" dirty="0" err="1"/>
              <a:t>negativo</a:t>
            </a:r>
            <a:r>
              <a:rPr lang="en-US" dirty="0"/>
              <a:t> de </a:t>
            </a:r>
            <a:r>
              <a:rPr lang="en-US" dirty="0" err="1"/>
              <a:t>obtener</a:t>
            </a:r>
            <a:r>
              <a:rPr lang="en-US" dirty="0"/>
              <a:t> cookies. Hay una </a:t>
            </a:r>
            <a:r>
              <a:rPr lang="en-US" dirty="0" err="1"/>
              <a:t>clara</a:t>
            </a:r>
            <a:r>
              <a:rPr lang="en-US" dirty="0"/>
              <a:t> </a:t>
            </a:r>
            <a:r>
              <a:rPr lang="en-US" dirty="0" err="1"/>
              <a:t>afirmación</a:t>
            </a:r>
            <a:r>
              <a:rPr lang="en-US" dirty="0"/>
              <a:t> e </a:t>
            </a:r>
            <a:r>
              <a:rPr lang="en-US" dirty="0" err="1"/>
              <a:t>impacto</a:t>
            </a:r>
            <a:r>
              <a:rPr lang="en-US" dirty="0"/>
              <a:t> </a:t>
            </a:r>
            <a:r>
              <a:rPr lang="en-US" dirty="0" err="1"/>
              <a:t>negativo</a:t>
            </a:r>
            <a:r>
              <a:rPr lang="en-US" dirty="0"/>
              <a:t>, </a:t>
            </a:r>
            <a:r>
              <a:rPr lang="en-US" dirty="0" err="1"/>
              <a:t>así</a:t>
            </a:r>
            <a:r>
              <a:rPr lang="en-US" dirty="0"/>
              <a:t> que </a:t>
            </a:r>
            <a:r>
              <a:rPr lang="en-US" dirty="0" err="1"/>
              <a:t>consigue</a:t>
            </a:r>
            <a:r>
              <a:rPr lang="en-US" dirty="0"/>
              <a:t> un ID. </a:t>
            </a:r>
            <a:r>
              <a:rPr lang="en-US" dirty="0" err="1"/>
              <a:t>Sencillo</a:t>
            </a:r>
            <a:r>
              <a:rPr lang="en-US" dirty="0"/>
              <a:t>.</a:t>
            </a:r>
          </a:p>
          <a:p>
            <a:r>
              <a:rPr lang="en-US" dirty="0"/>
              <a:t>Para 7.1.2, las </a:t>
            </a:r>
            <a:r>
              <a:rPr lang="en-US" dirty="0" err="1"/>
              <a:t>cosas</a:t>
            </a:r>
            <a:r>
              <a:rPr lang="en-US" dirty="0"/>
              <a:t> son un poco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complejas</a:t>
            </a:r>
            <a:r>
              <a:rPr lang="en-US" dirty="0"/>
              <a:t>. Hay dos </a:t>
            </a:r>
            <a:r>
              <a:rPr lang="en-US" dirty="0" err="1"/>
              <a:t>violaciones</a:t>
            </a:r>
            <a:r>
              <a:rPr lang="en-US" dirty="0"/>
              <a:t> </a:t>
            </a:r>
            <a:r>
              <a:rPr lang="en-US" dirty="0" err="1"/>
              <a:t>potenciales</a:t>
            </a:r>
            <a:r>
              <a:rPr lang="en-US" dirty="0"/>
              <a:t> de </a:t>
            </a:r>
            <a:r>
              <a:rPr lang="en-US" dirty="0" err="1"/>
              <a:t>política</a:t>
            </a:r>
            <a:r>
              <a:rPr lang="en-US" dirty="0"/>
              <a:t> de </a:t>
            </a:r>
            <a:r>
              <a:rPr lang="en-US" dirty="0" err="1"/>
              <a:t>seguridad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afirmación</a:t>
            </a:r>
            <a:r>
              <a:rPr lang="en-US" dirty="0"/>
              <a:t>. La </a:t>
            </a:r>
            <a:r>
              <a:rPr lang="en-US" dirty="0" err="1"/>
              <a:t>primera</a:t>
            </a:r>
            <a:r>
              <a:rPr lang="en-US" dirty="0"/>
              <a:t> es que </a:t>
            </a:r>
            <a:r>
              <a:rPr lang="en-US" dirty="0" err="1"/>
              <a:t>usuarios</a:t>
            </a:r>
            <a:r>
              <a:rPr lang="en-US" dirty="0"/>
              <a:t> no </a:t>
            </a:r>
            <a:r>
              <a:rPr lang="en-US" dirty="0" err="1"/>
              <a:t>acreditados</a:t>
            </a:r>
            <a:r>
              <a:rPr lang="en-US" dirty="0"/>
              <a:t> no </a:t>
            </a:r>
            <a:r>
              <a:rPr lang="en-US" dirty="0" err="1"/>
              <a:t>deberían</a:t>
            </a:r>
            <a:r>
              <a:rPr lang="en-US" dirty="0"/>
              <a:t> ser </a:t>
            </a:r>
            <a:r>
              <a:rPr lang="en-US" dirty="0" err="1"/>
              <a:t>capaces</a:t>
            </a:r>
            <a:r>
              <a:rPr lang="en-US" dirty="0"/>
              <a:t> de acceder a </a:t>
            </a:r>
            <a:r>
              <a:rPr lang="en-US" dirty="0" err="1"/>
              <a:t>páginas</a:t>
            </a:r>
            <a:r>
              <a:rPr lang="en-US" dirty="0"/>
              <a:t> de </a:t>
            </a:r>
            <a:r>
              <a:rPr lang="en-US" dirty="0" err="1"/>
              <a:t>administrador</a:t>
            </a:r>
            <a:r>
              <a:rPr lang="en-US" dirty="0"/>
              <a:t>, excepto wp-admin/admin-</a:t>
            </a:r>
            <a:r>
              <a:rPr lang="en-US" dirty="0" err="1"/>
              <a:t>ajax.php</a:t>
            </a:r>
            <a:r>
              <a:rPr lang="en-US" dirty="0"/>
              <a:t>. </a:t>
            </a:r>
            <a:r>
              <a:rPr lang="en-US" dirty="0" err="1"/>
              <a:t>Todas</a:t>
            </a:r>
            <a:r>
              <a:rPr lang="en-US" dirty="0"/>
              <a:t> las </a:t>
            </a:r>
            <a:r>
              <a:rPr lang="en-US" dirty="0" err="1"/>
              <a:t>llamadas</a:t>
            </a:r>
            <a:r>
              <a:rPr lang="en-US" dirty="0"/>
              <a:t> AJAX van a </a:t>
            </a:r>
            <a:r>
              <a:rPr lang="en-US" dirty="0" err="1"/>
              <a:t>través</a:t>
            </a:r>
            <a:r>
              <a:rPr lang="en-US" dirty="0"/>
              <a:t> de admin-</a:t>
            </a:r>
            <a:r>
              <a:rPr lang="en-US" dirty="0" err="1"/>
              <a:t>ajax.php</a:t>
            </a:r>
            <a:r>
              <a:rPr lang="en-US" dirty="0"/>
              <a:t>, a </a:t>
            </a:r>
            <a:r>
              <a:rPr lang="en-US" dirty="0" err="1"/>
              <a:t>pesar</a:t>
            </a:r>
            <a:r>
              <a:rPr lang="en-US" dirty="0"/>
              <a:t> de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nombre</a:t>
            </a:r>
            <a:r>
              <a:rPr lang="en-US" dirty="0"/>
              <a:t>. </a:t>
            </a:r>
            <a:r>
              <a:rPr lang="en-US" dirty="0" err="1"/>
              <a:t>Así</a:t>
            </a:r>
            <a:r>
              <a:rPr lang="en-US" dirty="0"/>
              <a:t> que, </a:t>
            </a:r>
            <a:r>
              <a:rPr lang="en-US" dirty="0" err="1"/>
              <a:t>si</a:t>
            </a:r>
            <a:r>
              <a:rPr lang="en-US" dirty="0"/>
              <a:t> el </a:t>
            </a:r>
            <a:r>
              <a:rPr lang="en-US" dirty="0" err="1"/>
              <a:t>atacante</a:t>
            </a:r>
            <a:r>
              <a:rPr lang="en-US" dirty="0"/>
              <a:t> accede a </a:t>
            </a:r>
            <a:r>
              <a:rPr lang="en-US" dirty="0" err="1"/>
              <a:t>cualquier</a:t>
            </a:r>
            <a:r>
              <a:rPr lang="en-US" dirty="0"/>
              <a:t> </a:t>
            </a:r>
            <a:r>
              <a:rPr lang="en-US" dirty="0" err="1"/>
              <a:t>otra</a:t>
            </a:r>
            <a:r>
              <a:rPr lang="en-US" dirty="0"/>
              <a:t> </a:t>
            </a:r>
            <a:r>
              <a:rPr lang="en-US" dirty="0" err="1"/>
              <a:t>página</a:t>
            </a:r>
            <a:r>
              <a:rPr lang="en-US" dirty="0"/>
              <a:t> de </a:t>
            </a:r>
            <a:r>
              <a:rPr lang="en-US" dirty="0" err="1"/>
              <a:t>administrador</a:t>
            </a:r>
            <a:r>
              <a:rPr lang="en-US" dirty="0"/>
              <a:t> que no sea admin-</a:t>
            </a:r>
            <a:r>
              <a:rPr lang="en-US" dirty="0" err="1"/>
              <a:t>ajax.php</a:t>
            </a:r>
            <a:r>
              <a:rPr lang="en-US" dirty="0"/>
              <a:t>, </a:t>
            </a:r>
            <a:r>
              <a:rPr lang="en-US" dirty="0" err="1"/>
              <a:t>entonces</a:t>
            </a:r>
            <a:r>
              <a:rPr lang="en-US" dirty="0"/>
              <a:t> hay una </a:t>
            </a:r>
            <a:r>
              <a:rPr lang="en-US" dirty="0" err="1"/>
              <a:t>violación</a:t>
            </a:r>
            <a:r>
              <a:rPr lang="en-US" dirty="0"/>
              <a:t> de </a:t>
            </a:r>
            <a:r>
              <a:rPr lang="en-US" dirty="0" err="1"/>
              <a:t>política</a:t>
            </a:r>
            <a:r>
              <a:rPr lang="en-US" dirty="0"/>
              <a:t> y un CVE ID </a:t>
            </a:r>
            <a:r>
              <a:rPr lang="en-US" dirty="0" err="1"/>
              <a:t>debería</a:t>
            </a:r>
            <a:r>
              <a:rPr lang="en-US" dirty="0"/>
              <a:t> ser </a:t>
            </a:r>
            <a:r>
              <a:rPr lang="en-US" dirty="0" err="1"/>
              <a:t>asignado</a:t>
            </a:r>
            <a:r>
              <a:rPr lang="en-US" dirty="0"/>
              <a:t>.</a:t>
            </a:r>
          </a:p>
          <a:p>
            <a:r>
              <a:rPr lang="en-US" dirty="0"/>
              <a:t>El </a:t>
            </a:r>
            <a:r>
              <a:rPr lang="en-US" dirty="0" err="1"/>
              <a:t>próximo</a:t>
            </a:r>
            <a:r>
              <a:rPr lang="en-US" dirty="0"/>
              <a:t> </a:t>
            </a:r>
            <a:r>
              <a:rPr lang="en-US" dirty="0" err="1"/>
              <a:t>lugar</a:t>
            </a:r>
            <a:r>
              <a:rPr lang="en-US" dirty="0"/>
              <a:t> </a:t>
            </a:r>
            <a:r>
              <a:rPr lang="en-US" dirty="0" err="1"/>
              <a:t>donde</a:t>
            </a:r>
            <a:r>
              <a:rPr lang="en-US" dirty="0"/>
              <a:t> </a:t>
            </a:r>
            <a:r>
              <a:rPr lang="en-US" dirty="0" err="1"/>
              <a:t>podría</a:t>
            </a:r>
            <a:r>
              <a:rPr lang="en-US" dirty="0"/>
              <a:t> </a:t>
            </a:r>
            <a:r>
              <a:rPr lang="en-US" dirty="0" err="1"/>
              <a:t>haber</a:t>
            </a:r>
            <a:r>
              <a:rPr lang="en-US" dirty="0"/>
              <a:t> una </a:t>
            </a:r>
            <a:r>
              <a:rPr lang="en-US" dirty="0" err="1"/>
              <a:t>violación</a:t>
            </a:r>
            <a:r>
              <a:rPr lang="en-US" dirty="0"/>
              <a:t>, es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ejecución</a:t>
            </a:r>
            <a:r>
              <a:rPr lang="en-US" dirty="0"/>
              <a:t> </a:t>
            </a:r>
            <a:r>
              <a:rPr lang="en-US" dirty="0" err="1"/>
              <a:t>arbitraria</a:t>
            </a:r>
            <a:r>
              <a:rPr lang="en-US" dirty="0"/>
              <a:t> de scripts para </a:t>
            </a:r>
            <a:r>
              <a:rPr lang="en-US" dirty="0" err="1"/>
              <a:t>obtener</a:t>
            </a:r>
            <a:r>
              <a:rPr lang="en-US" dirty="0"/>
              <a:t> cookies, el </a:t>
            </a:r>
            <a:r>
              <a:rPr lang="en-US" dirty="0" err="1"/>
              <a:t>ataque</a:t>
            </a:r>
            <a:r>
              <a:rPr lang="en-US" dirty="0"/>
              <a:t> cross-site scripting.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muchos</a:t>
            </a:r>
            <a:r>
              <a:rPr lang="en-US" dirty="0"/>
              <a:t> </a:t>
            </a:r>
            <a:r>
              <a:rPr lang="en-US" dirty="0" err="1"/>
              <a:t>casos</a:t>
            </a:r>
            <a:r>
              <a:rPr lang="en-US" dirty="0"/>
              <a:t>,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violación</a:t>
            </a:r>
            <a:r>
              <a:rPr lang="en-US" dirty="0"/>
              <a:t> </a:t>
            </a:r>
            <a:r>
              <a:rPr lang="en-US" dirty="0" err="1"/>
              <a:t>dependería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violación</a:t>
            </a:r>
            <a:r>
              <a:rPr lang="en-US" dirty="0"/>
              <a:t> de </a:t>
            </a:r>
            <a:r>
              <a:rPr lang="en-US" dirty="0" err="1"/>
              <a:t>acceso</a:t>
            </a:r>
            <a:r>
              <a:rPr lang="en-US" dirty="0"/>
              <a:t> y, por lo tanto, no </a:t>
            </a:r>
            <a:r>
              <a:rPr lang="en-US" dirty="0" err="1"/>
              <a:t>garantizaría</a:t>
            </a:r>
            <a:r>
              <a:rPr lang="en-US" dirty="0"/>
              <a:t> un </a:t>
            </a:r>
            <a:r>
              <a:rPr lang="en-US" dirty="0" err="1"/>
              <a:t>segundo</a:t>
            </a:r>
            <a:r>
              <a:rPr lang="en-US" dirty="0"/>
              <a:t> CVE ID. Pero no </a:t>
            </a:r>
            <a:r>
              <a:rPr lang="en-US" dirty="0" err="1"/>
              <a:t>siempre</a:t>
            </a:r>
            <a:r>
              <a:rPr lang="en-US" dirty="0"/>
              <a:t>. </a:t>
            </a:r>
            <a:r>
              <a:rPr lang="en-US" dirty="0" err="1"/>
              <a:t>Veamos</a:t>
            </a:r>
            <a:r>
              <a:rPr lang="en-US" dirty="0"/>
              <a:t> los </a:t>
            </a:r>
            <a:r>
              <a:rPr lang="en-US" dirty="0" err="1"/>
              <a:t>casos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los que no hay una </a:t>
            </a:r>
            <a:r>
              <a:rPr lang="en-US" dirty="0" err="1"/>
              <a:t>violación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acceso</a:t>
            </a:r>
            <a:r>
              <a:rPr lang="en-US" dirty="0"/>
              <a:t> a la </a:t>
            </a:r>
            <a:r>
              <a:rPr lang="en-US" dirty="0" err="1"/>
              <a:t>página</a:t>
            </a:r>
            <a:r>
              <a:rPr lang="en-US" dirty="0"/>
              <a:t>.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caso</a:t>
            </a:r>
            <a:r>
              <a:rPr lang="en-US" dirty="0"/>
              <a:t> de admin-</a:t>
            </a:r>
            <a:r>
              <a:rPr lang="en-US" dirty="0" err="1"/>
              <a:t>ajax.php</a:t>
            </a:r>
            <a:r>
              <a:rPr lang="en-US" dirty="0"/>
              <a:t>, </a:t>
            </a:r>
            <a:r>
              <a:rPr lang="en-US" dirty="0" err="1"/>
              <a:t>está</a:t>
            </a:r>
            <a:r>
              <a:rPr lang="en-US" dirty="0"/>
              <a:t> claro. Los </a:t>
            </a:r>
            <a:r>
              <a:rPr lang="en-US" dirty="0" err="1"/>
              <a:t>usuarios</a:t>
            </a:r>
            <a:r>
              <a:rPr lang="en-US" dirty="0"/>
              <a:t> </a:t>
            </a:r>
            <a:r>
              <a:rPr lang="en-US" dirty="0" err="1"/>
              <a:t>normales</a:t>
            </a:r>
            <a:r>
              <a:rPr lang="en-US" dirty="0"/>
              <a:t> </a:t>
            </a:r>
            <a:r>
              <a:rPr lang="en-US" dirty="0" err="1"/>
              <a:t>normalmente</a:t>
            </a:r>
            <a:r>
              <a:rPr lang="en-US" dirty="0"/>
              <a:t> no </a:t>
            </a:r>
            <a:r>
              <a:rPr lang="en-US" dirty="0" err="1"/>
              <a:t>tienen</a:t>
            </a:r>
            <a:r>
              <a:rPr lang="en-US" dirty="0"/>
              <a:t> </a:t>
            </a:r>
            <a:r>
              <a:rPr lang="en-US" dirty="0" err="1"/>
              <a:t>permiso</a:t>
            </a:r>
            <a:r>
              <a:rPr lang="en-US" dirty="0"/>
              <a:t> para injector </a:t>
            </a:r>
            <a:r>
              <a:rPr lang="en-US" dirty="0" err="1"/>
              <a:t>código</a:t>
            </a:r>
            <a:r>
              <a:rPr lang="en-US" dirty="0"/>
              <a:t> script </a:t>
            </a:r>
            <a:r>
              <a:rPr lang="en-US" dirty="0" err="1"/>
              <a:t>arbitrario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página</a:t>
            </a:r>
            <a:r>
              <a:rPr lang="en-US" dirty="0"/>
              <a:t>, </a:t>
            </a:r>
            <a:r>
              <a:rPr lang="en-US" dirty="0" err="1"/>
              <a:t>así</a:t>
            </a:r>
            <a:r>
              <a:rPr lang="en-US" dirty="0"/>
              <a:t> que hay una </a:t>
            </a:r>
            <a:r>
              <a:rPr lang="en-US" dirty="0" err="1"/>
              <a:t>violación</a:t>
            </a:r>
            <a:r>
              <a:rPr lang="en-US" dirty="0"/>
              <a:t>. 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ocurre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 el </a:t>
            </a:r>
            <a:r>
              <a:rPr lang="en-US" dirty="0" err="1"/>
              <a:t>atacante</a:t>
            </a:r>
            <a:r>
              <a:rPr lang="en-US" dirty="0"/>
              <a:t> es un </a:t>
            </a:r>
            <a:r>
              <a:rPr lang="en-US" dirty="0" err="1"/>
              <a:t>administrador</a:t>
            </a:r>
            <a:r>
              <a:rPr lang="en-US" dirty="0"/>
              <a:t>? Los </a:t>
            </a:r>
            <a:r>
              <a:rPr lang="en-US" dirty="0" err="1"/>
              <a:t>administradores</a:t>
            </a:r>
            <a:r>
              <a:rPr lang="en-US" dirty="0"/>
              <a:t> </a:t>
            </a:r>
            <a:r>
              <a:rPr lang="en-US" dirty="0" err="1"/>
              <a:t>normalmente</a:t>
            </a:r>
            <a:r>
              <a:rPr lang="en-US" dirty="0"/>
              <a:t> </a:t>
            </a:r>
            <a:r>
              <a:rPr lang="en-US" dirty="0" err="1"/>
              <a:t>tienen</a:t>
            </a:r>
            <a:r>
              <a:rPr lang="en-US" dirty="0"/>
              <a:t> </a:t>
            </a:r>
            <a:r>
              <a:rPr lang="en-US" dirty="0" err="1"/>
              <a:t>permiso</a:t>
            </a:r>
            <a:r>
              <a:rPr lang="en-US" dirty="0"/>
              <a:t> para </a:t>
            </a:r>
            <a:r>
              <a:rPr lang="en-US" dirty="0" err="1"/>
              <a:t>poner</a:t>
            </a:r>
            <a:r>
              <a:rPr lang="en-US" dirty="0"/>
              <a:t> script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página</a:t>
            </a:r>
            <a:r>
              <a:rPr lang="en-US" dirty="0"/>
              <a:t>, </a:t>
            </a:r>
            <a:r>
              <a:rPr lang="en-US" dirty="0" err="1"/>
              <a:t>correcto</a:t>
            </a:r>
            <a:r>
              <a:rPr lang="en-US" dirty="0"/>
              <a:t>? </a:t>
            </a:r>
            <a:r>
              <a:rPr lang="en-US" dirty="0" err="1"/>
              <a:t>Correcto</a:t>
            </a:r>
            <a:r>
              <a:rPr lang="en-US" dirty="0"/>
              <a:t>, WordPress da a los </a:t>
            </a:r>
            <a:r>
              <a:rPr lang="en-US" dirty="0" err="1"/>
              <a:t>administradores</a:t>
            </a:r>
            <a:r>
              <a:rPr lang="en-US" dirty="0"/>
              <a:t> el </a:t>
            </a:r>
            <a:r>
              <a:rPr lang="en-US" dirty="0" err="1"/>
              <a:t>permiso</a:t>
            </a:r>
            <a:r>
              <a:rPr lang="en-US" dirty="0"/>
              <a:t> ”</a:t>
            </a:r>
            <a:r>
              <a:rPr lang="en-US" dirty="0" err="1"/>
              <a:t>unfiltered_html</a:t>
            </a:r>
            <a:r>
              <a:rPr lang="en-US" dirty="0"/>
              <a:t>” por </a:t>
            </a:r>
            <a:r>
              <a:rPr lang="en-US" dirty="0" err="1"/>
              <a:t>defecto</a:t>
            </a:r>
            <a:r>
              <a:rPr lang="en-US" dirty="0"/>
              <a:t>… excepto </a:t>
            </a:r>
            <a:r>
              <a:rPr lang="en-US" dirty="0" err="1"/>
              <a:t>cuando</a:t>
            </a:r>
            <a:r>
              <a:rPr lang="en-US" dirty="0"/>
              <a:t> WordPress se </a:t>
            </a:r>
            <a:r>
              <a:rPr lang="en-US" dirty="0" err="1"/>
              <a:t>instala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modo “Multisite”. </a:t>
            </a:r>
            <a:r>
              <a:rPr lang="en-US" dirty="0" err="1"/>
              <a:t>Así</a:t>
            </a:r>
            <a:r>
              <a:rPr lang="en-US" dirty="0"/>
              <a:t> que </a:t>
            </a:r>
            <a:r>
              <a:rPr lang="en-US" dirty="0" err="1"/>
              <a:t>si</a:t>
            </a:r>
            <a:r>
              <a:rPr lang="en-US" dirty="0"/>
              <a:t> el modulo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usarse</a:t>
            </a:r>
            <a:r>
              <a:rPr lang="en-US" dirty="0"/>
              <a:t> con WordPress </a:t>
            </a:r>
            <a:r>
              <a:rPr lang="en-US" dirty="0" err="1"/>
              <a:t>en</a:t>
            </a:r>
            <a:r>
              <a:rPr lang="en-US" dirty="0"/>
              <a:t> modo multisite, </a:t>
            </a:r>
            <a:r>
              <a:rPr lang="en-US" dirty="0" err="1"/>
              <a:t>entonces</a:t>
            </a:r>
            <a:r>
              <a:rPr lang="en-US" dirty="0"/>
              <a:t> hay una </a:t>
            </a:r>
            <a:r>
              <a:rPr lang="en-US" dirty="0" err="1"/>
              <a:t>violación</a:t>
            </a:r>
            <a:r>
              <a:rPr lang="en-US" dirty="0"/>
              <a:t> de </a:t>
            </a:r>
            <a:r>
              <a:rPr lang="en-US" dirty="0" err="1"/>
              <a:t>política</a:t>
            </a:r>
            <a:r>
              <a:rPr lang="en-US" dirty="0"/>
              <a:t> que require </a:t>
            </a:r>
            <a:r>
              <a:rPr lang="en-US" dirty="0" err="1"/>
              <a:t>asignar</a:t>
            </a:r>
            <a:r>
              <a:rPr lang="en-US" dirty="0"/>
              <a:t> un </a:t>
            </a:r>
            <a:r>
              <a:rPr lang="en-US" dirty="0" err="1"/>
              <a:t>segundo</a:t>
            </a:r>
            <a:r>
              <a:rPr lang="en-US" dirty="0"/>
              <a:t> CVE ID.</a:t>
            </a:r>
          </a:p>
          <a:p>
            <a:r>
              <a:rPr lang="en-US" dirty="0"/>
              <a:t>Como </a:t>
            </a:r>
            <a:r>
              <a:rPr lang="en-US" dirty="0" err="1"/>
              <a:t>estoy</a:t>
            </a:r>
            <a:r>
              <a:rPr lang="en-US" dirty="0"/>
              <a:t> </a:t>
            </a:r>
            <a:r>
              <a:rPr lang="en-US" dirty="0" err="1"/>
              <a:t>seguro</a:t>
            </a:r>
            <a:r>
              <a:rPr lang="en-US" dirty="0"/>
              <a:t> que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ver</a:t>
            </a:r>
            <a:r>
              <a:rPr lang="en-US" dirty="0"/>
              <a:t> </a:t>
            </a:r>
            <a:r>
              <a:rPr lang="en-US" dirty="0" err="1"/>
              <a:t>ahora</a:t>
            </a:r>
            <a:r>
              <a:rPr lang="en-US" dirty="0"/>
              <a:t>, 7.1.2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complicarse</a:t>
            </a:r>
            <a:r>
              <a:rPr lang="en-US" dirty="0"/>
              <a:t> </a:t>
            </a: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err="1"/>
              <a:t>rápidamente</a:t>
            </a:r>
            <a:r>
              <a:rPr lang="en-US" dirty="0"/>
              <a:t>, </a:t>
            </a:r>
            <a:r>
              <a:rPr lang="en-US" dirty="0" err="1"/>
              <a:t>mientras</a:t>
            </a:r>
            <a:r>
              <a:rPr lang="en-US" dirty="0"/>
              <a:t> que 7.1.3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saltarse</a:t>
            </a:r>
            <a:r>
              <a:rPr lang="en-US" dirty="0"/>
              <a:t> </a:t>
            </a:r>
            <a:r>
              <a:rPr lang="en-US" dirty="0" err="1"/>
              <a:t>detalles</a:t>
            </a:r>
            <a:r>
              <a:rPr lang="en-US" dirty="0"/>
              <a:t> </a:t>
            </a:r>
            <a:r>
              <a:rPr lang="en-US" dirty="0" err="1"/>
              <a:t>importantes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328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7.2 – Divide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vulnerabilidades</a:t>
            </a:r>
            <a:r>
              <a:rPr lang="en-US" dirty="0"/>
              <a:t> </a:t>
            </a:r>
            <a:r>
              <a:rPr lang="en-US" dirty="0" err="1"/>
              <a:t>reparables</a:t>
            </a:r>
            <a:r>
              <a:rPr lang="en-US" dirty="0"/>
              <a:t> </a:t>
            </a:r>
            <a:r>
              <a:rPr lang="en-US" dirty="0" err="1"/>
              <a:t>independientemente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A8EE6B-0CC2-4288-A95A-2B9E6FE84A9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163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7.2.1 – Divide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vulnerabilidades</a:t>
            </a:r>
            <a:r>
              <a:rPr lang="en-US" dirty="0"/>
              <a:t> </a:t>
            </a:r>
            <a:r>
              <a:rPr lang="en-US" dirty="0" err="1"/>
              <a:t>reparables</a:t>
            </a:r>
            <a:r>
              <a:rPr lang="en-US" dirty="0"/>
              <a:t> </a:t>
            </a:r>
            <a:r>
              <a:rPr lang="en-US" dirty="0" err="1"/>
              <a:t>independientemente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A8EE6B-0CC2-4288-A95A-2B9E6FE84A9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968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La </a:t>
            </a:r>
            <a:r>
              <a:rPr lang="en-US" dirty="0" err="1"/>
              <a:t>primera</a:t>
            </a:r>
            <a:r>
              <a:rPr lang="en-US" dirty="0"/>
              <a:t> </a:t>
            </a:r>
            <a:r>
              <a:rPr lang="en-US" dirty="0" err="1"/>
              <a:t>regla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(7.2.1) dice que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vulnerabilidad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notificada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debe ser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dividida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vulnerabilidades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reparables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independientemente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El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método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vulnerabilidades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CVE es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probablemente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diferente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del del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informante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así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las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reglas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empiezan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dividiendo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vulnerabilidades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componentes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básicos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pretende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ayudar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asegurarse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que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vulnerabilidad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solo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recibe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 CVE ID y que no hay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solapamiento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asignaciones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Los CNAs NO DEBEN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asignar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mismo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CVE ID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más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una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vulnerabilidad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reparable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independientemente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066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Si multiples </a:t>
            </a:r>
            <a:r>
              <a:rPr lang="en-US" dirty="0" err="1"/>
              <a:t>vulnerabilidades</a:t>
            </a:r>
            <a:r>
              <a:rPr lang="en-US" dirty="0"/>
              <a:t> </a:t>
            </a:r>
            <a:r>
              <a:rPr lang="en-US" dirty="0" err="1"/>
              <a:t>deben</a:t>
            </a:r>
            <a:r>
              <a:rPr lang="en-US" dirty="0"/>
              <a:t> ser </a:t>
            </a:r>
            <a:r>
              <a:rPr lang="en-US" dirty="0" err="1"/>
              <a:t>reparadas</a:t>
            </a:r>
            <a:r>
              <a:rPr lang="en-US" dirty="0"/>
              <a:t> para </a:t>
            </a:r>
            <a:r>
              <a:rPr lang="en-US" dirty="0" err="1"/>
              <a:t>mitigar</a:t>
            </a:r>
            <a:r>
              <a:rPr lang="en-US" dirty="0"/>
              <a:t> la </a:t>
            </a:r>
            <a:r>
              <a:rPr lang="en-US" dirty="0" err="1"/>
              <a:t>vulnerabilidad</a:t>
            </a:r>
            <a:r>
              <a:rPr lang="en-US" dirty="0"/>
              <a:t>, o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reparando</a:t>
            </a:r>
            <a:r>
              <a:rPr lang="en-US" dirty="0"/>
              <a:t> una </a:t>
            </a:r>
            <a:r>
              <a:rPr lang="en-US" dirty="0" err="1"/>
              <a:t>vulnerabilidad</a:t>
            </a:r>
            <a:r>
              <a:rPr lang="en-US" dirty="0"/>
              <a:t>, el resto de </a:t>
            </a:r>
            <a:r>
              <a:rPr lang="en-US" dirty="0" err="1"/>
              <a:t>vulnerabilidades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no </a:t>
            </a:r>
            <a:r>
              <a:rPr lang="en-US" dirty="0" err="1"/>
              <a:t>resultan</a:t>
            </a:r>
            <a:r>
              <a:rPr lang="en-US" dirty="0"/>
              <a:t> un </a:t>
            </a:r>
            <a:r>
              <a:rPr lang="en-US" dirty="0" err="1"/>
              <a:t>problema</a:t>
            </a:r>
            <a:r>
              <a:rPr lang="en-US" dirty="0"/>
              <a:t> de </a:t>
            </a:r>
            <a:r>
              <a:rPr lang="en-US" dirty="0" err="1"/>
              <a:t>seguridad</a:t>
            </a:r>
            <a:r>
              <a:rPr lang="en-US" dirty="0"/>
              <a:t>, </a:t>
            </a:r>
            <a:r>
              <a:rPr lang="en-US" dirty="0" err="1"/>
              <a:t>entonces</a:t>
            </a:r>
            <a:r>
              <a:rPr lang="en-US" dirty="0"/>
              <a:t> </a:t>
            </a:r>
            <a:r>
              <a:rPr lang="en-US" dirty="0" err="1"/>
              <a:t>esas</a:t>
            </a:r>
            <a:r>
              <a:rPr lang="en-US" dirty="0"/>
              <a:t> </a:t>
            </a:r>
            <a:r>
              <a:rPr lang="en-US" dirty="0" err="1"/>
              <a:t>vulnerabilidades</a:t>
            </a:r>
            <a:r>
              <a:rPr lang="en-US" dirty="0"/>
              <a:t> no se </a:t>
            </a:r>
            <a:r>
              <a:rPr lang="en-US" dirty="0" err="1"/>
              <a:t>consideran</a:t>
            </a:r>
            <a:r>
              <a:rPr lang="en-US" dirty="0"/>
              <a:t> “</a:t>
            </a:r>
            <a:r>
              <a:rPr lang="en-US" dirty="0" err="1"/>
              <a:t>reparables</a:t>
            </a:r>
            <a:r>
              <a:rPr lang="en-US" dirty="0"/>
              <a:t> </a:t>
            </a:r>
            <a:r>
              <a:rPr lang="en-US" dirty="0" err="1"/>
              <a:t>independientemente</a:t>
            </a:r>
            <a:r>
              <a:rPr lang="en-US" dirty="0"/>
              <a:t>” y </a:t>
            </a:r>
            <a:r>
              <a:rPr lang="en-US" dirty="0" err="1"/>
              <a:t>deberían</a:t>
            </a:r>
            <a:r>
              <a:rPr lang="en-US" dirty="0"/>
              <a:t> </a:t>
            </a:r>
            <a:r>
              <a:rPr lang="en-US" dirty="0" err="1"/>
              <a:t>agruparse</a:t>
            </a:r>
            <a:r>
              <a:rPr lang="en-US" dirty="0"/>
              <a:t>. Si no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seguro</a:t>
            </a:r>
            <a:r>
              <a:rPr lang="en-US" dirty="0"/>
              <a:t> de </a:t>
            </a:r>
            <a:r>
              <a:rPr lang="en-US" dirty="0" err="1"/>
              <a:t>si</a:t>
            </a:r>
            <a:r>
              <a:rPr lang="en-US" dirty="0"/>
              <a:t> las </a:t>
            </a:r>
            <a:r>
              <a:rPr lang="en-US" dirty="0" err="1"/>
              <a:t>vulnerabilidades</a:t>
            </a:r>
            <a:r>
              <a:rPr lang="en-US" dirty="0"/>
              <a:t> son </a:t>
            </a:r>
            <a:r>
              <a:rPr lang="en-US" dirty="0" err="1"/>
              <a:t>reparables</a:t>
            </a:r>
            <a:r>
              <a:rPr lang="en-US" dirty="0"/>
              <a:t> </a:t>
            </a:r>
            <a:r>
              <a:rPr lang="en-US" dirty="0" err="1"/>
              <a:t>independientemente</a:t>
            </a:r>
            <a:r>
              <a:rPr lang="en-US" dirty="0"/>
              <a:t>, </a:t>
            </a:r>
            <a:r>
              <a:rPr lang="en-US" dirty="0" err="1"/>
              <a:t>entonces</a:t>
            </a:r>
            <a:r>
              <a:rPr lang="en-US" dirty="0"/>
              <a:t> las </a:t>
            </a:r>
            <a:r>
              <a:rPr lang="en-US" dirty="0" err="1"/>
              <a:t>vulnerabilidades</a:t>
            </a:r>
            <a:r>
              <a:rPr lang="en-US" dirty="0"/>
              <a:t> </a:t>
            </a:r>
            <a:r>
              <a:rPr lang="en-US" dirty="0" err="1"/>
              <a:t>deben</a:t>
            </a:r>
            <a:r>
              <a:rPr lang="en-US" dirty="0"/>
              <a:t> </a:t>
            </a:r>
            <a:r>
              <a:rPr lang="en-US" dirty="0" err="1"/>
              <a:t>agruparse</a:t>
            </a:r>
            <a:r>
              <a:rPr lang="en-US" dirty="0"/>
              <a:t> juntas. Si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tarde</a:t>
            </a:r>
            <a:r>
              <a:rPr lang="en-US" dirty="0"/>
              <a:t> </a:t>
            </a:r>
            <a:r>
              <a:rPr lang="en-US" dirty="0" err="1"/>
              <a:t>descubre</a:t>
            </a:r>
            <a:r>
              <a:rPr lang="en-US" dirty="0"/>
              <a:t> que las </a:t>
            </a:r>
            <a:r>
              <a:rPr lang="en-US" dirty="0" err="1"/>
              <a:t>vulnerabilidades</a:t>
            </a:r>
            <a:r>
              <a:rPr lang="en-US" dirty="0"/>
              <a:t> son </a:t>
            </a:r>
            <a:r>
              <a:rPr lang="en-US" dirty="0" err="1"/>
              <a:t>reparables</a:t>
            </a:r>
            <a:r>
              <a:rPr lang="en-US" dirty="0"/>
              <a:t> </a:t>
            </a:r>
            <a:r>
              <a:rPr lang="en-US" dirty="0" err="1"/>
              <a:t>independientemente</a:t>
            </a:r>
            <a:r>
              <a:rPr lang="en-US" dirty="0"/>
              <a:t>, </a:t>
            </a:r>
            <a:r>
              <a:rPr lang="en-US" dirty="0" err="1"/>
              <a:t>entonces</a:t>
            </a:r>
            <a:r>
              <a:rPr lang="en-US" dirty="0"/>
              <a:t> </a:t>
            </a:r>
            <a:r>
              <a:rPr lang="en-US" dirty="0" err="1"/>
              <a:t>siga</a:t>
            </a:r>
            <a:r>
              <a:rPr lang="en-US" dirty="0"/>
              <a:t> el </a:t>
            </a:r>
            <a:r>
              <a:rPr lang="en-US" dirty="0" err="1"/>
              <a:t>proceso</a:t>
            </a:r>
            <a:r>
              <a:rPr lang="en-US" dirty="0"/>
              <a:t> de </a:t>
            </a:r>
            <a:r>
              <a:rPr lang="en-US" dirty="0" err="1"/>
              <a:t>separación</a:t>
            </a:r>
            <a:r>
              <a:rPr lang="en-US" dirty="0"/>
              <a:t> de CVE IDs </a:t>
            </a:r>
            <a:r>
              <a:rPr lang="en-US" dirty="0" err="1"/>
              <a:t>definido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las </a:t>
            </a:r>
            <a:r>
              <a:rPr lang="en-US" dirty="0" err="1"/>
              <a:t>reglas</a:t>
            </a:r>
            <a:r>
              <a:rPr lang="en-US" dirty="0"/>
              <a:t> CNA y </a:t>
            </a:r>
            <a:r>
              <a:rPr lang="en-US" dirty="0" err="1"/>
              <a:t>tratadas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un video </a:t>
            </a:r>
            <a:r>
              <a:rPr lang="en-US" dirty="0" err="1"/>
              <a:t>separado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r>
              <a:rPr lang="en-US" dirty="0"/>
              <a:t>“</a:t>
            </a:r>
            <a:r>
              <a:rPr lang="en-US" dirty="0" err="1"/>
              <a:t>Reparables</a:t>
            </a:r>
            <a:r>
              <a:rPr lang="en-US" dirty="0"/>
              <a:t> </a:t>
            </a:r>
            <a:r>
              <a:rPr lang="en-US" dirty="0" err="1"/>
              <a:t>independientemente</a:t>
            </a:r>
            <a:r>
              <a:rPr lang="en-US" dirty="0"/>
              <a:t>” es el </a:t>
            </a:r>
            <a:r>
              <a:rPr lang="en-US" dirty="0" err="1"/>
              <a:t>método</a:t>
            </a:r>
            <a:r>
              <a:rPr lang="en-US" dirty="0"/>
              <a:t> </a:t>
            </a:r>
            <a:r>
              <a:rPr lang="en-US" dirty="0" err="1"/>
              <a:t>primario</a:t>
            </a:r>
            <a:r>
              <a:rPr lang="en-US" dirty="0"/>
              <a:t> que el </a:t>
            </a:r>
            <a:r>
              <a:rPr lang="en-US" dirty="0" err="1"/>
              <a:t>programa</a:t>
            </a:r>
            <a:r>
              <a:rPr lang="en-US" dirty="0"/>
              <a:t> CVE </a:t>
            </a:r>
            <a:r>
              <a:rPr lang="en-US" dirty="0" err="1"/>
              <a:t>utiliza</a:t>
            </a:r>
            <a:r>
              <a:rPr lang="en-US" dirty="0"/>
              <a:t> para </a:t>
            </a:r>
            <a:r>
              <a:rPr lang="en-US" dirty="0" err="1"/>
              <a:t>distinguir</a:t>
            </a:r>
            <a:r>
              <a:rPr lang="en-US" dirty="0"/>
              <a:t> dos </a:t>
            </a:r>
            <a:r>
              <a:rPr lang="en-US" dirty="0" err="1"/>
              <a:t>vulnerabilidades</a:t>
            </a:r>
            <a:r>
              <a:rPr lang="en-US" dirty="0"/>
              <a:t> entre </a:t>
            </a:r>
            <a:r>
              <a:rPr lang="en-US" dirty="0" err="1"/>
              <a:t>sí</a:t>
            </a:r>
            <a:r>
              <a:rPr lang="en-US" dirty="0"/>
              <a:t> y, por tanto, </a:t>
            </a:r>
            <a:r>
              <a:rPr lang="en-US" dirty="0" err="1"/>
              <a:t>asegurar</a:t>
            </a:r>
            <a:r>
              <a:rPr lang="en-US" dirty="0"/>
              <a:t> que a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vulnerabilidad</a:t>
            </a:r>
            <a:r>
              <a:rPr lang="en-US" dirty="0"/>
              <a:t> se le </a:t>
            </a:r>
            <a:r>
              <a:rPr lang="en-US" dirty="0" err="1"/>
              <a:t>asigna</a:t>
            </a:r>
            <a:r>
              <a:rPr lang="en-US" dirty="0"/>
              <a:t> </a:t>
            </a:r>
            <a:r>
              <a:rPr lang="en-US" dirty="0" err="1"/>
              <a:t>sólo</a:t>
            </a:r>
            <a:r>
              <a:rPr lang="en-US" dirty="0"/>
              <a:t> un CVE ID.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239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Identificar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vulnerabilidades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determiner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reparables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independientemente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probablemente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más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dificil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asignar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CVE IDs.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009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La </a:t>
            </a:r>
            <a:r>
              <a:rPr lang="en-US" dirty="0" err="1"/>
              <a:t>regla</a:t>
            </a:r>
            <a:r>
              <a:rPr lang="en-US" dirty="0"/>
              <a:t> assume un </a:t>
            </a:r>
            <a:r>
              <a:rPr lang="en-US" dirty="0" err="1"/>
              <a:t>conocimiento</a:t>
            </a:r>
            <a:r>
              <a:rPr lang="en-US" dirty="0"/>
              <a:t> </a:t>
            </a:r>
            <a:r>
              <a:rPr lang="en-US" dirty="0" err="1"/>
              <a:t>detallado</a:t>
            </a:r>
            <a:r>
              <a:rPr lang="en-US" dirty="0"/>
              <a:t> del </a:t>
            </a:r>
            <a:r>
              <a:rPr lang="en-US" dirty="0" err="1"/>
              <a:t>código</a:t>
            </a:r>
            <a:r>
              <a:rPr lang="en-US" dirty="0"/>
              <a:t> </a:t>
            </a:r>
            <a:r>
              <a:rPr lang="en-US" dirty="0" err="1"/>
              <a:t>subyacente</a:t>
            </a:r>
            <a:r>
              <a:rPr lang="en-US" dirty="0"/>
              <a:t>. Sin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conocimiento</a:t>
            </a:r>
            <a:r>
              <a:rPr lang="en-US" dirty="0"/>
              <a:t>, es a menudo </a:t>
            </a:r>
            <a:r>
              <a:rPr lang="en-US" dirty="0" err="1"/>
              <a:t>dificil</a:t>
            </a:r>
            <a:r>
              <a:rPr lang="en-US" dirty="0"/>
              <a:t> </a:t>
            </a:r>
            <a:r>
              <a:rPr lang="en-US" dirty="0" err="1"/>
              <a:t>decir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las </a:t>
            </a:r>
            <a:r>
              <a:rPr lang="en-US" dirty="0" err="1"/>
              <a:t>vulnerabilidades</a:t>
            </a:r>
            <a:r>
              <a:rPr lang="en-US" dirty="0"/>
              <a:t> son </a:t>
            </a:r>
            <a:r>
              <a:rPr lang="en-US" dirty="0" err="1"/>
              <a:t>realmente</a:t>
            </a:r>
            <a:r>
              <a:rPr lang="en-US" dirty="0"/>
              <a:t> </a:t>
            </a:r>
            <a:r>
              <a:rPr lang="en-US" dirty="0" err="1"/>
              <a:t>reparables</a:t>
            </a:r>
            <a:r>
              <a:rPr lang="en-US" dirty="0"/>
              <a:t> </a:t>
            </a:r>
            <a:r>
              <a:rPr lang="en-US" dirty="0" err="1"/>
              <a:t>independientemente</a:t>
            </a:r>
            <a:r>
              <a:rPr lang="en-US" dirty="0"/>
              <a:t>, por lo tanto, la </a:t>
            </a:r>
            <a:r>
              <a:rPr lang="en-US" dirty="0" err="1"/>
              <a:t>necesidad</a:t>
            </a:r>
            <a:r>
              <a:rPr lang="en-US" dirty="0"/>
              <a:t> de la </a:t>
            </a:r>
            <a:r>
              <a:rPr lang="en-US" dirty="0" err="1"/>
              <a:t>opcion</a:t>
            </a:r>
            <a:r>
              <a:rPr lang="en-US" dirty="0"/>
              <a:t> “no </a:t>
            </a:r>
            <a:r>
              <a:rPr lang="en-US" dirty="0" err="1"/>
              <a:t>seguro</a:t>
            </a:r>
            <a:r>
              <a:rPr lang="en-US" dirty="0"/>
              <a:t>”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regla</a:t>
            </a:r>
            <a:r>
              <a:rPr lang="en-US" dirty="0"/>
              <a:t> 7.1.3.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144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De </a:t>
            </a:r>
            <a:r>
              <a:rPr lang="en-US" dirty="0" err="1"/>
              <a:t>acuerdo</a:t>
            </a:r>
            <a:r>
              <a:rPr lang="en-US" dirty="0"/>
              <a:t> a las </a:t>
            </a:r>
            <a:r>
              <a:rPr lang="en-US" dirty="0" err="1"/>
              <a:t>reglas</a:t>
            </a:r>
            <a:r>
              <a:rPr lang="en-US" dirty="0"/>
              <a:t>, los CNAs </a:t>
            </a:r>
            <a:r>
              <a:rPr lang="en-US" dirty="0" err="1"/>
              <a:t>deberían</a:t>
            </a:r>
            <a:r>
              <a:rPr lang="en-US" dirty="0"/>
              <a:t> </a:t>
            </a:r>
            <a:r>
              <a:rPr lang="en-US" dirty="0" err="1"/>
              <a:t>dividir</a:t>
            </a:r>
            <a:r>
              <a:rPr lang="en-US" dirty="0"/>
              <a:t> </a:t>
            </a:r>
            <a:r>
              <a:rPr lang="en-US" dirty="0" err="1"/>
              <a:t>basándose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las </a:t>
            </a:r>
            <a:r>
              <a:rPr lang="en-US" dirty="0" err="1"/>
              <a:t>vulnerabilidades</a:t>
            </a:r>
            <a:r>
              <a:rPr lang="en-US" dirty="0"/>
              <a:t> PODRIAN ser </a:t>
            </a:r>
            <a:r>
              <a:rPr lang="en-US" dirty="0" err="1"/>
              <a:t>reparadas</a:t>
            </a:r>
            <a:r>
              <a:rPr lang="en-US" dirty="0"/>
              <a:t> </a:t>
            </a:r>
            <a:r>
              <a:rPr lang="en-US" dirty="0" err="1"/>
              <a:t>independientemente</a:t>
            </a:r>
            <a:r>
              <a:rPr lang="en-US" dirty="0"/>
              <a:t>, no </a:t>
            </a:r>
            <a:r>
              <a:rPr lang="en-US" dirty="0" err="1"/>
              <a:t>si</a:t>
            </a:r>
            <a:r>
              <a:rPr lang="en-US" dirty="0"/>
              <a:t> lo son o </a:t>
            </a:r>
            <a:r>
              <a:rPr lang="en-US" dirty="0" err="1"/>
              <a:t>incluso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sería</a:t>
            </a:r>
            <a:r>
              <a:rPr lang="en-US" dirty="0"/>
              <a:t> </a:t>
            </a:r>
            <a:r>
              <a:rPr lang="en-US" dirty="0" err="1"/>
              <a:t>inteligente</a:t>
            </a:r>
            <a:r>
              <a:rPr lang="en-US" dirty="0"/>
              <a:t> </a:t>
            </a:r>
            <a:r>
              <a:rPr lang="en-US" dirty="0" err="1"/>
              <a:t>hacerlo</a:t>
            </a:r>
            <a:r>
              <a:rPr lang="en-US" dirty="0"/>
              <a:t>. Tome el </a:t>
            </a:r>
            <a:r>
              <a:rPr lang="en-US" dirty="0" err="1"/>
              <a:t>siguiente</a:t>
            </a:r>
            <a:r>
              <a:rPr lang="en-US" dirty="0"/>
              <a:t> </a:t>
            </a:r>
            <a:r>
              <a:rPr lang="en-US" dirty="0" err="1"/>
              <a:t>segmento</a:t>
            </a:r>
            <a:r>
              <a:rPr lang="en-US" dirty="0"/>
              <a:t> de </a:t>
            </a:r>
            <a:r>
              <a:rPr lang="en-US" dirty="0" err="1"/>
              <a:t>código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ejemplo</a:t>
            </a:r>
            <a:r>
              <a:rPr lang="en-US" dirty="0"/>
              <a:t>.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llamada</a:t>
            </a:r>
            <a:r>
              <a:rPr lang="en-US" dirty="0"/>
              <a:t> “</a:t>
            </a:r>
            <a:r>
              <a:rPr lang="en-US" dirty="0" err="1"/>
              <a:t>strcpy</a:t>
            </a:r>
            <a:r>
              <a:rPr lang="en-US" dirty="0"/>
              <a:t>” (</a:t>
            </a:r>
            <a:r>
              <a:rPr lang="en-US" dirty="0" err="1"/>
              <a:t>resaltada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rojo</a:t>
            </a:r>
            <a:r>
              <a:rPr lang="en-US" dirty="0"/>
              <a:t>) </a:t>
            </a:r>
            <a:r>
              <a:rPr lang="en-US" dirty="0" err="1"/>
              <a:t>resulta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un </a:t>
            </a:r>
            <a:r>
              <a:rPr lang="en-US" dirty="0" err="1"/>
              <a:t>desbordamiento</a:t>
            </a:r>
            <a:r>
              <a:rPr lang="en-US" dirty="0"/>
              <a:t> de buffer. Para </a:t>
            </a:r>
            <a:r>
              <a:rPr lang="en-US" dirty="0" err="1"/>
              <a:t>reparar</a:t>
            </a:r>
            <a:r>
              <a:rPr lang="en-US" dirty="0"/>
              <a:t> las </a:t>
            </a:r>
            <a:r>
              <a:rPr lang="en-US" dirty="0" err="1"/>
              <a:t>vulnerabilidades</a:t>
            </a:r>
            <a:r>
              <a:rPr lang="en-US" dirty="0"/>
              <a:t>, la longitude de la entrada debe ser </a:t>
            </a:r>
            <a:r>
              <a:rPr lang="en-US" dirty="0" err="1"/>
              <a:t>comprobada</a:t>
            </a:r>
            <a:r>
              <a:rPr lang="en-US" dirty="0"/>
              <a:t> antes de la </a:t>
            </a:r>
            <a:r>
              <a:rPr lang="en-US" dirty="0" err="1"/>
              <a:t>llamada</a:t>
            </a:r>
            <a:r>
              <a:rPr lang="en-US" dirty="0"/>
              <a:t> “</a:t>
            </a:r>
            <a:r>
              <a:rPr lang="en-US" dirty="0" err="1"/>
              <a:t>strcpy</a:t>
            </a:r>
            <a:r>
              <a:rPr lang="en-US" dirty="0"/>
              <a:t>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27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Antes de </a:t>
            </a:r>
            <a:r>
              <a:rPr lang="en-US" dirty="0" err="1"/>
              <a:t>poder</a:t>
            </a:r>
            <a:r>
              <a:rPr lang="en-US" dirty="0"/>
              <a:t> </a:t>
            </a:r>
            <a:r>
              <a:rPr lang="en-US" dirty="0" err="1"/>
              <a:t>asignar</a:t>
            </a:r>
            <a:r>
              <a:rPr lang="en-US" dirty="0"/>
              <a:t> un CVE ID, primero debe saber </a:t>
            </a:r>
            <a:r>
              <a:rPr lang="en-US" dirty="0" err="1"/>
              <a:t>cómo</a:t>
            </a:r>
            <a:r>
              <a:rPr lang="en-US" dirty="0"/>
              <a:t> determiner </a:t>
            </a:r>
            <a:r>
              <a:rPr lang="en-US" dirty="0" err="1"/>
              <a:t>si</a:t>
            </a:r>
            <a:r>
              <a:rPr lang="en-US" dirty="0"/>
              <a:t> el </a:t>
            </a:r>
            <a:r>
              <a:rPr lang="en-US" dirty="0" err="1"/>
              <a:t>problema</a:t>
            </a:r>
            <a:r>
              <a:rPr lang="en-US" dirty="0"/>
              <a:t> es una </a:t>
            </a:r>
            <a:r>
              <a:rPr lang="en-US" dirty="0" err="1"/>
              <a:t>vulnerabilidad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752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La </a:t>
            </a:r>
            <a:r>
              <a:rPr lang="en-US" dirty="0" err="1"/>
              <a:t>comprobación</a:t>
            </a:r>
            <a:r>
              <a:rPr lang="en-US" dirty="0"/>
              <a:t> de una </a:t>
            </a:r>
            <a:r>
              <a:rPr lang="en-US" dirty="0" err="1"/>
              <a:t>longitud</a:t>
            </a:r>
            <a:r>
              <a:rPr lang="en-US" dirty="0"/>
              <a:t> </a:t>
            </a:r>
            <a:r>
              <a:rPr lang="en-US" dirty="0" err="1"/>
              <a:t>podría</a:t>
            </a:r>
            <a:r>
              <a:rPr lang="en-US" dirty="0"/>
              <a:t> </a:t>
            </a:r>
            <a:r>
              <a:rPr lang="en-US" dirty="0" err="1"/>
              <a:t>colocarse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antes de la </a:t>
            </a:r>
            <a:r>
              <a:rPr lang="en-US" dirty="0" err="1"/>
              <a:t>llamada</a:t>
            </a:r>
            <a:r>
              <a:rPr lang="en-US" dirty="0"/>
              <a:t>, </a:t>
            </a:r>
            <a:r>
              <a:rPr lang="en-US" dirty="0" err="1"/>
              <a:t>reparándolas</a:t>
            </a:r>
            <a:r>
              <a:rPr lang="en-US" dirty="0"/>
              <a:t> </a:t>
            </a:r>
            <a:r>
              <a:rPr lang="en-US" dirty="0" err="1"/>
              <a:t>así</a:t>
            </a:r>
            <a:r>
              <a:rPr lang="en-US" dirty="0"/>
              <a:t> </a:t>
            </a:r>
            <a:r>
              <a:rPr lang="en-US" dirty="0" err="1"/>
              <a:t>independientemente</a:t>
            </a:r>
            <a:r>
              <a:rPr lang="en-US" dirty="0"/>
              <a:t>. Sin embargo, </a:t>
            </a:r>
            <a:r>
              <a:rPr lang="en-US" dirty="0" err="1"/>
              <a:t>todas</a:t>
            </a:r>
            <a:r>
              <a:rPr lang="en-US" dirty="0"/>
              <a:t> las </a:t>
            </a:r>
            <a:r>
              <a:rPr lang="en-US" dirty="0" err="1"/>
              <a:t>vulnerabilidades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cada</a:t>
            </a:r>
            <a:r>
              <a:rPr lang="en-US" dirty="0"/>
              <a:t> uno de los </a:t>
            </a:r>
            <a:r>
              <a:rPr lang="en-US" dirty="0" err="1"/>
              <a:t>segmentos</a:t>
            </a:r>
            <a:r>
              <a:rPr lang="en-US" dirty="0"/>
              <a:t> de </a:t>
            </a:r>
            <a:r>
              <a:rPr lang="en-US" dirty="0" err="1"/>
              <a:t>código</a:t>
            </a:r>
            <a:r>
              <a:rPr lang="en-US" dirty="0"/>
              <a:t> </a:t>
            </a:r>
            <a:r>
              <a:rPr lang="en-US" dirty="0" err="1"/>
              <a:t>podría</a:t>
            </a:r>
            <a:r>
              <a:rPr lang="en-US" dirty="0"/>
              <a:t> </a:t>
            </a:r>
            <a:r>
              <a:rPr lang="en-US" dirty="0" err="1"/>
              <a:t>repararse</a:t>
            </a:r>
            <a:r>
              <a:rPr lang="en-US" dirty="0"/>
              <a:t> </a:t>
            </a:r>
            <a:r>
              <a:rPr lang="en-US" dirty="0" err="1"/>
              <a:t>colocando</a:t>
            </a:r>
            <a:r>
              <a:rPr lang="en-US" dirty="0"/>
              <a:t> la </a:t>
            </a:r>
            <a:r>
              <a:rPr lang="en-US" dirty="0" err="1"/>
              <a:t>comprobación</a:t>
            </a:r>
            <a:r>
              <a:rPr lang="en-US" dirty="0"/>
              <a:t> de </a:t>
            </a:r>
            <a:r>
              <a:rPr lang="en-US" dirty="0" err="1"/>
              <a:t>longitud</a:t>
            </a:r>
            <a:r>
              <a:rPr lang="en-US" dirty="0"/>
              <a:t> al principio del </a:t>
            </a:r>
            <a:r>
              <a:rPr lang="en-US" dirty="0" err="1"/>
              <a:t>segmento</a:t>
            </a:r>
            <a:r>
              <a:rPr lang="en-US" dirty="0"/>
              <a:t> de </a:t>
            </a:r>
            <a:r>
              <a:rPr lang="en-US" dirty="0" err="1"/>
              <a:t>código</a:t>
            </a:r>
            <a:r>
              <a:rPr lang="en-US" dirty="0"/>
              <a:t>, </a:t>
            </a:r>
            <a:r>
              <a:rPr lang="en-US" dirty="0" err="1"/>
              <a:t>asumiendo</a:t>
            </a:r>
            <a:r>
              <a:rPr lang="en-US" dirty="0"/>
              <a:t> que la </a:t>
            </a:r>
            <a:r>
              <a:rPr lang="en-US" dirty="0" err="1"/>
              <a:t>longitud</a:t>
            </a:r>
            <a:r>
              <a:rPr lang="en-US" dirty="0"/>
              <a:t> </a:t>
            </a:r>
            <a:r>
              <a:rPr lang="en-US" dirty="0" err="1"/>
              <a:t>máxima</a:t>
            </a:r>
            <a:r>
              <a:rPr lang="en-US" dirty="0"/>
              <a:t> para </a:t>
            </a:r>
            <a:r>
              <a:rPr lang="en-US" dirty="0" err="1"/>
              <a:t>cada</a:t>
            </a:r>
            <a:r>
              <a:rPr lang="en-US" dirty="0"/>
              <a:t> uno de </a:t>
            </a:r>
            <a:r>
              <a:rPr lang="en-US" dirty="0" err="1"/>
              <a:t>ellos</a:t>
            </a:r>
            <a:r>
              <a:rPr lang="en-US" dirty="0"/>
              <a:t> es la </a:t>
            </a:r>
            <a:r>
              <a:rPr lang="en-US" dirty="0" err="1"/>
              <a:t>misma</a:t>
            </a:r>
            <a:r>
              <a:rPr lang="en-US" dirty="0"/>
              <a:t>. </a:t>
            </a:r>
            <a:r>
              <a:rPr lang="en-US" dirty="0" err="1"/>
              <a:t>Incluso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es </a:t>
            </a:r>
            <a:r>
              <a:rPr lang="en-US" dirty="0" err="1"/>
              <a:t>este</a:t>
            </a:r>
            <a:r>
              <a:rPr lang="en-US" dirty="0"/>
              <a:t> el </a:t>
            </a:r>
            <a:r>
              <a:rPr lang="en-US" dirty="0" err="1"/>
              <a:t>método</a:t>
            </a:r>
            <a:r>
              <a:rPr lang="en-US" dirty="0"/>
              <a:t> que la </a:t>
            </a:r>
            <a:r>
              <a:rPr lang="en-US" dirty="0" err="1"/>
              <a:t>compañía</a:t>
            </a:r>
            <a:r>
              <a:rPr lang="en-US" dirty="0"/>
              <a:t> </a:t>
            </a:r>
            <a:r>
              <a:rPr lang="en-US" dirty="0" err="1"/>
              <a:t>elige</a:t>
            </a:r>
            <a:r>
              <a:rPr lang="en-US" dirty="0"/>
              <a:t> para </a:t>
            </a:r>
            <a:r>
              <a:rPr lang="en-US" dirty="0" err="1"/>
              <a:t>reparar</a:t>
            </a:r>
            <a:r>
              <a:rPr lang="en-US" dirty="0"/>
              <a:t> las </a:t>
            </a:r>
            <a:r>
              <a:rPr lang="en-US" dirty="0" err="1"/>
              <a:t>vulnerabilidades</a:t>
            </a:r>
            <a:r>
              <a:rPr lang="en-US" dirty="0"/>
              <a:t>, 7.2.1 </a:t>
            </a:r>
            <a:r>
              <a:rPr lang="en-US" dirty="0" err="1"/>
              <a:t>aún</a:t>
            </a:r>
            <a:r>
              <a:rPr lang="en-US" dirty="0"/>
              <a:t> </a:t>
            </a:r>
            <a:r>
              <a:rPr lang="en-US" dirty="0" err="1"/>
              <a:t>requiere</a:t>
            </a:r>
            <a:r>
              <a:rPr lang="en-US" dirty="0"/>
              <a:t> la </a:t>
            </a:r>
            <a:r>
              <a:rPr lang="en-US" dirty="0" err="1"/>
              <a:t>asignación</a:t>
            </a:r>
            <a:r>
              <a:rPr lang="en-US" dirty="0"/>
              <a:t> de un CVE ID para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llamada</a:t>
            </a:r>
            <a:r>
              <a:rPr lang="en-US" dirty="0"/>
              <a:t> “</a:t>
            </a:r>
            <a:r>
              <a:rPr lang="en-US" dirty="0" err="1"/>
              <a:t>strcpy</a:t>
            </a:r>
            <a:r>
              <a:rPr lang="en-US" dirty="0"/>
              <a:t>” </a:t>
            </a:r>
            <a:r>
              <a:rPr lang="en-US" dirty="0" err="1"/>
              <a:t>porque</a:t>
            </a:r>
            <a:r>
              <a:rPr lang="en-US" dirty="0"/>
              <a:t> se </a:t>
            </a:r>
            <a:r>
              <a:rPr lang="en-US" dirty="0" err="1"/>
              <a:t>podrían</a:t>
            </a:r>
            <a:r>
              <a:rPr lang="en-US" dirty="0"/>
              <a:t> </a:t>
            </a:r>
            <a:r>
              <a:rPr lang="en-US" dirty="0" err="1"/>
              <a:t>haber</a:t>
            </a:r>
            <a:r>
              <a:rPr lang="en-US" dirty="0"/>
              <a:t> </a:t>
            </a:r>
            <a:r>
              <a:rPr lang="en-US" dirty="0" err="1"/>
              <a:t>solucionado</a:t>
            </a:r>
            <a:r>
              <a:rPr lang="en-US" dirty="0"/>
              <a:t> </a:t>
            </a:r>
            <a:r>
              <a:rPr lang="en-US" dirty="0" err="1"/>
              <a:t>independientemente</a:t>
            </a:r>
            <a:r>
              <a:rPr lang="en-US" dirty="0"/>
              <a:t>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Asignar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CVE IDs the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modo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ayuda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evitar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serie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Por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ejemplo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algún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malware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estuviera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explotando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una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vulnerabilidades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el CVE ID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debería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permitir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los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usuarios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especificar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cuál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las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vulnerabilidades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está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siendo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explotada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El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asignar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 CVE ID es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hacer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tipo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distinciones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fácilmente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876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 embargo,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regla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reconoce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no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vulnerabilidades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pueden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reparar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independientemente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369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Las </a:t>
            </a:r>
            <a:r>
              <a:rPr lang="en-US" dirty="0" err="1"/>
              <a:t>vulnerabilidades</a:t>
            </a:r>
            <a:r>
              <a:rPr lang="en-US" dirty="0"/>
              <a:t> </a:t>
            </a:r>
            <a:r>
              <a:rPr lang="en-US" dirty="0" err="1"/>
              <a:t>encadenadas</a:t>
            </a:r>
            <a:r>
              <a:rPr lang="en-US" dirty="0"/>
              <a:t>, </a:t>
            </a:r>
            <a:r>
              <a:rPr lang="en-US" dirty="0" err="1"/>
              <a:t>incluyendo</a:t>
            </a:r>
            <a:r>
              <a:rPr lang="en-US" dirty="0"/>
              <a:t> </a:t>
            </a:r>
            <a:r>
              <a:rPr lang="en-US" dirty="0" err="1"/>
              <a:t>desbordamientos</a:t>
            </a:r>
            <a:r>
              <a:rPr lang="en-US" dirty="0"/>
              <a:t> de </a:t>
            </a:r>
            <a:r>
              <a:rPr lang="en-US" dirty="0" err="1"/>
              <a:t>entero</a:t>
            </a:r>
            <a:r>
              <a:rPr lang="en-US" dirty="0"/>
              <a:t> que </a:t>
            </a:r>
            <a:r>
              <a:rPr lang="en-US" dirty="0" err="1"/>
              <a:t>llevan</a:t>
            </a:r>
            <a:r>
              <a:rPr lang="en-US" dirty="0"/>
              <a:t> a </a:t>
            </a:r>
            <a:r>
              <a:rPr lang="en-US" dirty="0" err="1"/>
              <a:t>desbordamientos</a:t>
            </a:r>
            <a:r>
              <a:rPr lang="en-US" dirty="0"/>
              <a:t> de buffer y las </a:t>
            </a:r>
            <a:r>
              <a:rPr lang="en-US" dirty="0" err="1"/>
              <a:t>vulnerabilidades</a:t>
            </a:r>
            <a:r>
              <a:rPr lang="en-US" dirty="0"/>
              <a:t> </a:t>
            </a:r>
            <a:r>
              <a:rPr lang="en-US" dirty="0" err="1"/>
              <a:t>compuestas</a:t>
            </a:r>
            <a:r>
              <a:rPr lang="en-US" dirty="0"/>
              <a:t>, tales </a:t>
            </a:r>
            <a:r>
              <a:rPr lang="en-US" dirty="0" err="1"/>
              <a:t>como</a:t>
            </a:r>
            <a:r>
              <a:rPr lang="en-US" dirty="0"/>
              <a:t> los </a:t>
            </a:r>
            <a:r>
              <a:rPr lang="en-US" dirty="0" err="1"/>
              <a:t>ataques</a:t>
            </a:r>
            <a:r>
              <a:rPr lang="en-US" dirty="0"/>
              <a:t> </a:t>
            </a:r>
            <a:r>
              <a:rPr lang="en-US" dirty="0" err="1"/>
              <a:t>symlink</a:t>
            </a:r>
            <a:r>
              <a:rPr lang="en-US" dirty="0"/>
              <a:t>, los </a:t>
            </a:r>
            <a:r>
              <a:rPr lang="en-US" dirty="0" err="1"/>
              <a:t>cuales</a:t>
            </a:r>
            <a:r>
              <a:rPr lang="en-US" dirty="0"/>
              <a:t> </a:t>
            </a:r>
            <a:r>
              <a:rPr lang="en-US" dirty="0" err="1"/>
              <a:t>requieren</a:t>
            </a:r>
            <a:r>
              <a:rPr lang="en-US" dirty="0"/>
              <a:t> que </a:t>
            </a:r>
            <a:r>
              <a:rPr lang="en-US" dirty="0" err="1"/>
              <a:t>exista</a:t>
            </a:r>
            <a:r>
              <a:rPr lang="en-US" dirty="0"/>
              <a:t> una </a:t>
            </a:r>
            <a:r>
              <a:rPr lang="en-US" dirty="0" err="1"/>
              <a:t>condición</a:t>
            </a:r>
            <a:r>
              <a:rPr lang="en-US" dirty="0"/>
              <a:t> de </a:t>
            </a:r>
            <a:r>
              <a:rPr lang="en-US" dirty="0" err="1"/>
              <a:t>carrera</a:t>
            </a:r>
            <a:r>
              <a:rPr lang="en-US" dirty="0"/>
              <a:t>, </a:t>
            </a:r>
            <a:r>
              <a:rPr lang="en-US" dirty="0" err="1"/>
              <a:t>nombres</a:t>
            </a:r>
            <a:r>
              <a:rPr lang="en-US" dirty="0"/>
              <a:t> de </a:t>
            </a:r>
            <a:r>
              <a:rPr lang="en-US" dirty="0" err="1"/>
              <a:t>ficheros</a:t>
            </a:r>
            <a:r>
              <a:rPr lang="en-US" dirty="0"/>
              <a:t> </a:t>
            </a:r>
            <a:r>
              <a:rPr lang="en-US" dirty="0" err="1"/>
              <a:t>predecibles</a:t>
            </a:r>
            <a:r>
              <a:rPr lang="en-US" dirty="0"/>
              <a:t> y </a:t>
            </a:r>
            <a:r>
              <a:rPr lang="en-US" dirty="0" err="1"/>
              <a:t>permisos</a:t>
            </a:r>
            <a:r>
              <a:rPr lang="en-US" dirty="0"/>
              <a:t> </a:t>
            </a:r>
            <a:r>
              <a:rPr lang="en-US" dirty="0" err="1"/>
              <a:t>débiles</a:t>
            </a:r>
            <a:r>
              <a:rPr lang="en-US" dirty="0"/>
              <a:t>.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esos</a:t>
            </a:r>
            <a:r>
              <a:rPr lang="en-US" dirty="0"/>
              <a:t> </a:t>
            </a:r>
            <a:r>
              <a:rPr lang="en-US" dirty="0" err="1"/>
              <a:t>casos</a:t>
            </a:r>
            <a:r>
              <a:rPr lang="en-US" dirty="0"/>
              <a:t>, las </a:t>
            </a:r>
            <a:r>
              <a:rPr lang="en-US" dirty="0" err="1"/>
              <a:t>vulnerabilidades</a:t>
            </a:r>
            <a:r>
              <a:rPr lang="en-US" dirty="0"/>
              <a:t> se </a:t>
            </a:r>
            <a:r>
              <a:rPr lang="en-US" dirty="0" err="1"/>
              <a:t>agrupan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una </a:t>
            </a:r>
            <a:r>
              <a:rPr lang="en-US" dirty="0" err="1"/>
              <a:t>única</a:t>
            </a:r>
            <a:r>
              <a:rPr lang="en-US" dirty="0"/>
              <a:t> </a:t>
            </a:r>
            <a:r>
              <a:rPr lang="en-US" dirty="0" err="1"/>
              <a:t>vulnerabilidad</a:t>
            </a:r>
            <a:r>
              <a:rPr lang="en-US" dirty="0"/>
              <a:t>. Los CNAs NO DEBEN </a:t>
            </a:r>
            <a:r>
              <a:rPr lang="en-US" dirty="0" err="1"/>
              <a:t>asignar</a:t>
            </a:r>
            <a:r>
              <a:rPr lang="en-US" dirty="0"/>
              <a:t> un CVE ID a una </a:t>
            </a:r>
            <a:r>
              <a:rPr lang="en-US" dirty="0" err="1"/>
              <a:t>vulnerabilidad</a:t>
            </a:r>
            <a:r>
              <a:rPr lang="en-US" dirty="0"/>
              <a:t> que </a:t>
            </a:r>
            <a:r>
              <a:rPr lang="en-US" dirty="0" err="1"/>
              <a:t>depende</a:t>
            </a:r>
            <a:r>
              <a:rPr lang="en-US" dirty="0"/>
              <a:t> de </a:t>
            </a:r>
            <a:r>
              <a:rPr lang="en-US" dirty="0" err="1"/>
              <a:t>otra</a:t>
            </a:r>
            <a:r>
              <a:rPr lang="en-US" dirty="0"/>
              <a:t> </a:t>
            </a:r>
            <a:r>
              <a:rPr lang="en-US" dirty="0" err="1"/>
              <a:t>vulnerabilidad</a:t>
            </a:r>
            <a:r>
              <a:rPr lang="en-US" dirty="0"/>
              <a:t>. La </a:t>
            </a:r>
            <a:r>
              <a:rPr lang="en-US" dirty="0" err="1"/>
              <a:t>vulnerabilidad</a:t>
            </a:r>
            <a:r>
              <a:rPr lang="en-US" dirty="0"/>
              <a:t> </a:t>
            </a:r>
            <a:r>
              <a:rPr lang="en-US" dirty="0" err="1"/>
              <a:t>dependiente</a:t>
            </a:r>
            <a:r>
              <a:rPr lang="en-US" dirty="0"/>
              <a:t> </a:t>
            </a:r>
            <a:r>
              <a:rPr lang="en-US" dirty="0" err="1"/>
              <a:t>debería</a:t>
            </a:r>
            <a:r>
              <a:rPr lang="en-US" dirty="0"/>
              <a:t> </a:t>
            </a:r>
            <a:r>
              <a:rPr lang="en-US" dirty="0" err="1"/>
              <a:t>compartir</a:t>
            </a:r>
            <a:r>
              <a:rPr lang="en-US" dirty="0"/>
              <a:t> el </a:t>
            </a:r>
            <a:r>
              <a:rPr lang="en-US" dirty="0" err="1"/>
              <a:t>mismo</a:t>
            </a:r>
            <a:r>
              <a:rPr lang="en-US" dirty="0"/>
              <a:t> CVE ID que la </a:t>
            </a:r>
            <a:r>
              <a:rPr lang="en-US" dirty="0" err="1"/>
              <a:t>vulnerabilidad</a:t>
            </a:r>
            <a:r>
              <a:rPr lang="en-US" dirty="0"/>
              <a:t> de la que </a:t>
            </a:r>
            <a:r>
              <a:rPr lang="en-US" dirty="0" err="1"/>
              <a:t>depende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58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Tome el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siguiente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segmento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código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ejemplo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Contiene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grupo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vulnerabilidades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encadenadas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Hay una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comprobación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rango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incomplete que no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cuenta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negativos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grandes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entonces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lugar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desbordamiento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entero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cuando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multiplica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altura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altura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lo que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resulta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poca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memoria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asignada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el “malloc”, lo que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resulta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desbordamiento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buffer con el “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memmove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F432A-6797-4A63-9A6F-D8BC415B5D8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605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Implemente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arreglo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cualquier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punto de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cadena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vulnerabilidades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vulnerabilidad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será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neutralizada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Corrija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comprobación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rango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el resto no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ocurre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compruebe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desbordamiento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entero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después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la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multiplicación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el resto no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ocurre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Por lo tanto, no son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reparables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independientemente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F432A-6797-4A63-9A6F-D8BC415B5D8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640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</a:t>
            </a:r>
            <a:r>
              <a:rPr lang="en-US" dirty="0" err="1"/>
              <a:t>Llegados</a:t>
            </a:r>
            <a:r>
              <a:rPr lang="en-US" dirty="0"/>
              <a:t> a </a:t>
            </a:r>
            <a:r>
              <a:rPr lang="en-US" dirty="0" err="1"/>
              <a:t>este</a:t>
            </a:r>
            <a:r>
              <a:rPr lang="en-US" dirty="0"/>
              <a:t> punto, </a:t>
            </a:r>
            <a:r>
              <a:rPr lang="en-US" dirty="0" err="1"/>
              <a:t>debería</a:t>
            </a:r>
            <a:r>
              <a:rPr lang="en-US" dirty="0"/>
              <a:t> </a:t>
            </a:r>
            <a:r>
              <a:rPr lang="en-US" dirty="0" err="1"/>
              <a:t>haber</a:t>
            </a:r>
            <a:r>
              <a:rPr lang="en-US" dirty="0"/>
              <a:t> </a:t>
            </a:r>
            <a:r>
              <a:rPr lang="en-US" dirty="0" err="1"/>
              <a:t>determinado</a:t>
            </a:r>
            <a:r>
              <a:rPr lang="en-US" dirty="0"/>
              <a:t> </a:t>
            </a:r>
            <a:r>
              <a:rPr lang="en-US" dirty="0" err="1"/>
              <a:t>cuántas</a:t>
            </a:r>
            <a:r>
              <a:rPr lang="en-US" dirty="0"/>
              <a:t> </a:t>
            </a:r>
            <a:r>
              <a:rPr lang="en-US" dirty="0" err="1"/>
              <a:t>vulnerabilidades</a:t>
            </a:r>
            <a:r>
              <a:rPr lang="en-US" dirty="0"/>
              <a:t> </a:t>
            </a:r>
            <a:r>
              <a:rPr lang="en-US" dirty="0" err="1"/>
              <a:t>reparables</a:t>
            </a:r>
            <a:r>
              <a:rPr lang="en-US" dirty="0"/>
              <a:t> </a:t>
            </a:r>
            <a:r>
              <a:rPr lang="en-US" dirty="0" err="1"/>
              <a:t>independientemente</a:t>
            </a:r>
            <a:r>
              <a:rPr lang="en-US" dirty="0"/>
              <a:t> hay, y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esas</a:t>
            </a:r>
            <a:r>
              <a:rPr lang="en-US" dirty="0"/>
              <a:t> </a:t>
            </a:r>
            <a:r>
              <a:rPr lang="en-US" dirty="0" err="1"/>
              <a:t>vulnerabilidades</a:t>
            </a:r>
            <a:r>
              <a:rPr lang="en-US" dirty="0"/>
              <a:t> dan </a:t>
            </a:r>
            <a:r>
              <a:rPr lang="en-US" dirty="0" err="1"/>
              <a:t>lugar</a:t>
            </a:r>
            <a:r>
              <a:rPr lang="en-US" dirty="0"/>
              <a:t> a </a:t>
            </a:r>
            <a:r>
              <a:rPr lang="en-US" dirty="0" err="1"/>
              <a:t>vulnerabilidades</a:t>
            </a:r>
            <a:r>
              <a:rPr lang="en-US" dirty="0"/>
              <a:t>.  La </a:t>
            </a:r>
            <a:r>
              <a:rPr lang="en-US" dirty="0" err="1"/>
              <a:t>Regla</a:t>
            </a:r>
            <a:r>
              <a:rPr lang="en-US" dirty="0"/>
              <a:t> 7.1.1 se </a:t>
            </a:r>
            <a:r>
              <a:rPr lang="en-US" dirty="0" err="1"/>
              <a:t>utiliza</a:t>
            </a:r>
            <a:r>
              <a:rPr lang="en-US" dirty="0"/>
              <a:t> para determiner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productos</a:t>
            </a:r>
            <a:r>
              <a:rPr lang="en-US" dirty="0"/>
              <a:t> </a:t>
            </a:r>
            <a:r>
              <a:rPr lang="en-US" dirty="0" err="1"/>
              <a:t>están</a:t>
            </a:r>
            <a:r>
              <a:rPr lang="en-US" dirty="0"/>
              <a:t> </a:t>
            </a:r>
            <a:r>
              <a:rPr lang="en-US" dirty="0" err="1"/>
              <a:t>afectados</a:t>
            </a:r>
            <a:r>
              <a:rPr lang="en-US" dirty="0"/>
              <a:t> por la </a:t>
            </a:r>
            <a:r>
              <a:rPr lang="en-US" dirty="0" err="1"/>
              <a:t>vulnerabilidad</a:t>
            </a:r>
            <a:r>
              <a:rPr lang="en-US" dirty="0"/>
              <a:t>. “</a:t>
            </a:r>
            <a:r>
              <a:rPr lang="en-US" dirty="0" err="1"/>
              <a:t>Producto</a:t>
            </a:r>
            <a:r>
              <a:rPr lang="en-US" dirty="0"/>
              <a:t>” es un </a:t>
            </a:r>
            <a:r>
              <a:rPr lang="en-US" dirty="0" err="1"/>
              <a:t>término</a:t>
            </a:r>
            <a:r>
              <a:rPr lang="en-US" dirty="0"/>
              <a:t> </a:t>
            </a: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err="1"/>
              <a:t>amplio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contexto</a:t>
            </a:r>
            <a:r>
              <a:rPr lang="en-US" dirty="0"/>
              <a:t> CVE que </a:t>
            </a:r>
            <a:r>
              <a:rPr lang="en-US" dirty="0" err="1"/>
              <a:t>incluye</a:t>
            </a:r>
            <a:r>
              <a:rPr lang="en-US" dirty="0"/>
              <a:t> </a:t>
            </a:r>
            <a:r>
              <a:rPr lang="en-US" dirty="0" err="1"/>
              <a:t>oferta</a:t>
            </a:r>
            <a:r>
              <a:rPr lang="en-US" dirty="0"/>
              <a:t>, </a:t>
            </a:r>
            <a:r>
              <a:rPr lang="en-US" dirty="0" err="1"/>
              <a:t>protocolos</a:t>
            </a:r>
            <a:r>
              <a:rPr lang="en-US" dirty="0"/>
              <a:t>, </a:t>
            </a:r>
            <a:r>
              <a:rPr lang="en-US" dirty="0" err="1"/>
              <a:t>estándares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… de software (de </a:t>
            </a:r>
            <a:r>
              <a:rPr lang="en-US" dirty="0" err="1"/>
              <a:t>código</a:t>
            </a:r>
            <a:r>
              <a:rPr lang="en-US" dirty="0"/>
              <a:t> </a:t>
            </a:r>
            <a:r>
              <a:rPr lang="en-US" dirty="0" err="1"/>
              <a:t>abierto</a:t>
            </a:r>
            <a:r>
              <a:rPr lang="en-US" dirty="0"/>
              <a:t> y </a:t>
            </a:r>
            <a:r>
              <a:rPr lang="en-US" dirty="0" err="1"/>
              <a:t>cerrado</a:t>
            </a:r>
            <a:r>
              <a:rPr lang="en-US" dirty="0"/>
              <a:t>), hardware, </a:t>
            </a:r>
            <a:r>
              <a:rPr lang="en-US" dirty="0" err="1"/>
              <a:t>nube</a:t>
            </a:r>
            <a:r>
              <a:rPr lang="en-US" dirty="0"/>
              <a:t> (cloud) y Software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servicio</a:t>
            </a:r>
            <a:r>
              <a:rPr lang="en-US" dirty="0"/>
              <a:t> (SaaS).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6429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</a:t>
            </a:r>
            <a:r>
              <a:rPr lang="en-US" dirty="0" err="1"/>
              <a:t>Todo</a:t>
            </a:r>
            <a:r>
              <a:rPr lang="en-US" dirty="0"/>
              <a:t> el </a:t>
            </a:r>
            <a:r>
              <a:rPr lang="en-US" dirty="0" err="1"/>
              <a:t>mundo</a:t>
            </a:r>
            <a:r>
              <a:rPr lang="en-US" dirty="0"/>
              <a:t> </a:t>
            </a:r>
            <a:r>
              <a:rPr lang="en-US" dirty="0" err="1"/>
              <a:t>comparte</a:t>
            </a:r>
            <a:r>
              <a:rPr lang="en-US" dirty="0"/>
              <a:t> Código. Es un </a:t>
            </a:r>
            <a:r>
              <a:rPr lang="en-US" dirty="0" err="1"/>
              <a:t>hecho</a:t>
            </a:r>
            <a:r>
              <a:rPr lang="en-US" dirty="0"/>
              <a:t> del </a:t>
            </a:r>
            <a:r>
              <a:rPr lang="en-US" dirty="0" err="1"/>
              <a:t>desarrollo</a:t>
            </a:r>
            <a:r>
              <a:rPr lang="en-US" dirty="0"/>
              <a:t> </a:t>
            </a:r>
            <a:r>
              <a:rPr lang="en-US" dirty="0" err="1"/>
              <a:t>moderno</a:t>
            </a:r>
            <a:r>
              <a:rPr lang="en-US" dirty="0"/>
              <a:t> de software. </a:t>
            </a:r>
            <a:r>
              <a:rPr lang="en-US" dirty="0" err="1"/>
              <a:t>Así</a:t>
            </a:r>
            <a:r>
              <a:rPr lang="en-US" dirty="0"/>
              <a:t> que, </a:t>
            </a:r>
            <a:r>
              <a:rPr lang="en-US" dirty="0" err="1"/>
              <a:t>si</a:t>
            </a:r>
            <a:r>
              <a:rPr lang="en-US" dirty="0"/>
              <a:t> los </a:t>
            </a:r>
            <a:r>
              <a:rPr lang="en-US" dirty="0" err="1"/>
              <a:t>productos</a:t>
            </a:r>
            <a:r>
              <a:rPr lang="en-US" dirty="0"/>
              <a:t> </a:t>
            </a:r>
            <a:r>
              <a:rPr lang="en-US" dirty="0" err="1"/>
              <a:t>comparten</a:t>
            </a:r>
            <a:r>
              <a:rPr lang="en-US" dirty="0"/>
              <a:t> Código, </a:t>
            </a:r>
            <a:r>
              <a:rPr lang="en-US" dirty="0" err="1"/>
              <a:t>significa</a:t>
            </a:r>
            <a:r>
              <a:rPr lang="en-US" dirty="0"/>
              <a:t> </a:t>
            </a:r>
            <a:r>
              <a:rPr lang="en-US" dirty="0" err="1"/>
              <a:t>eso</a:t>
            </a:r>
            <a:r>
              <a:rPr lang="en-US" dirty="0"/>
              <a:t> que </a:t>
            </a:r>
            <a:r>
              <a:rPr lang="en-US" dirty="0" err="1"/>
              <a:t>comparten</a:t>
            </a:r>
            <a:r>
              <a:rPr lang="en-US" dirty="0"/>
              <a:t> la </a:t>
            </a:r>
            <a:r>
              <a:rPr lang="en-US" dirty="0" err="1"/>
              <a:t>misma</a:t>
            </a:r>
            <a:r>
              <a:rPr lang="en-US" dirty="0"/>
              <a:t> </a:t>
            </a:r>
            <a:r>
              <a:rPr lang="en-US" dirty="0" err="1"/>
              <a:t>vulnerabilidad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1230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El </a:t>
            </a:r>
            <a:r>
              <a:rPr lang="en-US" dirty="0" err="1"/>
              <a:t>programa</a:t>
            </a:r>
            <a:r>
              <a:rPr lang="en-US" dirty="0"/>
              <a:t> CVE </a:t>
            </a:r>
            <a:r>
              <a:rPr lang="en-US" dirty="0" err="1"/>
              <a:t>trata</a:t>
            </a:r>
            <a:r>
              <a:rPr lang="en-US" dirty="0"/>
              <a:t> las </a:t>
            </a:r>
            <a:r>
              <a:rPr lang="en-US" dirty="0" err="1"/>
              <a:t>vulnerabilidades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código</a:t>
            </a:r>
            <a:r>
              <a:rPr lang="en-US" dirty="0"/>
              <a:t> </a:t>
            </a:r>
            <a:r>
              <a:rPr lang="en-US" dirty="0" err="1"/>
              <a:t>compartido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una </a:t>
            </a:r>
            <a:r>
              <a:rPr lang="en-US" dirty="0" err="1"/>
              <a:t>única</a:t>
            </a:r>
            <a:r>
              <a:rPr lang="en-US" dirty="0"/>
              <a:t> </a:t>
            </a:r>
            <a:r>
              <a:rPr lang="en-US" dirty="0" err="1"/>
              <a:t>vulnerabilidad</a:t>
            </a:r>
            <a:r>
              <a:rPr lang="en-US" dirty="0"/>
              <a:t> </a:t>
            </a:r>
            <a:r>
              <a:rPr lang="en-US" dirty="0" err="1"/>
              <a:t>compartida</a:t>
            </a:r>
            <a:r>
              <a:rPr lang="en-US" dirty="0"/>
              <a:t>. El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quiere</a:t>
            </a:r>
            <a:r>
              <a:rPr lang="en-US" dirty="0"/>
              <a:t> que se </a:t>
            </a:r>
            <a:r>
              <a:rPr lang="en-US" dirty="0" err="1"/>
              <a:t>asigne</a:t>
            </a:r>
            <a:r>
              <a:rPr lang="en-US" dirty="0"/>
              <a:t> un ID a </a:t>
            </a:r>
            <a:r>
              <a:rPr lang="en-US" dirty="0" err="1"/>
              <a:t>todas</a:t>
            </a:r>
            <a:r>
              <a:rPr lang="en-US" dirty="0"/>
              <a:t> las </a:t>
            </a:r>
            <a:r>
              <a:rPr lang="en-US" dirty="0" err="1"/>
              <a:t>vulnerabilidades</a:t>
            </a:r>
            <a:r>
              <a:rPr lang="en-US" dirty="0"/>
              <a:t>. Una </a:t>
            </a:r>
            <a:r>
              <a:rPr lang="en-US" dirty="0" err="1"/>
              <a:t>política</a:t>
            </a:r>
            <a:r>
              <a:rPr lang="en-US" dirty="0"/>
              <a:t> de </a:t>
            </a:r>
            <a:r>
              <a:rPr lang="en-US" dirty="0" err="1"/>
              <a:t>asignación</a:t>
            </a:r>
            <a:r>
              <a:rPr lang="en-US" dirty="0"/>
              <a:t> por </a:t>
            </a:r>
            <a:r>
              <a:rPr lang="en-US" dirty="0" err="1"/>
              <a:t>producto</a:t>
            </a:r>
            <a:r>
              <a:rPr lang="en-US" dirty="0"/>
              <a:t> lo </a:t>
            </a:r>
            <a:r>
              <a:rPr lang="en-US" dirty="0" err="1"/>
              <a:t>hace</a:t>
            </a:r>
            <a:r>
              <a:rPr lang="en-US" dirty="0"/>
              <a:t> </a:t>
            </a:r>
            <a:r>
              <a:rPr lang="en-US" dirty="0" err="1"/>
              <a:t>dificil</a:t>
            </a:r>
            <a:r>
              <a:rPr lang="en-US" dirty="0"/>
              <a:t> </a:t>
            </a:r>
            <a:r>
              <a:rPr lang="en-US" dirty="0" err="1"/>
              <a:t>porque</a:t>
            </a:r>
            <a:r>
              <a:rPr lang="en-US" dirty="0"/>
              <a:t> debe </a:t>
            </a:r>
            <a:r>
              <a:rPr lang="en-US" dirty="0" err="1"/>
              <a:t>conocer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los </a:t>
            </a:r>
            <a:r>
              <a:rPr lang="en-US" dirty="0" err="1"/>
              <a:t>productos</a:t>
            </a:r>
            <a:r>
              <a:rPr lang="en-US" dirty="0"/>
              <a:t> que </a:t>
            </a:r>
            <a:r>
              <a:rPr lang="en-US" dirty="0" err="1"/>
              <a:t>comparten</a:t>
            </a:r>
            <a:r>
              <a:rPr lang="en-US" dirty="0"/>
              <a:t> el </a:t>
            </a:r>
            <a:r>
              <a:rPr lang="en-US" dirty="0" err="1"/>
              <a:t>código</a:t>
            </a:r>
            <a:r>
              <a:rPr lang="en-US" dirty="0"/>
              <a:t> para </a:t>
            </a:r>
            <a:r>
              <a:rPr lang="en-US" dirty="0" err="1"/>
              <a:t>completar</a:t>
            </a:r>
            <a:r>
              <a:rPr lang="en-US" dirty="0"/>
              <a:t> la </a:t>
            </a:r>
            <a:r>
              <a:rPr lang="en-US" dirty="0" err="1"/>
              <a:t>asignación</a:t>
            </a:r>
            <a:r>
              <a:rPr lang="en-US" dirty="0"/>
              <a:t>. Un </a:t>
            </a:r>
            <a:r>
              <a:rPr lang="en-US" dirty="0" err="1"/>
              <a:t>mapeo</a:t>
            </a:r>
            <a:r>
              <a:rPr lang="en-US" dirty="0"/>
              <a:t> </a:t>
            </a:r>
            <a:r>
              <a:rPr lang="en-US" dirty="0" err="1"/>
              <a:t>completo</a:t>
            </a:r>
            <a:r>
              <a:rPr lang="en-US" dirty="0"/>
              <a:t> de </a:t>
            </a:r>
            <a:r>
              <a:rPr lang="en-US" dirty="0" err="1"/>
              <a:t>producto</a:t>
            </a:r>
            <a:r>
              <a:rPr lang="en-US" dirty="0"/>
              <a:t>-a-</a:t>
            </a:r>
            <a:r>
              <a:rPr lang="en-US" dirty="0" err="1"/>
              <a:t>vulnerabilidad</a:t>
            </a:r>
            <a:r>
              <a:rPr lang="en-US" dirty="0"/>
              <a:t> </a:t>
            </a:r>
            <a:r>
              <a:rPr lang="en-US" dirty="0" err="1"/>
              <a:t>sería</a:t>
            </a:r>
            <a:r>
              <a:rPr lang="en-US" dirty="0"/>
              <a:t> ideal 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considerado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allá</a:t>
            </a:r>
            <a:r>
              <a:rPr lang="en-US" dirty="0"/>
              <a:t> del </a:t>
            </a:r>
            <a:r>
              <a:rPr lang="en-US" dirty="0" err="1"/>
              <a:t>ámbito</a:t>
            </a:r>
            <a:r>
              <a:rPr lang="en-US" dirty="0"/>
              <a:t> de </a:t>
            </a:r>
            <a:r>
              <a:rPr lang="en-US" dirty="0" err="1"/>
              <a:t>identificación</a:t>
            </a:r>
            <a:r>
              <a:rPr lang="en-US" dirty="0"/>
              <a:t> de </a:t>
            </a:r>
            <a:r>
              <a:rPr lang="en-US" dirty="0" err="1"/>
              <a:t>vulnerabilidades</a:t>
            </a:r>
            <a:r>
              <a:rPr lang="en-US" dirty="0"/>
              <a:t> de CVE.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1090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Hay dos </a:t>
            </a:r>
            <a:r>
              <a:rPr lang="en-US" dirty="0" err="1"/>
              <a:t>tipos</a:t>
            </a:r>
            <a:r>
              <a:rPr lang="en-US" dirty="0"/>
              <a:t> de </a:t>
            </a:r>
            <a:r>
              <a:rPr lang="en-US" dirty="0" err="1"/>
              <a:t>compartición</a:t>
            </a:r>
            <a:r>
              <a:rPr lang="en-US" dirty="0"/>
              <a:t> que la </a:t>
            </a:r>
            <a:r>
              <a:rPr lang="en-US" dirty="0" err="1"/>
              <a:t>regla</a:t>
            </a:r>
            <a:r>
              <a:rPr lang="en-US" dirty="0"/>
              <a:t> </a:t>
            </a:r>
            <a:r>
              <a:rPr lang="en-US" dirty="0" err="1"/>
              <a:t>reconoce</a:t>
            </a:r>
            <a:r>
              <a:rPr lang="en-US" dirty="0"/>
              <a:t>. </a:t>
            </a:r>
            <a:r>
              <a:rPr lang="en-US" dirty="0" err="1"/>
              <a:t>Existe</a:t>
            </a:r>
            <a:r>
              <a:rPr lang="en-US" dirty="0"/>
              <a:t> la </a:t>
            </a:r>
            <a:r>
              <a:rPr lang="en-US" dirty="0" err="1"/>
              <a:t>copia</a:t>
            </a:r>
            <a:r>
              <a:rPr lang="en-US" dirty="0"/>
              <a:t> </a:t>
            </a:r>
            <a:r>
              <a:rPr lang="en-US" dirty="0" err="1"/>
              <a:t>directa</a:t>
            </a:r>
            <a:r>
              <a:rPr lang="en-US" dirty="0"/>
              <a:t> que es </a:t>
            </a:r>
            <a:r>
              <a:rPr lang="en-US" dirty="0" err="1"/>
              <a:t>cuando</a:t>
            </a:r>
            <a:r>
              <a:rPr lang="en-US" dirty="0"/>
              <a:t> un product </a:t>
            </a:r>
            <a:r>
              <a:rPr lang="en-US" dirty="0" err="1"/>
              <a:t>comparte</a:t>
            </a:r>
            <a:r>
              <a:rPr lang="en-US" dirty="0"/>
              <a:t> el </a:t>
            </a:r>
            <a:r>
              <a:rPr lang="en-US" dirty="0" err="1"/>
              <a:t>mísmo</a:t>
            </a:r>
            <a:r>
              <a:rPr lang="en-US" dirty="0"/>
              <a:t> </a:t>
            </a:r>
            <a:r>
              <a:rPr lang="en-US" dirty="0" err="1"/>
              <a:t>código</a:t>
            </a:r>
            <a:r>
              <a:rPr lang="en-US" dirty="0"/>
              <a:t> que </a:t>
            </a:r>
            <a:r>
              <a:rPr lang="en-US" dirty="0" err="1"/>
              <a:t>otro</a:t>
            </a:r>
            <a:r>
              <a:rPr lang="en-US" dirty="0"/>
              <a:t> </a:t>
            </a:r>
            <a:r>
              <a:rPr lang="en-US" dirty="0" err="1"/>
              <a:t>producto</a:t>
            </a:r>
            <a:r>
              <a:rPr lang="en-US" dirty="0"/>
              <a:t> y </a:t>
            </a:r>
            <a:r>
              <a:rPr lang="en-US" dirty="0" err="1"/>
              <a:t>luego</a:t>
            </a:r>
            <a:r>
              <a:rPr lang="en-US" dirty="0"/>
              <a:t> </a:t>
            </a:r>
            <a:r>
              <a:rPr lang="en-US" dirty="0" err="1"/>
              <a:t>están</a:t>
            </a:r>
            <a:r>
              <a:rPr lang="en-US" dirty="0"/>
              <a:t> los </a:t>
            </a:r>
            <a:r>
              <a:rPr lang="en-US" dirty="0" err="1"/>
              <a:t>productos</a:t>
            </a:r>
            <a:r>
              <a:rPr lang="en-US" dirty="0"/>
              <a:t> que </a:t>
            </a:r>
            <a:r>
              <a:rPr lang="en-US" dirty="0" err="1"/>
              <a:t>usan</a:t>
            </a:r>
            <a:r>
              <a:rPr lang="en-US" dirty="0"/>
              <a:t> </a:t>
            </a:r>
            <a:r>
              <a:rPr lang="en-US" dirty="0" err="1"/>
              <a:t>otros</a:t>
            </a:r>
            <a:r>
              <a:rPr lang="en-US" dirty="0"/>
              <a:t> </a:t>
            </a:r>
            <a:r>
              <a:rPr lang="en-US" dirty="0" err="1"/>
              <a:t>productos</a:t>
            </a:r>
            <a:r>
              <a:rPr lang="en-US" dirty="0"/>
              <a:t> </a:t>
            </a:r>
            <a:r>
              <a:rPr lang="en-US" dirty="0" err="1"/>
              <a:t>externos</a:t>
            </a:r>
            <a:r>
              <a:rPr lang="en-US" dirty="0"/>
              <a:t>,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librerías</a:t>
            </a:r>
            <a:r>
              <a:rPr lang="en-US" dirty="0"/>
              <a:t> y </a:t>
            </a:r>
            <a:r>
              <a:rPr lang="en-US" dirty="0" err="1"/>
              <a:t>estándares</a:t>
            </a:r>
            <a:r>
              <a:rPr lang="en-US" dirty="0"/>
              <a:t>. </a:t>
            </a:r>
            <a:r>
              <a:rPr lang="en-US" dirty="0" err="1"/>
              <a:t>Reglas</a:t>
            </a:r>
            <a:r>
              <a:rPr lang="en-US" dirty="0"/>
              <a:t> </a:t>
            </a:r>
            <a:r>
              <a:rPr lang="en-US" dirty="0" err="1"/>
              <a:t>diferentes</a:t>
            </a:r>
            <a:r>
              <a:rPr lang="en-US" dirty="0"/>
              <a:t> </a:t>
            </a:r>
            <a:r>
              <a:rPr lang="en-US" dirty="0" err="1"/>
              <a:t>aplican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caso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0967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Para los </a:t>
            </a:r>
            <a:r>
              <a:rPr lang="en-US" dirty="0" err="1"/>
              <a:t>productos</a:t>
            </a:r>
            <a:r>
              <a:rPr lang="en-US" dirty="0"/>
              <a:t> que </a:t>
            </a:r>
            <a:r>
              <a:rPr lang="en-US" dirty="0" err="1"/>
              <a:t>comparten</a:t>
            </a:r>
            <a:r>
              <a:rPr lang="en-US" dirty="0"/>
              <a:t> </a:t>
            </a:r>
            <a:r>
              <a:rPr lang="en-US" dirty="0" err="1"/>
              <a:t>código</a:t>
            </a:r>
            <a:r>
              <a:rPr lang="en-US" dirty="0"/>
              <a:t> </a:t>
            </a:r>
            <a:r>
              <a:rPr lang="en-US" dirty="0" err="1"/>
              <a:t>directamente</a:t>
            </a:r>
            <a:r>
              <a:rPr lang="en-US" dirty="0"/>
              <a:t>, las </a:t>
            </a:r>
            <a:r>
              <a:rPr lang="en-US" dirty="0" err="1"/>
              <a:t>reglas</a:t>
            </a:r>
            <a:r>
              <a:rPr lang="en-US" dirty="0"/>
              <a:t> son las </a:t>
            </a:r>
            <a:r>
              <a:rPr lang="en-US" dirty="0" err="1"/>
              <a:t>siguientes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705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Por </a:t>
            </a:r>
            <a:r>
              <a:rPr lang="en-US" dirty="0" err="1"/>
              <a:t>desgracia</a:t>
            </a:r>
            <a:r>
              <a:rPr lang="en-US" dirty="0"/>
              <a:t>, las </a:t>
            </a:r>
            <a:r>
              <a:rPr lang="en-US" dirty="0" err="1"/>
              <a:t>opiniones</a:t>
            </a:r>
            <a:r>
              <a:rPr lang="en-US" dirty="0"/>
              <a:t> </a:t>
            </a:r>
            <a:r>
              <a:rPr lang="en-US" dirty="0" err="1"/>
              <a:t>varían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debería</a:t>
            </a:r>
            <a:r>
              <a:rPr lang="en-US" dirty="0"/>
              <a:t> y no </a:t>
            </a:r>
            <a:r>
              <a:rPr lang="en-US" dirty="0" err="1"/>
              <a:t>debería</a:t>
            </a:r>
            <a:r>
              <a:rPr lang="en-US" dirty="0"/>
              <a:t> ser una </a:t>
            </a:r>
            <a:r>
              <a:rPr lang="en-US" dirty="0" err="1"/>
              <a:t>vulnerabilidad</a:t>
            </a:r>
            <a:r>
              <a:rPr lang="en-US" dirty="0"/>
              <a:t>. </a:t>
            </a:r>
            <a:r>
              <a:rPr lang="en-US" dirty="0" err="1"/>
              <a:t>Algunos</a:t>
            </a:r>
            <a:r>
              <a:rPr lang="en-US" dirty="0"/>
              <a:t> </a:t>
            </a:r>
            <a:r>
              <a:rPr lang="en-US" dirty="0" err="1"/>
              <a:t>quieren</a:t>
            </a:r>
            <a:r>
              <a:rPr lang="en-US" dirty="0"/>
              <a:t> </a:t>
            </a:r>
            <a:r>
              <a:rPr lang="en-US" dirty="0" err="1"/>
              <a:t>centrarse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un </a:t>
            </a:r>
            <a:r>
              <a:rPr lang="en-US" dirty="0" err="1"/>
              <a:t>fallo</a:t>
            </a:r>
            <a:r>
              <a:rPr lang="en-US" dirty="0"/>
              <a:t> </a:t>
            </a:r>
            <a:r>
              <a:rPr lang="en-US" dirty="0" err="1"/>
              <a:t>específico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código</a:t>
            </a:r>
            <a:r>
              <a:rPr lang="en-US" dirty="0"/>
              <a:t>, </a:t>
            </a:r>
            <a:r>
              <a:rPr lang="en-US" dirty="0" err="1"/>
              <a:t>mientras</a:t>
            </a:r>
            <a:r>
              <a:rPr lang="en-US" dirty="0"/>
              <a:t> </a:t>
            </a:r>
            <a:r>
              <a:rPr lang="en-US" dirty="0" err="1"/>
              <a:t>otros</a:t>
            </a:r>
            <a:r>
              <a:rPr lang="en-US" dirty="0"/>
              <a:t>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considerar</a:t>
            </a:r>
            <a:r>
              <a:rPr lang="en-US" dirty="0"/>
              <a:t> una </a:t>
            </a:r>
            <a:r>
              <a:rPr lang="en-US" dirty="0" err="1"/>
              <a:t>vulnerabilidad</a:t>
            </a:r>
            <a:r>
              <a:rPr lang="en-US" dirty="0"/>
              <a:t> no </a:t>
            </a:r>
            <a:r>
              <a:rPr lang="en-US" dirty="0" err="1"/>
              <a:t>poner</a:t>
            </a:r>
            <a:r>
              <a:rPr lang="en-US" dirty="0"/>
              <a:t> un </a:t>
            </a:r>
            <a:r>
              <a:rPr lang="en-US" dirty="0" err="1"/>
              <a:t>candado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cuarto</a:t>
            </a:r>
            <a:r>
              <a:rPr lang="en-US" dirty="0"/>
              <a:t> de </a:t>
            </a:r>
            <a:r>
              <a:rPr lang="en-US" dirty="0" err="1"/>
              <a:t>servidores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[1] https://www.isaca.org/Pages/Glossary.aspx?tid=1975&amp;char=V</a:t>
            </a:r>
          </a:p>
          <a:p>
            <a:r>
              <a:rPr lang="en-US" dirty="0"/>
              <a:t>[2] http://www.cert.org/vulnerability-analysis/vulnerability-reporting-instructions.cfm?</a:t>
            </a:r>
          </a:p>
          <a:p>
            <a:r>
              <a:rPr lang="en-US" dirty="0"/>
              <a:t>[3] https://www.owasp.org/index.php/Category:Vulnerability</a:t>
            </a:r>
          </a:p>
          <a:p>
            <a:r>
              <a:rPr lang="en-US" dirty="0"/>
              <a:t>[4] https://msdn.microsoft.com/en-us/library/cc751383.aspx</a:t>
            </a:r>
          </a:p>
          <a:p>
            <a:r>
              <a:rPr lang="en-US" dirty="0"/>
              <a:t>[5] https://www.hackerone.com/disclosure-guidelines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714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</a:t>
            </a:r>
            <a:r>
              <a:rPr lang="en-US" dirty="0" err="1"/>
              <a:t>Obviamente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sólo</a:t>
            </a:r>
            <a:r>
              <a:rPr lang="en-US" dirty="0"/>
              <a:t> un product se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afectado</a:t>
            </a:r>
            <a:r>
              <a:rPr lang="en-US" dirty="0"/>
              <a:t>, </a:t>
            </a:r>
            <a:r>
              <a:rPr lang="en-US" dirty="0" err="1"/>
              <a:t>sólo</a:t>
            </a:r>
            <a:r>
              <a:rPr lang="en-US" dirty="0"/>
              <a:t>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haber</a:t>
            </a:r>
            <a:r>
              <a:rPr lang="en-US" dirty="0"/>
              <a:t> una </a:t>
            </a:r>
            <a:r>
              <a:rPr lang="en-US" dirty="0" err="1"/>
              <a:t>vulnerabilidad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44152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Sin embargo, </a:t>
            </a:r>
            <a:r>
              <a:rPr lang="en-US" dirty="0" err="1"/>
              <a:t>si</a:t>
            </a:r>
            <a:r>
              <a:rPr lang="en-US" dirty="0"/>
              <a:t> hay multiples </a:t>
            </a:r>
            <a:r>
              <a:rPr lang="en-US" dirty="0" err="1"/>
              <a:t>productos</a:t>
            </a:r>
            <a:r>
              <a:rPr lang="en-US" dirty="0"/>
              <a:t> </a:t>
            </a:r>
            <a:r>
              <a:rPr lang="en-US" dirty="0" err="1"/>
              <a:t>involucrados</a:t>
            </a:r>
            <a:r>
              <a:rPr lang="en-US" dirty="0"/>
              <a:t>, CVE </a:t>
            </a:r>
            <a:r>
              <a:rPr lang="en-US" dirty="0" err="1"/>
              <a:t>considera</a:t>
            </a:r>
            <a:r>
              <a:rPr lang="en-US" dirty="0"/>
              <a:t> que son </a:t>
            </a:r>
            <a:r>
              <a:rPr lang="en-US" dirty="0" err="1"/>
              <a:t>vulnerabilidades</a:t>
            </a:r>
            <a:r>
              <a:rPr lang="en-US" dirty="0"/>
              <a:t> </a:t>
            </a:r>
            <a:r>
              <a:rPr lang="en-US" dirty="0" err="1"/>
              <a:t>diferentes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0122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A </a:t>
            </a:r>
            <a:r>
              <a:rPr lang="en-US" dirty="0" err="1"/>
              <a:t>menos</a:t>
            </a:r>
            <a:r>
              <a:rPr lang="en-US" dirty="0"/>
              <a:t> que, los </a:t>
            </a:r>
            <a:r>
              <a:rPr lang="en-US" dirty="0" err="1"/>
              <a:t>productos</a:t>
            </a:r>
            <a:r>
              <a:rPr lang="en-US" dirty="0"/>
              <a:t> </a:t>
            </a:r>
            <a:r>
              <a:rPr lang="en-US" dirty="0" err="1"/>
              <a:t>sean</a:t>
            </a:r>
            <a:r>
              <a:rPr lang="en-US" dirty="0"/>
              <a:t> </a:t>
            </a:r>
            <a:r>
              <a:rPr lang="en-US" dirty="0" err="1"/>
              <a:t>vulnerables</a:t>
            </a:r>
            <a:r>
              <a:rPr lang="en-US" dirty="0"/>
              <a:t> </a:t>
            </a:r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comparten</a:t>
            </a:r>
            <a:r>
              <a:rPr lang="en-US" dirty="0"/>
              <a:t> Código.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estos</a:t>
            </a:r>
            <a:r>
              <a:rPr lang="en-US" dirty="0"/>
              <a:t> cases, CVE los </a:t>
            </a:r>
            <a:r>
              <a:rPr lang="en-US" dirty="0" err="1"/>
              <a:t>fusiona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una </a:t>
            </a:r>
            <a:r>
              <a:rPr lang="en-US" dirty="0" err="1"/>
              <a:t>única</a:t>
            </a:r>
            <a:r>
              <a:rPr lang="en-US" dirty="0"/>
              <a:t> </a:t>
            </a:r>
            <a:r>
              <a:rPr lang="en-US" dirty="0" err="1"/>
              <a:t>vulnerabilidad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16328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Y </a:t>
            </a:r>
            <a:r>
              <a:rPr lang="en-US" dirty="0" err="1"/>
              <a:t>finalmente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no </a:t>
            </a:r>
            <a:r>
              <a:rPr lang="en-US" dirty="0" err="1"/>
              <a:t>está</a:t>
            </a:r>
            <a:r>
              <a:rPr lang="en-US" dirty="0"/>
              <a:t> Seguro de </a:t>
            </a:r>
            <a:r>
              <a:rPr lang="en-US" dirty="0" err="1"/>
              <a:t>si</a:t>
            </a:r>
            <a:r>
              <a:rPr lang="en-US" dirty="0"/>
              <a:t> los </a:t>
            </a:r>
            <a:r>
              <a:rPr lang="en-US" dirty="0" err="1"/>
              <a:t>productos</a:t>
            </a:r>
            <a:r>
              <a:rPr lang="en-US" dirty="0"/>
              <a:t> </a:t>
            </a:r>
            <a:r>
              <a:rPr lang="en-US" dirty="0" err="1"/>
              <a:t>comparten</a:t>
            </a:r>
            <a:r>
              <a:rPr lang="en-US" dirty="0"/>
              <a:t> Código, </a:t>
            </a:r>
            <a:r>
              <a:rPr lang="en-US" dirty="0" err="1"/>
              <a:t>separe</a:t>
            </a:r>
            <a:r>
              <a:rPr lang="en-US" dirty="0"/>
              <a:t> las </a:t>
            </a:r>
            <a:r>
              <a:rPr lang="en-US" dirty="0" err="1"/>
              <a:t>vulnerabilidades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base a los </a:t>
            </a:r>
            <a:r>
              <a:rPr lang="en-US" dirty="0" err="1"/>
              <a:t>productos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1228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</a:t>
            </a:r>
            <a:r>
              <a:rPr lang="en-US" dirty="0" err="1"/>
              <a:t>Ahora</a:t>
            </a:r>
            <a:r>
              <a:rPr lang="en-US" dirty="0"/>
              <a:t>,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iremos</a:t>
            </a:r>
            <a:r>
              <a:rPr lang="en-US" dirty="0"/>
              <a:t> a la 7.2.5 que </a:t>
            </a:r>
            <a:r>
              <a:rPr lang="en-US" dirty="0" err="1"/>
              <a:t>trata</a:t>
            </a:r>
            <a:r>
              <a:rPr lang="en-US" dirty="0"/>
              <a:t> de </a:t>
            </a:r>
            <a:r>
              <a:rPr lang="en-US" dirty="0" err="1"/>
              <a:t>productos</a:t>
            </a:r>
            <a:r>
              <a:rPr lang="en-US" dirty="0"/>
              <a:t> que </a:t>
            </a:r>
            <a:r>
              <a:rPr lang="en-US" dirty="0" err="1"/>
              <a:t>usan</a:t>
            </a:r>
            <a:r>
              <a:rPr lang="en-US" dirty="0"/>
              <a:t> </a:t>
            </a:r>
            <a:r>
              <a:rPr lang="en-US" dirty="0" err="1"/>
              <a:t>otra</a:t>
            </a:r>
            <a:r>
              <a:rPr lang="en-US" dirty="0"/>
              <a:t> </a:t>
            </a:r>
            <a:r>
              <a:rPr lang="en-US" dirty="0" err="1"/>
              <a:t>funcionalidad</a:t>
            </a:r>
            <a:r>
              <a:rPr lang="en-US" dirty="0"/>
              <a:t> o </a:t>
            </a:r>
            <a:r>
              <a:rPr lang="en-US" dirty="0" err="1"/>
              <a:t>especificaciones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0577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El </a:t>
            </a:r>
            <a:r>
              <a:rPr lang="en-US" dirty="0" err="1"/>
              <a:t>uso</a:t>
            </a:r>
            <a:r>
              <a:rPr lang="en-US" dirty="0"/>
              <a:t> de </a:t>
            </a:r>
            <a:r>
              <a:rPr lang="en-US" dirty="0" err="1"/>
              <a:t>productos</a:t>
            </a:r>
            <a:r>
              <a:rPr lang="en-US" dirty="0"/>
              <a:t> </a:t>
            </a:r>
            <a:r>
              <a:rPr lang="en-US" dirty="0" err="1"/>
              <a:t>externos</a:t>
            </a:r>
            <a:r>
              <a:rPr lang="en-US" dirty="0"/>
              <a:t> tales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librerías</a:t>
            </a:r>
            <a:r>
              <a:rPr lang="en-US" dirty="0"/>
              <a:t>, </a:t>
            </a:r>
            <a:r>
              <a:rPr lang="en-US" dirty="0" err="1"/>
              <a:t>protocolos</a:t>
            </a:r>
            <a:r>
              <a:rPr lang="en-US" dirty="0"/>
              <a:t>, </a:t>
            </a:r>
            <a:r>
              <a:rPr lang="en-US" dirty="0" err="1"/>
              <a:t>estándares</a:t>
            </a:r>
            <a:r>
              <a:rPr lang="en-US" dirty="0"/>
              <a:t> y APIs, se </a:t>
            </a:r>
            <a:r>
              <a:rPr lang="en-US" dirty="0" err="1"/>
              <a:t>maneja</a:t>
            </a:r>
            <a:r>
              <a:rPr lang="en-US" dirty="0"/>
              <a:t> de forma un poco </a:t>
            </a:r>
            <a:r>
              <a:rPr lang="en-US" dirty="0" err="1"/>
              <a:t>diferente</a:t>
            </a:r>
            <a:r>
              <a:rPr lang="en-US" dirty="0"/>
              <a:t>. La </a:t>
            </a:r>
            <a:r>
              <a:rPr lang="en-US" dirty="0" err="1"/>
              <a:t>pregunta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estos</a:t>
            </a:r>
            <a:r>
              <a:rPr lang="en-US" dirty="0"/>
              <a:t> </a:t>
            </a:r>
            <a:r>
              <a:rPr lang="en-US" dirty="0" err="1"/>
              <a:t>casos</a:t>
            </a:r>
            <a:r>
              <a:rPr lang="en-US" dirty="0"/>
              <a:t> es </a:t>
            </a:r>
            <a:r>
              <a:rPr lang="en-US" dirty="0" err="1"/>
              <a:t>si</a:t>
            </a:r>
            <a:r>
              <a:rPr lang="en-US" dirty="0"/>
              <a:t> la </a:t>
            </a:r>
            <a:r>
              <a:rPr lang="en-US" dirty="0" err="1"/>
              <a:t>vulnerabilidad</a:t>
            </a:r>
            <a:r>
              <a:rPr lang="en-US" dirty="0"/>
              <a:t> </a:t>
            </a:r>
            <a:r>
              <a:rPr lang="en-US" dirty="0" err="1"/>
              <a:t>debería</a:t>
            </a:r>
            <a:r>
              <a:rPr lang="en-US" dirty="0"/>
              <a:t> ser </a:t>
            </a:r>
            <a:r>
              <a:rPr lang="en-US" dirty="0" err="1"/>
              <a:t>considerada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producto</a:t>
            </a:r>
            <a:r>
              <a:rPr lang="en-US" dirty="0"/>
              <a:t> </a:t>
            </a:r>
            <a:r>
              <a:rPr lang="en-US" dirty="0" err="1"/>
              <a:t>externo</a:t>
            </a:r>
            <a:r>
              <a:rPr lang="en-US" dirty="0"/>
              <a:t> o una </a:t>
            </a:r>
            <a:r>
              <a:rPr lang="en-US" dirty="0" err="1"/>
              <a:t>vulnerabilidad</a:t>
            </a:r>
            <a:r>
              <a:rPr lang="en-US" dirty="0"/>
              <a:t> por </a:t>
            </a:r>
            <a:r>
              <a:rPr lang="en-US" dirty="0" err="1"/>
              <a:t>cada</a:t>
            </a:r>
            <a:r>
              <a:rPr lang="en-US" dirty="0"/>
              <a:t> product que </a:t>
            </a:r>
            <a:r>
              <a:rPr lang="en-US" dirty="0" err="1"/>
              <a:t>usa</a:t>
            </a:r>
            <a:r>
              <a:rPr lang="en-US" dirty="0"/>
              <a:t> el </a:t>
            </a:r>
            <a:r>
              <a:rPr lang="en-US" dirty="0" err="1"/>
              <a:t>producto</a:t>
            </a:r>
            <a:r>
              <a:rPr lang="en-US" dirty="0"/>
              <a:t> </a:t>
            </a:r>
            <a:r>
              <a:rPr lang="en-US" dirty="0" err="1"/>
              <a:t>externo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El factor decisive es </a:t>
            </a:r>
            <a:r>
              <a:rPr lang="en-US" dirty="0" err="1"/>
              <a:t>si</a:t>
            </a:r>
            <a:r>
              <a:rPr lang="en-US" dirty="0"/>
              <a:t> hay una </a:t>
            </a:r>
            <a:r>
              <a:rPr lang="en-US" dirty="0" err="1"/>
              <a:t>opción</a:t>
            </a:r>
            <a:r>
              <a:rPr lang="en-US" dirty="0"/>
              <a:t> de usar la </a:t>
            </a:r>
            <a:r>
              <a:rPr lang="en-US" dirty="0" err="1"/>
              <a:t>funcionalidad</a:t>
            </a:r>
            <a:r>
              <a:rPr lang="en-US" dirty="0"/>
              <a:t> de una forma </a:t>
            </a:r>
            <a:r>
              <a:rPr lang="en-US" dirty="0" err="1"/>
              <a:t>segura</a:t>
            </a:r>
            <a:r>
              <a:rPr lang="en-US" dirty="0"/>
              <a:t> y </a:t>
            </a:r>
            <a:r>
              <a:rPr lang="en-US" dirty="0" err="1"/>
              <a:t>alguna</a:t>
            </a:r>
            <a:r>
              <a:rPr lang="en-US" dirty="0"/>
              <a:t> </a:t>
            </a:r>
            <a:r>
              <a:rPr lang="en-US" dirty="0" err="1"/>
              <a:t>implementación</a:t>
            </a:r>
            <a:r>
              <a:rPr lang="en-US" dirty="0"/>
              <a:t> no se </a:t>
            </a:r>
            <a:r>
              <a:rPr lang="en-US" dirty="0" err="1"/>
              <a:t>verá</a:t>
            </a:r>
            <a:r>
              <a:rPr lang="en-US" dirty="0"/>
              <a:t> </a:t>
            </a:r>
            <a:r>
              <a:rPr lang="en-US" dirty="0" err="1"/>
              <a:t>afectada</a:t>
            </a:r>
            <a:r>
              <a:rPr lang="en-US" dirty="0"/>
              <a:t> o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todas</a:t>
            </a:r>
            <a:r>
              <a:rPr lang="en-US" dirty="0"/>
              <a:t> las </a:t>
            </a:r>
            <a:r>
              <a:rPr lang="en-US" dirty="0" err="1"/>
              <a:t>implementaciones</a:t>
            </a:r>
            <a:r>
              <a:rPr lang="en-US" dirty="0"/>
              <a:t> se </a:t>
            </a:r>
            <a:r>
              <a:rPr lang="en-US" dirty="0" err="1"/>
              <a:t>verán</a:t>
            </a:r>
            <a:r>
              <a:rPr lang="en-US" dirty="0"/>
              <a:t> </a:t>
            </a:r>
            <a:r>
              <a:rPr lang="en-US" dirty="0" err="1"/>
              <a:t>afectadas</a:t>
            </a:r>
            <a:r>
              <a:rPr lang="en-US" dirty="0"/>
              <a:t>. </a:t>
            </a:r>
            <a:r>
              <a:rPr lang="en-US" dirty="0" err="1"/>
              <a:t>Sólo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no hay una </a:t>
            </a:r>
            <a:r>
              <a:rPr lang="en-US" dirty="0" err="1"/>
              <a:t>opción</a:t>
            </a:r>
            <a:r>
              <a:rPr lang="en-US" dirty="0"/>
              <a:t> </a:t>
            </a:r>
            <a:r>
              <a:rPr lang="en-US" dirty="0" err="1"/>
              <a:t>segura</a:t>
            </a:r>
            <a:r>
              <a:rPr lang="en-US" dirty="0"/>
              <a:t> (y por lo tanto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producto</a:t>
            </a:r>
            <a:r>
              <a:rPr lang="en-US" dirty="0"/>
              <a:t> que </a:t>
            </a:r>
            <a:r>
              <a:rPr lang="en-US" dirty="0" err="1"/>
              <a:t>utilice</a:t>
            </a:r>
            <a:r>
              <a:rPr lang="en-US" dirty="0"/>
              <a:t> la </a:t>
            </a:r>
            <a:r>
              <a:rPr lang="en-US" dirty="0" err="1"/>
              <a:t>funcionalidad</a:t>
            </a:r>
            <a:r>
              <a:rPr lang="en-US" dirty="0"/>
              <a:t> vulnerable del </a:t>
            </a:r>
            <a:r>
              <a:rPr lang="en-US" dirty="0" err="1"/>
              <a:t>producto</a:t>
            </a:r>
            <a:r>
              <a:rPr lang="en-US" dirty="0"/>
              <a:t> </a:t>
            </a:r>
            <a:r>
              <a:rPr lang="en-US" dirty="0" err="1"/>
              <a:t>externo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afectada</a:t>
            </a:r>
            <a:r>
              <a:rPr lang="en-US" dirty="0"/>
              <a:t>) </a:t>
            </a:r>
            <a:r>
              <a:rPr lang="en-US" dirty="0" err="1"/>
              <a:t>debería</a:t>
            </a:r>
            <a:r>
              <a:rPr lang="en-US" dirty="0"/>
              <a:t> </a:t>
            </a:r>
            <a:r>
              <a:rPr lang="en-US" dirty="0" err="1"/>
              <a:t>asignarse</a:t>
            </a:r>
            <a:r>
              <a:rPr lang="en-US" dirty="0"/>
              <a:t> un CVE ID a </a:t>
            </a:r>
            <a:r>
              <a:rPr lang="en-US" dirty="0" err="1"/>
              <a:t>nivel</a:t>
            </a:r>
            <a:r>
              <a:rPr lang="en-US" dirty="0"/>
              <a:t> del </a:t>
            </a:r>
            <a:r>
              <a:rPr lang="en-US" dirty="0" err="1"/>
              <a:t>producto</a:t>
            </a:r>
            <a:r>
              <a:rPr lang="en-US" dirty="0"/>
              <a:t> </a:t>
            </a:r>
            <a:r>
              <a:rPr lang="en-US" dirty="0" err="1"/>
              <a:t>externo</a:t>
            </a:r>
            <a:r>
              <a:rPr lang="en-US" dirty="0"/>
              <a:t>. Si hay una </a:t>
            </a:r>
            <a:r>
              <a:rPr lang="en-US" dirty="0" err="1"/>
              <a:t>opción</a:t>
            </a:r>
            <a:r>
              <a:rPr lang="en-US" dirty="0"/>
              <a:t> de </a:t>
            </a:r>
            <a:r>
              <a:rPr lang="en-US" dirty="0" err="1"/>
              <a:t>utilizar</a:t>
            </a:r>
            <a:r>
              <a:rPr lang="en-US" dirty="0"/>
              <a:t> la </a:t>
            </a:r>
            <a:r>
              <a:rPr lang="en-US" dirty="0" err="1"/>
              <a:t>funcionalidad</a:t>
            </a:r>
            <a:r>
              <a:rPr lang="en-US" dirty="0"/>
              <a:t> de forma </a:t>
            </a:r>
            <a:r>
              <a:rPr lang="en-US" dirty="0" err="1"/>
              <a:t>segura</a:t>
            </a:r>
            <a:r>
              <a:rPr lang="en-US" dirty="0"/>
              <a:t>, </a:t>
            </a:r>
            <a:r>
              <a:rPr lang="en-US" dirty="0" err="1"/>
              <a:t>entonces</a:t>
            </a:r>
            <a:r>
              <a:rPr lang="en-US" dirty="0"/>
              <a:t> hay una </a:t>
            </a:r>
            <a:r>
              <a:rPr lang="en-US" dirty="0" err="1"/>
              <a:t>vulnerabilidad</a:t>
            </a:r>
            <a:r>
              <a:rPr lang="en-US" dirty="0"/>
              <a:t> por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producto</a:t>
            </a:r>
            <a:r>
              <a:rPr lang="en-US" dirty="0"/>
              <a:t> que </a:t>
            </a:r>
            <a:r>
              <a:rPr lang="en-US" dirty="0" err="1"/>
              <a:t>elija</a:t>
            </a:r>
            <a:r>
              <a:rPr lang="en-US" dirty="0"/>
              <a:t> la </a:t>
            </a:r>
            <a:r>
              <a:rPr lang="en-US" dirty="0" err="1"/>
              <a:t>opción</a:t>
            </a:r>
            <a:r>
              <a:rPr lang="en-US" dirty="0"/>
              <a:t> </a:t>
            </a:r>
            <a:r>
              <a:rPr lang="en-US" dirty="0" err="1"/>
              <a:t>insegura</a:t>
            </a:r>
            <a:r>
              <a:rPr lang="en-US" dirty="0"/>
              <a:t>. No </a:t>
            </a:r>
            <a:r>
              <a:rPr lang="en-US" dirty="0" err="1"/>
              <a:t>queremos</a:t>
            </a:r>
            <a:r>
              <a:rPr lang="en-US" dirty="0"/>
              <a:t> </a:t>
            </a:r>
            <a:r>
              <a:rPr lang="en-US" dirty="0" err="1"/>
              <a:t>afirmar</a:t>
            </a:r>
            <a:r>
              <a:rPr lang="en-US" dirty="0"/>
              <a:t> que </a:t>
            </a:r>
            <a:r>
              <a:rPr lang="en-US" dirty="0" err="1"/>
              <a:t>todo</a:t>
            </a:r>
            <a:r>
              <a:rPr lang="en-US" dirty="0"/>
              <a:t> el </a:t>
            </a:r>
            <a:r>
              <a:rPr lang="en-US" dirty="0" err="1"/>
              <a:t>mundo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afectado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no lo </a:t>
            </a:r>
            <a:r>
              <a:rPr lang="en-US" dirty="0" err="1"/>
              <a:t>están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05935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Por </a:t>
            </a:r>
            <a:r>
              <a:rPr lang="en-US" dirty="0" err="1"/>
              <a:t>ejemplo</a:t>
            </a:r>
            <a:r>
              <a:rPr lang="en-US" dirty="0"/>
              <a:t>, </a:t>
            </a:r>
            <a:r>
              <a:rPr lang="en-US" dirty="0" err="1"/>
              <a:t>digamos</a:t>
            </a:r>
            <a:r>
              <a:rPr lang="en-US" dirty="0"/>
              <a:t> que hay un </a:t>
            </a:r>
            <a:r>
              <a:rPr lang="en-US" dirty="0" err="1"/>
              <a:t>protocolo</a:t>
            </a:r>
            <a:r>
              <a:rPr lang="en-US" dirty="0"/>
              <a:t> de </a:t>
            </a:r>
            <a:r>
              <a:rPr lang="en-US" dirty="0" err="1"/>
              <a:t>autentificación</a:t>
            </a:r>
            <a:r>
              <a:rPr lang="en-US" dirty="0"/>
              <a:t> que </a:t>
            </a:r>
            <a:r>
              <a:rPr lang="en-US" dirty="0" err="1"/>
              <a:t>ofrece</a:t>
            </a:r>
            <a:r>
              <a:rPr lang="en-US" dirty="0"/>
              <a:t> a los </a:t>
            </a:r>
            <a:r>
              <a:rPr lang="en-US" dirty="0" err="1"/>
              <a:t>implementadores</a:t>
            </a:r>
            <a:r>
              <a:rPr lang="en-US" dirty="0"/>
              <a:t> </a:t>
            </a:r>
            <a:r>
              <a:rPr lang="en-US" dirty="0" err="1"/>
              <a:t>varias</a:t>
            </a:r>
            <a:r>
              <a:rPr lang="en-US" dirty="0"/>
              <a:t> </a:t>
            </a:r>
            <a:r>
              <a:rPr lang="en-US" dirty="0" err="1"/>
              <a:t>opciones</a:t>
            </a:r>
            <a:r>
              <a:rPr lang="en-US" dirty="0"/>
              <a:t> para </a:t>
            </a:r>
            <a:r>
              <a:rPr lang="en-US" dirty="0" err="1"/>
              <a:t>algoritmos</a:t>
            </a:r>
            <a:r>
              <a:rPr lang="en-US" dirty="0"/>
              <a:t> de hash, 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tienen</a:t>
            </a:r>
            <a:r>
              <a:rPr lang="en-US" dirty="0"/>
              <a:t> que </a:t>
            </a:r>
            <a:r>
              <a:rPr lang="en-US" dirty="0" err="1"/>
              <a:t>admitir</a:t>
            </a:r>
            <a:r>
              <a:rPr lang="en-US" dirty="0"/>
              <a:t> SHA-1. Un </a:t>
            </a:r>
            <a:r>
              <a:rPr lang="en-US" dirty="0" err="1"/>
              <a:t>producto</a:t>
            </a:r>
            <a:r>
              <a:rPr lang="en-US" dirty="0"/>
              <a:t> </a:t>
            </a:r>
            <a:r>
              <a:rPr lang="en-US" dirty="0" err="1"/>
              <a:t>admite</a:t>
            </a:r>
            <a:r>
              <a:rPr lang="en-US" dirty="0"/>
              <a:t> SHA-1 (el </a:t>
            </a:r>
            <a:r>
              <a:rPr lang="en-US" dirty="0" err="1"/>
              <a:t>algoritmo</a:t>
            </a:r>
            <a:r>
              <a:rPr lang="en-US" dirty="0"/>
              <a:t> </a:t>
            </a:r>
            <a:r>
              <a:rPr lang="en-US" dirty="0" err="1"/>
              <a:t>requerido</a:t>
            </a:r>
            <a:r>
              <a:rPr lang="en-US" dirty="0"/>
              <a:t>) y SHA-512 y </a:t>
            </a:r>
            <a:r>
              <a:rPr lang="en-US" dirty="0" err="1"/>
              <a:t>otro</a:t>
            </a:r>
            <a:r>
              <a:rPr lang="en-US" dirty="0"/>
              <a:t> </a:t>
            </a:r>
            <a:r>
              <a:rPr lang="en-US" dirty="0" err="1"/>
              <a:t>producto</a:t>
            </a:r>
            <a:r>
              <a:rPr lang="en-US" dirty="0"/>
              <a:t> </a:t>
            </a:r>
            <a:r>
              <a:rPr lang="en-US" dirty="0" err="1"/>
              <a:t>elige</a:t>
            </a:r>
            <a:r>
              <a:rPr lang="en-US" dirty="0"/>
              <a:t> </a:t>
            </a:r>
            <a:r>
              <a:rPr lang="en-US" dirty="0" err="1"/>
              <a:t>admitir</a:t>
            </a:r>
            <a:r>
              <a:rPr lang="en-US" dirty="0"/>
              <a:t> los </a:t>
            </a:r>
            <a:r>
              <a:rPr lang="en-US" dirty="0" err="1"/>
              <a:t>algoritmos</a:t>
            </a:r>
            <a:r>
              <a:rPr lang="en-US" dirty="0"/>
              <a:t> SHA-256, SHA-1 y MD5.</a:t>
            </a:r>
          </a:p>
          <a:p>
            <a:endParaRPr lang="en-US" dirty="0"/>
          </a:p>
          <a:p>
            <a:r>
              <a:rPr lang="en-US" dirty="0"/>
              <a:t>Pero </a:t>
            </a:r>
            <a:r>
              <a:rPr lang="en-US" dirty="0" err="1"/>
              <a:t>alguien</a:t>
            </a:r>
            <a:r>
              <a:rPr lang="en-US" dirty="0"/>
              <a:t> </a:t>
            </a:r>
            <a:r>
              <a:rPr lang="en-US" dirty="0" err="1"/>
              <a:t>descubre</a:t>
            </a:r>
            <a:r>
              <a:rPr lang="en-US" dirty="0"/>
              <a:t> que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hacerse</a:t>
            </a:r>
            <a:r>
              <a:rPr lang="en-US" dirty="0"/>
              <a:t> pasar por un </a:t>
            </a:r>
            <a:r>
              <a:rPr lang="en-US" dirty="0" err="1"/>
              <a:t>usuario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el </a:t>
            </a:r>
            <a:r>
              <a:rPr lang="en-US" dirty="0" err="1"/>
              <a:t>protocolo</a:t>
            </a:r>
            <a:r>
              <a:rPr lang="en-US" dirty="0"/>
              <a:t> de </a:t>
            </a:r>
            <a:r>
              <a:rPr lang="en-US" dirty="0" err="1"/>
              <a:t>autentificación</a:t>
            </a:r>
            <a:r>
              <a:rPr lang="en-US" dirty="0"/>
              <a:t> </a:t>
            </a:r>
            <a:r>
              <a:rPr lang="en-US" dirty="0" err="1"/>
              <a:t>utiliza</a:t>
            </a:r>
            <a:r>
              <a:rPr lang="en-US" dirty="0"/>
              <a:t> un </a:t>
            </a:r>
            <a:r>
              <a:rPr lang="en-US" dirty="0" err="1"/>
              <a:t>algoritmo</a:t>
            </a:r>
            <a:r>
              <a:rPr lang="en-US" dirty="0"/>
              <a:t> de hash que no es immune a la </a:t>
            </a:r>
            <a:r>
              <a:rPr lang="en-US" dirty="0" err="1"/>
              <a:t>colisión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0098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MD5 no es </a:t>
            </a:r>
            <a:r>
              <a:rPr lang="en-US" dirty="0" err="1"/>
              <a:t>inmune</a:t>
            </a:r>
            <a:r>
              <a:rPr lang="en-US" dirty="0"/>
              <a:t> a la </a:t>
            </a:r>
            <a:r>
              <a:rPr lang="en-US" dirty="0" err="1"/>
              <a:t>colisión</a:t>
            </a:r>
            <a:r>
              <a:rPr lang="en-US" dirty="0"/>
              <a:t> </a:t>
            </a:r>
            <a:r>
              <a:rPr lang="en-US" dirty="0" err="1"/>
              <a:t>así</a:t>
            </a:r>
            <a:r>
              <a:rPr lang="en-US" dirty="0"/>
              <a:t> que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producto</a:t>
            </a:r>
            <a:r>
              <a:rPr lang="en-US" dirty="0"/>
              <a:t> que </a:t>
            </a:r>
            <a:r>
              <a:rPr lang="en-US" dirty="0" err="1"/>
              <a:t>elija</a:t>
            </a:r>
            <a:r>
              <a:rPr lang="en-US" dirty="0"/>
              <a:t> </a:t>
            </a:r>
            <a:r>
              <a:rPr lang="en-US" dirty="0" err="1"/>
              <a:t>admitir</a:t>
            </a:r>
            <a:r>
              <a:rPr lang="en-US" dirty="0"/>
              <a:t> MD5 es vulnerable al </a:t>
            </a:r>
            <a:r>
              <a:rPr lang="en-US" dirty="0" err="1"/>
              <a:t>ataque</a:t>
            </a:r>
            <a:r>
              <a:rPr lang="en-US" dirty="0"/>
              <a:t>. Dado que el </a:t>
            </a:r>
            <a:r>
              <a:rPr lang="en-US" dirty="0" err="1"/>
              <a:t>soporte</a:t>
            </a:r>
            <a:r>
              <a:rPr lang="en-US" dirty="0"/>
              <a:t> para el </a:t>
            </a:r>
            <a:r>
              <a:rPr lang="en-US" dirty="0" err="1"/>
              <a:t>algoritmo</a:t>
            </a:r>
            <a:r>
              <a:rPr lang="en-US" dirty="0"/>
              <a:t> MD5 es </a:t>
            </a:r>
            <a:r>
              <a:rPr lang="en-US" dirty="0" err="1"/>
              <a:t>opcional</a:t>
            </a:r>
            <a:r>
              <a:rPr lang="en-US" dirty="0"/>
              <a:t>, CVE no </a:t>
            </a:r>
            <a:r>
              <a:rPr lang="en-US" dirty="0" err="1"/>
              <a:t>consideraría</a:t>
            </a:r>
            <a:r>
              <a:rPr lang="en-US" dirty="0"/>
              <a:t> el </a:t>
            </a:r>
            <a:r>
              <a:rPr lang="en-US" dirty="0" err="1"/>
              <a:t>protocolo</a:t>
            </a:r>
            <a:r>
              <a:rPr lang="en-US" dirty="0"/>
              <a:t> de </a:t>
            </a:r>
            <a:r>
              <a:rPr lang="en-US" dirty="0" err="1"/>
              <a:t>autentificación</a:t>
            </a:r>
            <a:r>
              <a:rPr lang="en-US" dirty="0"/>
              <a:t> vulnerable.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cambio</a:t>
            </a:r>
            <a:r>
              <a:rPr lang="en-US" dirty="0"/>
              <a:t>, </a:t>
            </a:r>
            <a:r>
              <a:rPr lang="en-US" dirty="0" err="1"/>
              <a:t>cada</a:t>
            </a:r>
            <a:r>
              <a:rPr lang="en-US" dirty="0"/>
              <a:t> product que </a:t>
            </a:r>
            <a:r>
              <a:rPr lang="en-US" dirty="0" err="1"/>
              <a:t>elija</a:t>
            </a:r>
            <a:r>
              <a:rPr lang="en-US" dirty="0"/>
              <a:t> </a:t>
            </a:r>
            <a:r>
              <a:rPr lang="en-US" dirty="0" err="1"/>
              <a:t>soportar</a:t>
            </a:r>
            <a:r>
              <a:rPr lang="en-US" dirty="0"/>
              <a:t> MD5, </a:t>
            </a:r>
            <a:r>
              <a:rPr lang="en-US" dirty="0" err="1"/>
              <a:t>sería</a:t>
            </a:r>
            <a:r>
              <a:rPr lang="en-US" dirty="0"/>
              <a:t> </a:t>
            </a:r>
            <a:r>
              <a:rPr lang="en-US" dirty="0" err="1"/>
              <a:t>considerado</a:t>
            </a:r>
            <a:r>
              <a:rPr lang="en-US" dirty="0"/>
              <a:t> vulnerable. </a:t>
            </a:r>
            <a:r>
              <a:rPr lang="en-US" dirty="0" err="1"/>
              <a:t>Así</a:t>
            </a:r>
            <a:r>
              <a:rPr lang="en-US" dirty="0"/>
              <a:t> que,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escenario</a:t>
            </a:r>
            <a:r>
              <a:rPr lang="en-US" dirty="0"/>
              <a:t>, el primer product NO </a:t>
            </a:r>
            <a:r>
              <a:rPr lang="en-US" dirty="0" err="1"/>
              <a:t>sería</a:t>
            </a:r>
            <a:r>
              <a:rPr lang="en-US" dirty="0"/>
              <a:t> vulnerable, </a:t>
            </a:r>
            <a:r>
              <a:rPr lang="en-US" dirty="0" err="1"/>
              <a:t>pero</a:t>
            </a:r>
            <a:r>
              <a:rPr lang="en-US" dirty="0"/>
              <a:t> el </a:t>
            </a:r>
            <a:r>
              <a:rPr lang="en-US" dirty="0" err="1"/>
              <a:t>segundo</a:t>
            </a:r>
            <a:r>
              <a:rPr lang="en-US" dirty="0"/>
              <a:t> </a:t>
            </a:r>
            <a:r>
              <a:rPr lang="en-US" dirty="0" err="1"/>
              <a:t>sí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91927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Por </a:t>
            </a:r>
            <a:r>
              <a:rPr lang="en-US" dirty="0" err="1"/>
              <a:t>otro</a:t>
            </a:r>
            <a:r>
              <a:rPr lang="en-US" dirty="0"/>
              <a:t> </a:t>
            </a:r>
            <a:r>
              <a:rPr lang="en-US" dirty="0" err="1"/>
              <a:t>lado</a:t>
            </a:r>
            <a:r>
              <a:rPr lang="en-US" dirty="0"/>
              <a:t>, SHA-1 </a:t>
            </a:r>
            <a:r>
              <a:rPr lang="en-US" dirty="0" err="1"/>
              <a:t>también</a:t>
            </a:r>
            <a:r>
              <a:rPr lang="en-US" dirty="0"/>
              <a:t> ha </a:t>
            </a:r>
            <a:r>
              <a:rPr lang="en-US" dirty="0" err="1"/>
              <a:t>demostrado</a:t>
            </a:r>
            <a:r>
              <a:rPr lang="en-US" dirty="0"/>
              <a:t> no ser </a:t>
            </a:r>
            <a:r>
              <a:rPr lang="en-US" dirty="0" err="1"/>
              <a:t>inmune</a:t>
            </a:r>
            <a:r>
              <a:rPr lang="en-US" dirty="0"/>
              <a:t> a la </a:t>
            </a:r>
            <a:r>
              <a:rPr lang="en-US" dirty="0" err="1"/>
              <a:t>colisión</a:t>
            </a:r>
            <a:r>
              <a:rPr lang="en-US" dirty="0"/>
              <a:t> y el </a:t>
            </a:r>
            <a:r>
              <a:rPr lang="en-US" dirty="0" err="1"/>
              <a:t>protocolo</a:t>
            </a:r>
            <a:r>
              <a:rPr lang="en-US" dirty="0"/>
              <a:t> de </a:t>
            </a:r>
            <a:r>
              <a:rPr lang="en-US" dirty="0" err="1"/>
              <a:t>autentificación</a:t>
            </a:r>
            <a:r>
              <a:rPr lang="en-US" dirty="0"/>
              <a:t> require que sea </a:t>
            </a:r>
            <a:r>
              <a:rPr lang="en-US" dirty="0" err="1"/>
              <a:t>admitido</a:t>
            </a:r>
            <a:r>
              <a:rPr lang="en-US" dirty="0"/>
              <a:t> por </a:t>
            </a:r>
            <a:r>
              <a:rPr lang="en-US" dirty="0" err="1"/>
              <a:t>todos</a:t>
            </a:r>
            <a:r>
              <a:rPr lang="en-US" dirty="0"/>
              <a:t> los </a:t>
            </a:r>
            <a:r>
              <a:rPr lang="en-US" dirty="0" err="1"/>
              <a:t>implementadores</a:t>
            </a:r>
            <a:r>
              <a:rPr lang="en-US" dirty="0"/>
              <a:t>. Por lo tanto, CVE </a:t>
            </a:r>
            <a:r>
              <a:rPr lang="en-US" dirty="0" err="1"/>
              <a:t>considera</a:t>
            </a:r>
            <a:r>
              <a:rPr lang="en-US" dirty="0"/>
              <a:t> que hay una </a:t>
            </a:r>
            <a:r>
              <a:rPr lang="en-US" dirty="0" err="1"/>
              <a:t>única</a:t>
            </a:r>
            <a:r>
              <a:rPr lang="en-US" dirty="0"/>
              <a:t> </a:t>
            </a:r>
            <a:r>
              <a:rPr lang="en-US" dirty="0" err="1"/>
              <a:t>vulnerabilidad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protocolo</a:t>
            </a:r>
            <a:r>
              <a:rPr lang="en-US" dirty="0"/>
              <a:t> de </a:t>
            </a:r>
            <a:r>
              <a:rPr lang="en-US" dirty="0" err="1"/>
              <a:t>autentificación</a:t>
            </a:r>
            <a:r>
              <a:rPr lang="en-US" dirty="0"/>
              <a:t>, que es </a:t>
            </a:r>
            <a:r>
              <a:rPr lang="en-US" dirty="0" err="1"/>
              <a:t>heredado</a:t>
            </a:r>
            <a:r>
              <a:rPr lang="en-US" dirty="0"/>
              <a:t> por </a:t>
            </a:r>
            <a:r>
              <a:rPr lang="en-US" dirty="0" err="1"/>
              <a:t>todos</a:t>
            </a:r>
            <a:r>
              <a:rPr lang="en-US" dirty="0"/>
              <a:t> los </a:t>
            </a:r>
            <a:r>
              <a:rPr lang="en-US" dirty="0" err="1"/>
              <a:t>implementadores</a:t>
            </a:r>
            <a:r>
              <a:rPr lang="en-US" dirty="0"/>
              <a:t> “downstream”.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89087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Los CNAs </a:t>
            </a:r>
            <a:r>
              <a:rPr lang="en-US" dirty="0" err="1"/>
              <a:t>están</a:t>
            </a:r>
            <a:r>
              <a:rPr lang="en-US" dirty="0"/>
              <a:t> </a:t>
            </a:r>
            <a:r>
              <a:rPr lang="en-US" dirty="0" err="1"/>
              <a:t>restringidos</a:t>
            </a:r>
            <a:r>
              <a:rPr lang="en-US" dirty="0"/>
              <a:t> para </a:t>
            </a:r>
            <a:r>
              <a:rPr lang="en-US" dirty="0" err="1"/>
              <a:t>asignar</a:t>
            </a:r>
            <a:r>
              <a:rPr lang="en-US" dirty="0"/>
              <a:t> CVE IDs a </a:t>
            </a:r>
            <a:r>
              <a:rPr lang="en-US" dirty="0" err="1"/>
              <a:t>vulnerabilidades</a:t>
            </a:r>
            <a:r>
              <a:rPr lang="en-US" dirty="0"/>
              <a:t> dentro de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ámbito</a:t>
            </a:r>
            <a:r>
              <a:rPr lang="en-US" dirty="0"/>
              <a:t>. </a:t>
            </a:r>
            <a:r>
              <a:rPr lang="en-US" dirty="0" err="1"/>
              <a:t>En</a:t>
            </a:r>
            <a:r>
              <a:rPr lang="en-US" dirty="0"/>
              <a:t> 7.3, </a:t>
            </a:r>
            <a:r>
              <a:rPr lang="en-US" dirty="0" err="1"/>
              <a:t>hablaremos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el </a:t>
            </a:r>
            <a:r>
              <a:rPr lang="en-US" dirty="0" err="1"/>
              <a:t>ámbito</a:t>
            </a:r>
            <a:r>
              <a:rPr lang="en-US" dirty="0"/>
              <a:t> de </a:t>
            </a:r>
            <a:r>
              <a:rPr lang="en-US" dirty="0" err="1"/>
              <a:t>autoridad</a:t>
            </a:r>
            <a:r>
              <a:rPr lang="en-US" dirty="0"/>
              <a:t> de los CNAs.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80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cambio</a:t>
            </a:r>
            <a:r>
              <a:rPr lang="en-US" dirty="0"/>
              <a:t>, la </a:t>
            </a:r>
            <a:r>
              <a:rPr lang="en-US" dirty="0" err="1"/>
              <a:t>regla</a:t>
            </a:r>
            <a:r>
              <a:rPr lang="en-US" dirty="0"/>
              <a:t> 7.1 de los CNA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divida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sub-</a:t>
            </a:r>
            <a:r>
              <a:rPr lang="en-US" dirty="0" err="1"/>
              <a:t>decisiones</a:t>
            </a:r>
            <a:r>
              <a:rPr lang="en-US" dirty="0"/>
              <a:t> que </a:t>
            </a:r>
            <a:r>
              <a:rPr lang="en-US" dirty="0" err="1"/>
              <a:t>determinan</a:t>
            </a:r>
            <a:r>
              <a:rPr lang="en-US" dirty="0"/>
              <a:t> </a:t>
            </a:r>
            <a:r>
              <a:rPr lang="en-US" dirty="0" err="1"/>
              <a:t>quién</a:t>
            </a:r>
            <a:r>
              <a:rPr lang="en-US" dirty="0"/>
              <a:t> </a:t>
            </a:r>
            <a:r>
              <a:rPr lang="en-US" dirty="0" err="1"/>
              <a:t>declara</a:t>
            </a:r>
            <a:r>
              <a:rPr lang="en-US" dirty="0"/>
              <a:t> que una </a:t>
            </a:r>
            <a:r>
              <a:rPr lang="en-US" dirty="0" err="1"/>
              <a:t>vulnerabilidad</a:t>
            </a:r>
            <a:r>
              <a:rPr lang="en-US" dirty="0"/>
              <a:t> es una </a:t>
            </a:r>
            <a:r>
              <a:rPr lang="en-US" dirty="0" err="1"/>
              <a:t>vulnerabilidad</a:t>
            </a:r>
            <a:r>
              <a:rPr lang="en-US" dirty="0"/>
              <a:t>, lo que le da al </a:t>
            </a:r>
            <a:r>
              <a:rPr lang="en-US" dirty="0" err="1"/>
              <a:t>programa</a:t>
            </a:r>
            <a:r>
              <a:rPr lang="en-US" dirty="0"/>
              <a:t> la </a:t>
            </a:r>
            <a:r>
              <a:rPr lang="en-US" dirty="0" err="1"/>
              <a:t>flexibilidad</a:t>
            </a:r>
            <a:r>
              <a:rPr lang="en-US" dirty="0"/>
              <a:t> de </a:t>
            </a:r>
            <a:r>
              <a:rPr lang="en-US" dirty="0" err="1"/>
              <a:t>adaptarse</a:t>
            </a:r>
            <a:r>
              <a:rPr lang="en-US" dirty="0"/>
              <a:t> a </a:t>
            </a:r>
            <a:r>
              <a:rPr lang="en-US" dirty="0" err="1"/>
              <a:t>diferentes</a:t>
            </a:r>
            <a:r>
              <a:rPr lang="en-US" dirty="0"/>
              <a:t> </a:t>
            </a:r>
            <a:r>
              <a:rPr lang="en-US" dirty="0" err="1"/>
              <a:t>definiciones</a:t>
            </a:r>
            <a:r>
              <a:rPr lang="en-US" dirty="0"/>
              <a:t> </a:t>
            </a:r>
            <a:r>
              <a:rPr lang="en-US" dirty="0" err="1"/>
              <a:t>utilizadas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diferentes</a:t>
            </a:r>
            <a:r>
              <a:rPr lang="en-US" dirty="0"/>
              <a:t> </a:t>
            </a:r>
            <a:r>
              <a:rPr lang="en-US" dirty="0" err="1"/>
              <a:t>industrias</a:t>
            </a:r>
            <a:r>
              <a:rPr lang="en-US" dirty="0"/>
              <a:t>, </a:t>
            </a:r>
            <a:r>
              <a:rPr lang="en-US" dirty="0" err="1"/>
              <a:t>regímenes</a:t>
            </a:r>
            <a:r>
              <a:rPr lang="en-US" dirty="0"/>
              <a:t> </a:t>
            </a:r>
            <a:r>
              <a:rPr lang="en-US" dirty="0" err="1"/>
              <a:t>legales</a:t>
            </a:r>
            <a:r>
              <a:rPr lang="en-US" dirty="0"/>
              <a:t> y </a:t>
            </a:r>
            <a:r>
              <a:rPr lang="en-US" dirty="0" err="1"/>
              <a:t>culturas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6271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</a:t>
            </a:r>
            <a:r>
              <a:rPr lang="en-US" dirty="0" err="1"/>
              <a:t>Cada</a:t>
            </a:r>
            <a:r>
              <a:rPr lang="en-US" dirty="0"/>
              <a:t> CNA </a:t>
            </a:r>
            <a:r>
              <a:rPr lang="en-US" dirty="0" err="1"/>
              <a:t>tienen</a:t>
            </a:r>
            <a:r>
              <a:rPr lang="en-US" dirty="0"/>
              <a:t> un </a:t>
            </a:r>
            <a:r>
              <a:rPr lang="en-US" dirty="0" err="1"/>
              <a:t>ámbito</a:t>
            </a:r>
            <a:r>
              <a:rPr lang="en-US" dirty="0"/>
              <a:t> dentro del </a:t>
            </a:r>
            <a:r>
              <a:rPr lang="en-US" dirty="0" err="1"/>
              <a:t>cual</a:t>
            </a:r>
            <a:r>
              <a:rPr lang="en-US" dirty="0"/>
              <a:t>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asignar</a:t>
            </a:r>
            <a:r>
              <a:rPr lang="en-US" dirty="0"/>
              <a:t> CVE IDs. Las </a:t>
            </a:r>
            <a:r>
              <a:rPr lang="en-US" dirty="0" err="1"/>
              <a:t>compañías</a:t>
            </a:r>
            <a:r>
              <a:rPr lang="en-US" dirty="0"/>
              <a:t> y los </a:t>
            </a:r>
            <a:r>
              <a:rPr lang="en-US" dirty="0" err="1"/>
              <a:t>proyectos</a:t>
            </a:r>
            <a:r>
              <a:rPr lang="en-US" dirty="0"/>
              <a:t> de </a:t>
            </a:r>
            <a:r>
              <a:rPr lang="en-US" dirty="0" err="1"/>
              <a:t>código</a:t>
            </a:r>
            <a:r>
              <a:rPr lang="en-US" dirty="0"/>
              <a:t> </a:t>
            </a:r>
            <a:r>
              <a:rPr lang="en-US" dirty="0" err="1"/>
              <a:t>abierto</a:t>
            </a:r>
            <a:r>
              <a:rPr lang="en-US" dirty="0"/>
              <a:t> </a:t>
            </a:r>
            <a:r>
              <a:rPr lang="en-US" dirty="0" err="1"/>
              <a:t>normalmente</a:t>
            </a:r>
            <a:r>
              <a:rPr lang="en-US" dirty="0"/>
              <a:t> </a:t>
            </a:r>
            <a:r>
              <a:rPr lang="en-US" dirty="0" err="1"/>
              <a:t>tienen</a:t>
            </a:r>
            <a:r>
              <a:rPr lang="en-US" dirty="0"/>
              <a:t> </a:t>
            </a:r>
            <a:r>
              <a:rPr lang="en-US" dirty="0" err="1"/>
              <a:t>ámbitos</a:t>
            </a:r>
            <a:r>
              <a:rPr lang="en-US" dirty="0"/>
              <a:t> claros y bien </a:t>
            </a:r>
            <a:r>
              <a:rPr lang="en-US" dirty="0" err="1"/>
              <a:t>definidos</a:t>
            </a:r>
            <a:r>
              <a:rPr lang="en-US" dirty="0"/>
              <a:t> que </a:t>
            </a:r>
            <a:r>
              <a:rPr lang="en-US" dirty="0" err="1"/>
              <a:t>cubren</a:t>
            </a:r>
            <a:r>
              <a:rPr lang="en-US" dirty="0"/>
              <a:t> </a:t>
            </a:r>
            <a:r>
              <a:rPr lang="en-US" dirty="0" err="1"/>
              <a:t>sólo</a:t>
            </a:r>
            <a:r>
              <a:rPr lang="en-US" dirty="0"/>
              <a:t> el software que </a:t>
            </a:r>
            <a:r>
              <a:rPr lang="en-US" dirty="0" err="1"/>
              <a:t>ellos</a:t>
            </a:r>
            <a:r>
              <a:rPr lang="en-US" dirty="0"/>
              <a:t> </a:t>
            </a:r>
            <a:r>
              <a:rPr lang="en-US" dirty="0" err="1"/>
              <a:t>desarrollan</a:t>
            </a:r>
            <a:r>
              <a:rPr lang="en-US" dirty="0"/>
              <a:t>. </a:t>
            </a:r>
            <a:r>
              <a:rPr lang="en-US" dirty="0" err="1"/>
              <a:t>Otros</a:t>
            </a:r>
            <a:r>
              <a:rPr lang="en-US" dirty="0"/>
              <a:t> </a:t>
            </a:r>
            <a:r>
              <a:rPr lang="en-US" dirty="0" err="1"/>
              <a:t>tipos</a:t>
            </a:r>
            <a:r>
              <a:rPr lang="en-US" dirty="0"/>
              <a:t> de CNAs </a:t>
            </a:r>
            <a:r>
              <a:rPr lang="en-US" dirty="0" err="1"/>
              <a:t>como</a:t>
            </a:r>
            <a:r>
              <a:rPr lang="en-US" dirty="0"/>
              <a:t> los </a:t>
            </a:r>
            <a:r>
              <a:rPr lang="en-US" dirty="0" err="1"/>
              <a:t>centros</a:t>
            </a:r>
            <a:r>
              <a:rPr lang="en-US" dirty="0"/>
              <a:t> de </a:t>
            </a:r>
            <a:r>
              <a:rPr lang="en-US" dirty="0" err="1"/>
              <a:t>coordinación</a:t>
            </a:r>
            <a:r>
              <a:rPr lang="en-US" dirty="0"/>
              <a:t>, </a:t>
            </a:r>
            <a:r>
              <a:rPr lang="en-US" dirty="0" err="1"/>
              <a:t>recompensas</a:t>
            </a:r>
            <a:r>
              <a:rPr lang="en-US" dirty="0"/>
              <a:t> de </a:t>
            </a:r>
            <a:r>
              <a:rPr lang="en-US" dirty="0" err="1"/>
              <a:t>vulnerabilidades</a:t>
            </a:r>
            <a:r>
              <a:rPr lang="en-US" dirty="0"/>
              <a:t> y </a:t>
            </a:r>
            <a:r>
              <a:rPr lang="en-US" dirty="0" err="1"/>
              <a:t>organizaciones</a:t>
            </a:r>
            <a:r>
              <a:rPr lang="en-US" dirty="0"/>
              <a:t> de </a:t>
            </a:r>
            <a:r>
              <a:rPr lang="en-US" dirty="0" err="1"/>
              <a:t>investigación</a:t>
            </a:r>
            <a:r>
              <a:rPr lang="en-US" dirty="0"/>
              <a:t> </a:t>
            </a:r>
            <a:r>
              <a:rPr lang="en-US" dirty="0" err="1"/>
              <a:t>tienen</a:t>
            </a:r>
            <a:r>
              <a:rPr lang="en-US" dirty="0"/>
              <a:t> </a:t>
            </a:r>
            <a:r>
              <a:rPr lang="en-US" dirty="0" err="1"/>
              <a:t>ámbitos</a:t>
            </a:r>
            <a:r>
              <a:rPr lang="en-US" dirty="0"/>
              <a:t> no tan bien </a:t>
            </a:r>
            <a:r>
              <a:rPr lang="en-US" dirty="0" err="1"/>
              <a:t>definidos</a:t>
            </a:r>
            <a:r>
              <a:rPr lang="en-US" dirty="0"/>
              <a:t>.,</a:t>
            </a:r>
            <a:r>
              <a:rPr lang="en-US" dirty="0" err="1"/>
              <a:t>generalmente</a:t>
            </a:r>
            <a:r>
              <a:rPr lang="en-US" dirty="0"/>
              <a:t> </a:t>
            </a:r>
            <a:r>
              <a:rPr lang="en-US" dirty="0" err="1"/>
              <a:t>vulnerabilidades</a:t>
            </a:r>
            <a:r>
              <a:rPr lang="en-US" dirty="0"/>
              <a:t> para las que </a:t>
            </a:r>
            <a:r>
              <a:rPr lang="en-US" dirty="0" err="1"/>
              <a:t>coordinan</a:t>
            </a:r>
            <a:r>
              <a:rPr lang="en-US" dirty="0"/>
              <a:t> </a:t>
            </a:r>
            <a:r>
              <a:rPr lang="en-US" dirty="0" err="1"/>
              <a:t>anuncios</a:t>
            </a:r>
            <a:r>
              <a:rPr lang="en-US" dirty="0"/>
              <a:t> (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caso</a:t>
            </a:r>
            <a:r>
              <a:rPr lang="en-US" dirty="0"/>
              <a:t> de </a:t>
            </a:r>
            <a:r>
              <a:rPr lang="en-US" dirty="0" err="1"/>
              <a:t>centros</a:t>
            </a:r>
            <a:r>
              <a:rPr lang="en-US" dirty="0"/>
              <a:t> de </a:t>
            </a:r>
            <a:r>
              <a:rPr lang="en-US" dirty="0" err="1"/>
              <a:t>coordinación</a:t>
            </a:r>
            <a:r>
              <a:rPr lang="en-US" dirty="0"/>
              <a:t> y recompense de </a:t>
            </a:r>
            <a:r>
              <a:rPr lang="en-US" dirty="0" err="1"/>
              <a:t>vulnerabilidades</a:t>
            </a:r>
            <a:r>
              <a:rPr lang="en-US" dirty="0"/>
              <a:t>) y </a:t>
            </a:r>
            <a:r>
              <a:rPr lang="en-US" dirty="0" err="1"/>
              <a:t>vulnerabilidades</a:t>
            </a:r>
            <a:r>
              <a:rPr lang="en-US" dirty="0"/>
              <a:t> que </a:t>
            </a:r>
            <a:r>
              <a:rPr lang="en-US" dirty="0" err="1"/>
              <a:t>ellos</a:t>
            </a:r>
            <a:r>
              <a:rPr lang="en-US" dirty="0"/>
              <a:t> </a:t>
            </a:r>
            <a:r>
              <a:rPr lang="en-US" dirty="0" err="1"/>
              <a:t>mismos</a:t>
            </a:r>
            <a:r>
              <a:rPr lang="en-US" dirty="0"/>
              <a:t> </a:t>
            </a:r>
            <a:r>
              <a:rPr lang="en-US" dirty="0" err="1"/>
              <a:t>descubren</a:t>
            </a:r>
            <a:r>
              <a:rPr lang="en-US" dirty="0"/>
              <a:t> (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caso</a:t>
            </a:r>
            <a:r>
              <a:rPr lang="en-US" dirty="0"/>
              <a:t> de las </a:t>
            </a:r>
            <a:r>
              <a:rPr lang="en-US" dirty="0" err="1"/>
              <a:t>organizaciones</a:t>
            </a:r>
            <a:r>
              <a:rPr lang="en-US" dirty="0"/>
              <a:t> de </a:t>
            </a:r>
            <a:r>
              <a:rPr lang="en-US" dirty="0" err="1"/>
              <a:t>investigación</a:t>
            </a:r>
            <a:r>
              <a:rPr lang="en-US" dirty="0"/>
              <a:t>). </a:t>
            </a:r>
            <a:r>
              <a:rPr lang="en-US" dirty="0" err="1"/>
              <a:t>Finalmente</a:t>
            </a:r>
            <a:r>
              <a:rPr lang="en-US" dirty="0"/>
              <a:t>, los </a:t>
            </a:r>
            <a:r>
              <a:rPr lang="en-US" dirty="0" err="1"/>
              <a:t>Raíces</a:t>
            </a:r>
            <a:r>
              <a:rPr lang="en-US" dirty="0"/>
              <a:t> y los CNAs de </a:t>
            </a:r>
            <a:r>
              <a:rPr lang="en-US" dirty="0" err="1"/>
              <a:t>Último</a:t>
            </a:r>
            <a:r>
              <a:rPr lang="en-US" dirty="0"/>
              <a:t> </a:t>
            </a:r>
            <a:r>
              <a:rPr lang="en-US" dirty="0" err="1"/>
              <a:t>Recurso</a:t>
            </a:r>
            <a:r>
              <a:rPr lang="en-US" dirty="0"/>
              <a:t> </a:t>
            </a:r>
            <a:r>
              <a:rPr lang="en-US" dirty="0" err="1"/>
              <a:t>llenan</a:t>
            </a:r>
            <a:r>
              <a:rPr lang="en-US" dirty="0"/>
              <a:t> </a:t>
            </a:r>
            <a:r>
              <a:rPr lang="en-US" dirty="0" err="1"/>
              <a:t>esos</a:t>
            </a:r>
            <a:r>
              <a:rPr lang="en-US" dirty="0"/>
              <a:t> </a:t>
            </a:r>
            <a:r>
              <a:rPr lang="en-US" dirty="0" err="1"/>
              <a:t>vacíos</a:t>
            </a:r>
            <a:r>
              <a:rPr lang="en-US" dirty="0"/>
              <a:t> que los CNAs no </a:t>
            </a:r>
            <a:r>
              <a:rPr lang="en-US" dirty="0" err="1"/>
              <a:t>cubren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438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Las </a:t>
            </a:r>
            <a:r>
              <a:rPr lang="en-US" dirty="0" err="1"/>
              <a:t>compañías</a:t>
            </a:r>
            <a:r>
              <a:rPr lang="en-US" dirty="0"/>
              <a:t> y los </a:t>
            </a:r>
            <a:r>
              <a:rPr lang="en-US" dirty="0" err="1"/>
              <a:t>proyectos</a:t>
            </a:r>
            <a:r>
              <a:rPr lang="en-US" dirty="0"/>
              <a:t> de </a:t>
            </a:r>
            <a:r>
              <a:rPr lang="en-US" dirty="0" err="1"/>
              <a:t>código</a:t>
            </a:r>
            <a:r>
              <a:rPr lang="en-US" dirty="0"/>
              <a:t> </a:t>
            </a:r>
            <a:r>
              <a:rPr lang="en-US" dirty="0" err="1"/>
              <a:t>abierto</a:t>
            </a:r>
            <a:r>
              <a:rPr lang="en-US" dirty="0"/>
              <a:t> </a:t>
            </a:r>
            <a:r>
              <a:rPr lang="en-US" dirty="0" err="1"/>
              <a:t>tienen</a:t>
            </a:r>
            <a:r>
              <a:rPr lang="en-US" dirty="0"/>
              <a:t> los </a:t>
            </a:r>
            <a:r>
              <a:rPr lang="en-US" dirty="0" err="1"/>
              <a:t>ámbitos</a:t>
            </a:r>
            <a:r>
              <a:rPr lang="en-US" dirty="0"/>
              <a:t> con mayor </a:t>
            </a:r>
            <a:r>
              <a:rPr lang="en-US" dirty="0" err="1"/>
              <a:t>enfoque</a:t>
            </a:r>
            <a:r>
              <a:rPr lang="en-US" dirty="0"/>
              <a:t> por lo que </a:t>
            </a:r>
            <a:r>
              <a:rPr lang="en-US" dirty="0" err="1"/>
              <a:t>tienen</a:t>
            </a:r>
            <a:r>
              <a:rPr lang="en-US" dirty="0"/>
              <a:t> </a:t>
            </a:r>
            <a:r>
              <a:rPr lang="en-US" dirty="0" err="1"/>
              <a:t>prioridad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asignación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los </a:t>
            </a:r>
            <a:r>
              <a:rPr lang="en-US" dirty="0" err="1"/>
              <a:t>otros</a:t>
            </a:r>
            <a:r>
              <a:rPr lang="en-US" dirty="0"/>
              <a:t> CNAs. </a:t>
            </a:r>
            <a:r>
              <a:rPr lang="en-US" dirty="0" err="1"/>
              <a:t>Otros</a:t>
            </a:r>
            <a:r>
              <a:rPr lang="en-US" dirty="0"/>
              <a:t> CNAs </a:t>
            </a:r>
            <a:r>
              <a:rPr lang="en-US" dirty="0" err="1"/>
              <a:t>deben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al CNA de la </a:t>
            </a:r>
            <a:r>
              <a:rPr lang="en-US" dirty="0" err="1"/>
              <a:t>compañía</a:t>
            </a:r>
            <a:r>
              <a:rPr lang="en-US" dirty="0"/>
              <a:t> o del </a:t>
            </a:r>
            <a:r>
              <a:rPr lang="en-US" dirty="0" err="1"/>
              <a:t>proyecto</a:t>
            </a:r>
            <a:r>
              <a:rPr lang="en-US" dirty="0"/>
              <a:t> de </a:t>
            </a:r>
            <a:r>
              <a:rPr lang="en-US" dirty="0" err="1"/>
              <a:t>código</a:t>
            </a:r>
            <a:r>
              <a:rPr lang="en-US" dirty="0"/>
              <a:t> </a:t>
            </a:r>
            <a:r>
              <a:rPr lang="en-US" dirty="0" err="1"/>
              <a:t>abierto</a:t>
            </a:r>
            <a:r>
              <a:rPr lang="en-US" dirty="0"/>
              <a:t> para </a:t>
            </a:r>
            <a:r>
              <a:rPr lang="en-US" dirty="0" err="1"/>
              <a:t>obtener</a:t>
            </a:r>
            <a:r>
              <a:rPr lang="en-US" dirty="0"/>
              <a:t> un CVE ID para las </a:t>
            </a:r>
            <a:r>
              <a:rPr lang="en-US" dirty="0" err="1"/>
              <a:t>vulnerabilidades</a:t>
            </a:r>
            <a:r>
              <a:rPr lang="en-US" dirty="0"/>
              <a:t> dentro de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ámbito</a:t>
            </a:r>
            <a:r>
              <a:rPr lang="en-US" dirty="0"/>
              <a:t>. Los </a:t>
            </a:r>
            <a:r>
              <a:rPr lang="en-US" dirty="0" err="1"/>
              <a:t>centros</a:t>
            </a:r>
            <a:r>
              <a:rPr lang="en-US" dirty="0"/>
              <a:t> de </a:t>
            </a:r>
            <a:r>
              <a:rPr lang="en-US" dirty="0" err="1"/>
              <a:t>coordinación</a:t>
            </a:r>
            <a:r>
              <a:rPr lang="en-US" dirty="0"/>
              <a:t>, </a:t>
            </a:r>
            <a:r>
              <a:rPr lang="en-US" dirty="0" err="1"/>
              <a:t>recompensas</a:t>
            </a:r>
            <a:r>
              <a:rPr lang="en-US" dirty="0"/>
              <a:t> de </a:t>
            </a:r>
            <a:r>
              <a:rPr lang="en-US" dirty="0" err="1"/>
              <a:t>vulnerabilidades</a:t>
            </a:r>
            <a:r>
              <a:rPr lang="en-US" dirty="0"/>
              <a:t> y </a:t>
            </a:r>
            <a:r>
              <a:rPr lang="en-US" dirty="0" err="1"/>
              <a:t>organizaciones</a:t>
            </a:r>
            <a:r>
              <a:rPr lang="en-US" dirty="0"/>
              <a:t> de </a:t>
            </a:r>
            <a:r>
              <a:rPr lang="en-US" dirty="0" err="1"/>
              <a:t>investigación</a:t>
            </a:r>
            <a:r>
              <a:rPr lang="en-US" dirty="0"/>
              <a:t> se </a:t>
            </a:r>
            <a:r>
              <a:rPr lang="en-US" dirty="0" err="1"/>
              <a:t>consideran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al </a:t>
            </a:r>
            <a:r>
              <a:rPr lang="en-US" dirty="0" err="1"/>
              <a:t>mismo</a:t>
            </a:r>
            <a:r>
              <a:rPr lang="en-US" dirty="0"/>
              <a:t> </a:t>
            </a:r>
            <a:r>
              <a:rPr lang="en-US" dirty="0" err="1"/>
              <a:t>nivel</a:t>
            </a:r>
            <a:r>
              <a:rPr lang="en-US" dirty="0"/>
              <a:t>. </a:t>
            </a:r>
            <a:r>
              <a:rPr lang="en-US" dirty="0" err="1"/>
              <a:t>Ellos</a:t>
            </a:r>
            <a:r>
              <a:rPr lang="en-US" dirty="0"/>
              <a:t> </a:t>
            </a:r>
            <a:r>
              <a:rPr lang="en-US" dirty="0" err="1"/>
              <a:t>defieren</a:t>
            </a:r>
            <a:r>
              <a:rPr lang="en-US" dirty="0"/>
              <a:t> a los CNAs de las </a:t>
            </a:r>
            <a:r>
              <a:rPr lang="en-US" dirty="0" err="1"/>
              <a:t>compañías</a:t>
            </a:r>
            <a:r>
              <a:rPr lang="en-US" dirty="0"/>
              <a:t> y de los </a:t>
            </a:r>
            <a:r>
              <a:rPr lang="en-US" dirty="0" err="1"/>
              <a:t>proyectos</a:t>
            </a:r>
            <a:r>
              <a:rPr lang="en-US" dirty="0"/>
              <a:t> de </a:t>
            </a:r>
            <a:r>
              <a:rPr lang="en-US" dirty="0" err="1"/>
              <a:t>código</a:t>
            </a:r>
            <a:r>
              <a:rPr lang="en-US" dirty="0"/>
              <a:t> </a:t>
            </a:r>
            <a:r>
              <a:rPr lang="en-US" dirty="0" err="1"/>
              <a:t>abierto</a:t>
            </a:r>
            <a:r>
              <a:rPr lang="en-US" dirty="0"/>
              <a:t> 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tienen</a:t>
            </a:r>
            <a:r>
              <a:rPr lang="en-US" dirty="0"/>
              <a:t> </a:t>
            </a:r>
            <a:r>
              <a:rPr lang="en-US" dirty="0" err="1"/>
              <a:t>prioridad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los </a:t>
            </a:r>
            <a:r>
              <a:rPr lang="en-US" dirty="0" err="1"/>
              <a:t>Raíces</a:t>
            </a:r>
            <a:r>
              <a:rPr lang="en-US" dirty="0"/>
              <a:t>. Los </a:t>
            </a:r>
            <a:r>
              <a:rPr lang="en-US" dirty="0" err="1"/>
              <a:t>Raíces</a:t>
            </a:r>
            <a:r>
              <a:rPr lang="en-US" dirty="0"/>
              <a:t> </a:t>
            </a:r>
            <a:r>
              <a:rPr lang="en-US" dirty="0" err="1"/>
              <a:t>defieren</a:t>
            </a:r>
            <a:r>
              <a:rPr lang="en-US" dirty="0"/>
              <a:t> a los </a:t>
            </a:r>
            <a:r>
              <a:rPr lang="en-US" dirty="0" err="1"/>
              <a:t>otros</a:t>
            </a:r>
            <a:r>
              <a:rPr lang="en-US" dirty="0"/>
              <a:t> </a:t>
            </a:r>
            <a:r>
              <a:rPr lang="en-US" dirty="0" err="1"/>
              <a:t>tipos</a:t>
            </a:r>
            <a:r>
              <a:rPr lang="en-US" dirty="0"/>
              <a:t> de CNAs.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4415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</a:t>
            </a:r>
            <a:r>
              <a:rPr lang="en-US" dirty="0" err="1"/>
              <a:t>Mientras</a:t>
            </a:r>
            <a:r>
              <a:rPr lang="en-US" dirty="0"/>
              <a:t> </a:t>
            </a:r>
            <a:r>
              <a:rPr lang="en-US" dirty="0" err="1"/>
              <a:t>mayormente</a:t>
            </a:r>
            <a:r>
              <a:rPr lang="en-US" dirty="0"/>
              <a:t> los </a:t>
            </a:r>
            <a:r>
              <a:rPr lang="en-US" dirty="0" err="1"/>
              <a:t>ámbitos</a:t>
            </a:r>
            <a:r>
              <a:rPr lang="en-US" dirty="0"/>
              <a:t> de los CNAs de </a:t>
            </a:r>
            <a:r>
              <a:rPr lang="en-US" dirty="0" err="1"/>
              <a:t>compañías</a:t>
            </a:r>
            <a:r>
              <a:rPr lang="en-US" dirty="0"/>
              <a:t> y </a:t>
            </a:r>
            <a:r>
              <a:rPr lang="en-US" dirty="0" err="1"/>
              <a:t>proyectos</a:t>
            </a:r>
            <a:r>
              <a:rPr lang="en-US" dirty="0"/>
              <a:t> de </a:t>
            </a:r>
            <a:r>
              <a:rPr lang="en-US" dirty="0" err="1"/>
              <a:t>código</a:t>
            </a:r>
            <a:r>
              <a:rPr lang="en-US" dirty="0"/>
              <a:t> </a:t>
            </a:r>
            <a:r>
              <a:rPr lang="en-US" dirty="0" err="1"/>
              <a:t>abierto</a:t>
            </a:r>
            <a:r>
              <a:rPr lang="en-US" dirty="0"/>
              <a:t> </a:t>
            </a:r>
            <a:r>
              <a:rPr lang="en-US" dirty="0" err="1"/>
              <a:t>tienden</a:t>
            </a:r>
            <a:r>
              <a:rPr lang="en-US" dirty="0"/>
              <a:t> a </a:t>
            </a:r>
            <a:r>
              <a:rPr lang="en-US" dirty="0" err="1"/>
              <a:t>estar</a:t>
            </a:r>
            <a:r>
              <a:rPr lang="en-US" dirty="0"/>
              <a:t> </a:t>
            </a:r>
            <a:r>
              <a:rPr lang="en-US" dirty="0" err="1"/>
              <a:t>estrechamente</a:t>
            </a:r>
            <a:r>
              <a:rPr lang="en-US" dirty="0"/>
              <a:t> </a:t>
            </a:r>
            <a:r>
              <a:rPr lang="en-US" dirty="0" err="1"/>
              <a:t>enfocados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distintos</a:t>
            </a:r>
            <a:r>
              <a:rPr lang="en-US" dirty="0"/>
              <a:t> </a:t>
            </a:r>
            <a:r>
              <a:rPr lang="en-US" dirty="0" err="1"/>
              <a:t>grupos</a:t>
            </a:r>
            <a:r>
              <a:rPr lang="en-US" dirty="0"/>
              <a:t> de software, las </a:t>
            </a:r>
            <a:r>
              <a:rPr lang="en-US" dirty="0" err="1"/>
              <a:t>realidades</a:t>
            </a:r>
            <a:r>
              <a:rPr lang="en-US" dirty="0"/>
              <a:t> del </a:t>
            </a:r>
            <a:r>
              <a:rPr lang="en-US" dirty="0" err="1"/>
              <a:t>desarrolo</a:t>
            </a:r>
            <a:r>
              <a:rPr lang="en-US" dirty="0"/>
              <a:t> de software </a:t>
            </a:r>
            <a:r>
              <a:rPr lang="en-US" dirty="0" err="1"/>
              <a:t>moderno</a:t>
            </a:r>
            <a:r>
              <a:rPr lang="en-US" dirty="0"/>
              <a:t> </a:t>
            </a:r>
            <a:r>
              <a:rPr lang="en-US" dirty="0" err="1"/>
              <a:t>implican</a:t>
            </a:r>
            <a:r>
              <a:rPr lang="en-US" dirty="0"/>
              <a:t> que,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ocasiones</a:t>
            </a:r>
            <a:r>
              <a:rPr lang="en-US" dirty="0"/>
              <a:t>, se </a:t>
            </a:r>
            <a:r>
              <a:rPr lang="en-US" dirty="0" err="1"/>
              <a:t>solapen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326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La causa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común</a:t>
            </a:r>
            <a:r>
              <a:rPr lang="en-US" dirty="0"/>
              <a:t> de </a:t>
            </a:r>
            <a:r>
              <a:rPr lang="en-US" dirty="0" err="1"/>
              <a:t>solapamiento</a:t>
            </a:r>
            <a:r>
              <a:rPr lang="en-US" dirty="0"/>
              <a:t> es la </a:t>
            </a:r>
            <a:r>
              <a:rPr lang="en-US" dirty="0" err="1"/>
              <a:t>dependencia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otra</a:t>
            </a:r>
            <a:r>
              <a:rPr lang="en-US" dirty="0"/>
              <a:t> </a:t>
            </a:r>
            <a:r>
              <a:rPr lang="en-US" dirty="0" err="1"/>
              <a:t>compañía</a:t>
            </a:r>
            <a:r>
              <a:rPr lang="en-US" dirty="0"/>
              <a:t> o </a:t>
            </a:r>
            <a:r>
              <a:rPr lang="en-US" dirty="0" err="1"/>
              <a:t>proyecto</a:t>
            </a:r>
            <a:r>
              <a:rPr lang="en-US" dirty="0"/>
              <a:t>.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caso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la </a:t>
            </a:r>
            <a:r>
              <a:rPr lang="en-US" dirty="0" err="1"/>
              <a:t>compañía</a:t>
            </a:r>
            <a:r>
              <a:rPr lang="en-US" dirty="0"/>
              <a:t> o </a:t>
            </a:r>
            <a:r>
              <a:rPr lang="en-US" dirty="0" err="1"/>
              <a:t>proyecto</a:t>
            </a:r>
            <a:r>
              <a:rPr lang="en-US" dirty="0"/>
              <a:t> del que </a:t>
            </a:r>
            <a:r>
              <a:rPr lang="en-US" dirty="0" err="1"/>
              <a:t>depende</a:t>
            </a:r>
            <a:r>
              <a:rPr lang="en-US" dirty="0"/>
              <a:t> es un CNA ( al que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referimos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Upstream), </a:t>
            </a:r>
            <a:r>
              <a:rPr lang="en-US" dirty="0" err="1"/>
              <a:t>entonces</a:t>
            </a:r>
            <a:r>
              <a:rPr lang="en-US" dirty="0"/>
              <a:t> </a:t>
            </a:r>
            <a:r>
              <a:rPr lang="en-US" dirty="0" err="1"/>
              <a:t>ellos</a:t>
            </a:r>
            <a:r>
              <a:rPr lang="en-US" dirty="0"/>
              <a:t> </a:t>
            </a:r>
            <a:r>
              <a:rPr lang="en-US" dirty="0" err="1"/>
              <a:t>tienen</a:t>
            </a:r>
            <a:r>
              <a:rPr lang="en-US" dirty="0"/>
              <a:t> </a:t>
            </a:r>
            <a:r>
              <a:rPr lang="en-US" dirty="0" err="1"/>
              <a:t>prioridad</a:t>
            </a:r>
            <a:r>
              <a:rPr lang="en-US" dirty="0"/>
              <a:t>. Si </a:t>
            </a:r>
            <a:r>
              <a:rPr lang="en-US" dirty="0" err="1"/>
              <a:t>ellos</a:t>
            </a:r>
            <a:r>
              <a:rPr lang="en-US" dirty="0"/>
              <a:t> no </a:t>
            </a:r>
            <a:r>
              <a:rPr lang="en-US" dirty="0" err="1"/>
              <a:t>consideran</a:t>
            </a:r>
            <a:r>
              <a:rPr lang="en-US" dirty="0"/>
              <a:t> el </a:t>
            </a:r>
            <a:r>
              <a:rPr lang="en-US" dirty="0" err="1"/>
              <a:t>problema</a:t>
            </a:r>
            <a:r>
              <a:rPr lang="en-US" dirty="0"/>
              <a:t> una </a:t>
            </a:r>
            <a:r>
              <a:rPr lang="en-US" dirty="0" err="1"/>
              <a:t>vulnerabilidad</a:t>
            </a:r>
            <a:r>
              <a:rPr lang="en-US" dirty="0"/>
              <a:t>, </a:t>
            </a:r>
            <a:r>
              <a:rPr lang="en-US" dirty="0" err="1"/>
              <a:t>entonces</a:t>
            </a:r>
            <a:r>
              <a:rPr lang="en-US" dirty="0"/>
              <a:t> se debe </a:t>
            </a:r>
            <a:r>
              <a:rPr lang="en-US" dirty="0" err="1"/>
              <a:t>elevar</a:t>
            </a:r>
            <a:r>
              <a:rPr lang="en-US" dirty="0"/>
              <a:t> a </a:t>
            </a:r>
            <a:r>
              <a:rPr lang="en-US" dirty="0" err="1"/>
              <a:t>su</a:t>
            </a:r>
            <a:r>
              <a:rPr lang="en-US" dirty="0"/>
              <a:t> Root. De </a:t>
            </a:r>
            <a:r>
              <a:rPr lang="en-US" dirty="0" err="1"/>
              <a:t>acuerdo</a:t>
            </a:r>
            <a:r>
              <a:rPr lang="en-US" dirty="0"/>
              <a:t> con 7.1.10, </a:t>
            </a:r>
            <a:r>
              <a:rPr lang="en-US" dirty="0" err="1"/>
              <a:t>si</a:t>
            </a:r>
            <a:r>
              <a:rPr lang="en-US" dirty="0"/>
              <a:t> el product de una </a:t>
            </a:r>
            <a:r>
              <a:rPr lang="en-US" dirty="0" err="1"/>
              <a:t>compañía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afectado</a:t>
            </a:r>
            <a:r>
              <a:rPr lang="en-US" dirty="0"/>
              <a:t> y </a:t>
            </a:r>
            <a:r>
              <a:rPr lang="en-US" dirty="0" err="1"/>
              <a:t>reconoce</a:t>
            </a:r>
            <a:r>
              <a:rPr lang="en-US" dirty="0"/>
              <a:t> la </a:t>
            </a:r>
            <a:r>
              <a:rPr lang="en-US" dirty="0" err="1"/>
              <a:t>vulnerabilidad</a:t>
            </a:r>
            <a:r>
              <a:rPr lang="en-US" dirty="0"/>
              <a:t>, </a:t>
            </a:r>
            <a:r>
              <a:rPr lang="en-US" dirty="0" err="1"/>
              <a:t>entonces</a:t>
            </a:r>
            <a:r>
              <a:rPr lang="en-US" dirty="0"/>
              <a:t> el </a:t>
            </a:r>
            <a:r>
              <a:rPr lang="en-US" dirty="0" err="1"/>
              <a:t>programa</a:t>
            </a:r>
            <a:r>
              <a:rPr lang="en-US" dirty="0"/>
              <a:t> CVE </a:t>
            </a:r>
            <a:r>
              <a:rPr lang="en-US" dirty="0" err="1"/>
              <a:t>reconocerá</a:t>
            </a:r>
            <a:r>
              <a:rPr lang="en-US" dirty="0"/>
              <a:t> el </a:t>
            </a: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una </a:t>
            </a:r>
            <a:r>
              <a:rPr lang="en-US" dirty="0" err="1"/>
              <a:t>vulnerabilidad</a:t>
            </a:r>
            <a:r>
              <a:rPr lang="en-US" dirty="0"/>
              <a:t>. </a:t>
            </a:r>
            <a:r>
              <a:rPr lang="en-US" dirty="0" err="1"/>
              <a:t>Esto</a:t>
            </a:r>
            <a:r>
              <a:rPr lang="en-US" dirty="0"/>
              <a:t> </a:t>
            </a:r>
            <a:r>
              <a:rPr lang="en-US" dirty="0" err="1"/>
              <a:t>será</a:t>
            </a:r>
            <a:r>
              <a:rPr lang="en-US" dirty="0"/>
              <a:t> </a:t>
            </a:r>
            <a:r>
              <a:rPr lang="en-US" dirty="0" err="1"/>
              <a:t>cierto</a:t>
            </a:r>
            <a:r>
              <a:rPr lang="en-US" dirty="0"/>
              <a:t> </a:t>
            </a:r>
            <a:r>
              <a:rPr lang="en-US" dirty="0" err="1"/>
              <a:t>independientemente</a:t>
            </a:r>
            <a:r>
              <a:rPr lang="en-US" dirty="0"/>
              <a:t> de lo que </a:t>
            </a:r>
            <a:r>
              <a:rPr lang="en-US" dirty="0" err="1"/>
              <a:t>diga</a:t>
            </a:r>
            <a:r>
              <a:rPr lang="en-US" dirty="0"/>
              <a:t> el CNA upstream, un CVE ID debe ser </a:t>
            </a:r>
            <a:r>
              <a:rPr lang="en-US" dirty="0" err="1"/>
              <a:t>asignado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Si la </a:t>
            </a:r>
            <a:r>
              <a:rPr lang="en-US" dirty="0" err="1"/>
              <a:t>compañía</a:t>
            </a:r>
            <a:r>
              <a:rPr lang="en-US" dirty="0"/>
              <a:t> upstream no es un CNA, </a:t>
            </a:r>
            <a:r>
              <a:rPr lang="en-US" dirty="0" err="1"/>
              <a:t>entonces</a:t>
            </a:r>
            <a:r>
              <a:rPr lang="en-US" dirty="0"/>
              <a:t> hay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opciones</a:t>
            </a:r>
            <a:r>
              <a:rPr lang="en-US" dirty="0"/>
              <a:t>. Primero, debe </a:t>
            </a:r>
            <a:r>
              <a:rPr lang="en-US" dirty="0" err="1"/>
              <a:t>hacer</a:t>
            </a:r>
            <a:r>
              <a:rPr lang="en-US" dirty="0"/>
              <a:t> un </a:t>
            </a:r>
            <a:r>
              <a:rPr lang="en-US" dirty="0" err="1"/>
              <a:t>esfuerzo</a:t>
            </a:r>
            <a:r>
              <a:rPr lang="en-US" dirty="0"/>
              <a:t> de </a:t>
            </a:r>
            <a:r>
              <a:rPr lang="en-US" dirty="0" err="1"/>
              <a:t>buena</a:t>
            </a:r>
            <a:r>
              <a:rPr lang="en-US" dirty="0"/>
              <a:t> </a:t>
            </a:r>
            <a:r>
              <a:rPr lang="en-US" dirty="0" err="1"/>
              <a:t>fe</a:t>
            </a:r>
            <a:r>
              <a:rPr lang="en-US" dirty="0"/>
              <a:t> para </a:t>
            </a:r>
            <a:r>
              <a:rPr lang="en-US" dirty="0" err="1"/>
              <a:t>contactar</a:t>
            </a:r>
            <a:r>
              <a:rPr lang="en-US" dirty="0"/>
              <a:t> con upstream. </a:t>
            </a:r>
            <a:r>
              <a:rPr lang="en-US" dirty="0" err="1"/>
              <a:t>Esto</a:t>
            </a:r>
            <a:r>
              <a:rPr lang="en-US" dirty="0"/>
              <a:t> es una </a:t>
            </a:r>
            <a:r>
              <a:rPr lang="en-US" dirty="0" err="1"/>
              <a:t>buena</a:t>
            </a:r>
            <a:r>
              <a:rPr lang="en-US" dirty="0"/>
              <a:t> </a:t>
            </a:r>
            <a:r>
              <a:rPr lang="en-US" dirty="0" err="1"/>
              <a:t>práctica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general, 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también</a:t>
            </a:r>
            <a:r>
              <a:rPr lang="en-US" dirty="0"/>
              <a:t> </a:t>
            </a:r>
            <a:r>
              <a:rPr lang="en-US" dirty="0" err="1"/>
              <a:t>ayuda</a:t>
            </a:r>
            <a:r>
              <a:rPr lang="en-US" dirty="0"/>
              <a:t> a </a:t>
            </a:r>
            <a:r>
              <a:rPr lang="en-US" dirty="0" err="1"/>
              <a:t>prevenir</a:t>
            </a:r>
            <a:r>
              <a:rPr lang="en-US" dirty="0"/>
              <a:t> </a:t>
            </a:r>
            <a:r>
              <a:rPr lang="en-US" dirty="0" err="1"/>
              <a:t>asignaciones</a:t>
            </a:r>
            <a:r>
              <a:rPr lang="en-US" dirty="0"/>
              <a:t> </a:t>
            </a:r>
            <a:r>
              <a:rPr lang="en-US" dirty="0" err="1"/>
              <a:t>duplicadas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otro</a:t>
            </a:r>
            <a:r>
              <a:rPr lang="en-US" dirty="0"/>
              <a:t> CNA </a:t>
            </a:r>
            <a:r>
              <a:rPr lang="en-US" dirty="0" err="1"/>
              <a:t>encontrara</a:t>
            </a:r>
            <a:r>
              <a:rPr lang="en-US" dirty="0"/>
              <a:t> la </a:t>
            </a:r>
            <a:r>
              <a:rPr lang="en-US" dirty="0" err="1"/>
              <a:t>vulnerabilidad</a:t>
            </a:r>
            <a:r>
              <a:rPr lang="en-US" dirty="0"/>
              <a:t> y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trabajando</a:t>
            </a:r>
            <a:r>
              <a:rPr lang="en-US" dirty="0"/>
              <a:t> con upstream. </a:t>
            </a:r>
            <a:r>
              <a:rPr lang="en-US" dirty="0" err="1"/>
              <a:t>Desde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punto,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algunas</a:t>
            </a:r>
            <a:r>
              <a:rPr lang="en-US" dirty="0"/>
              <a:t> </a:t>
            </a:r>
            <a:r>
              <a:rPr lang="en-US" dirty="0" err="1"/>
              <a:t>opciones</a:t>
            </a:r>
            <a:r>
              <a:rPr lang="en-US" dirty="0"/>
              <a:t>. Si no hay </a:t>
            </a:r>
            <a:r>
              <a:rPr lang="en-US" dirty="0" err="1"/>
              <a:t>otros</a:t>
            </a:r>
            <a:r>
              <a:rPr lang="en-US" dirty="0"/>
              <a:t> CNAs </a:t>
            </a:r>
            <a:r>
              <a:rPr lang="en-US" dirty="0" err="1"/>
              <a:t>involucrados</a:t>
            </a:r>
            <a:r>
              <a:rPr lang="en-US" dirty="0"/>
              <a:t>,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asignar</a:t>
            </a:r>
            <a:r>
              <a:rPr lang="en-US" dirty="0"/>
              <a:t> un CVE ID </a:t>
            </a:r>
            <a:r>
              <a:rPr lang="en-US" dirty="0" err="1"/>
              <a:t>usted</a:t>
            </a:r>
            <a:r>
              <a:rPr lang="en-US" dirty="0"/>
              <a:t> </a:t>
            </a:r>
            <a:r>
              <a:rPr lang="en-US" dirty="0" err="1"/>
              <a:t>mismo</a:t>
            </a:r>
            <a:r>
              <a:rPr lang="en-US" dirty="0"/>
              <a:t>,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cuyo</a:t>
            </a:r>
            <a:r>
              <a:rPr lang="en-US" dirty="0"/>
              <a:t> </a:t>
            </a:r>
            <a:r>
              <a:rPr lang="en-US" dirty="0" err="1"/>
              <a:t>caso</a:t>
            </a:r>
            <a:r>
              <a:rPr lang="en-US" dirty="0"/>
              <a:t> debe ser responsible de </a:t>
            </a:r>
            <a:r>
              <a:rPr lang="en-US" dirty="0" err="1"/>
              <a:t>rellenar</a:t>
            </a:r>
            <a:r>
              <a:rPr lang="en-US" dirty="0"/>
              <a:t> y </a:t>
            </a:r>
            <a:r>
              <a:rPr lang="en-US" dirty="0" err="1"/>
              <a:t>mantener</a:t>
            </a:r>
            <a:r>
              <a:rPr lang="en-US" dirty="0"/>
              <a:t> la entrada CVE o </a:t>
            </a:r>
            <a:r>
              <a:rPr lang="en-US" dirty="0" err="1"/>
              <a:t>podría</a:t>
            </a:r>
            <a:r>
              <a:rPr lang="en-US" dirty="0"/>
              <a:t> </a:t>
            </a:r>
            <a:r>
              <a:rPr lang="en-US" dirty="0" err="1"/>
              <a:t>hacer</a:t>
            </a:r>
            <a:r>
              <a:rPr lang="en-US" dirty="0"/>
              <a:t> que un CAN-LR </a:t>
            </a:r>
            <a:r>
              <a:rPr lang="en-US" dirty="0" err="1"/>
              <a:t>asigne</a:t>
            </a:r>
            <a:r>
              <a:rPr lang="en-US" dirty="0"/>
              <a:t> la ID lo que le libera de la </a:t>
            </a:r>
            <a:r>
              <a:rPr lang="en-US" dirty="0" err="1"/>
              <a:t>responsabilidad</a:t>
            </a:r>
            <a:r>
              <a:rPr lang="en-US" dirty="0"/>
              <a:t> de </a:t>
            </a:r>
            <a:r>
              <a:rPr lang="en-US" dirty="0" err="1"/>
              <a:t>rellenar</a:t>
            </a:r>
            <a:r>
              <a:rPr lang="en-US" dirty="0"/>
              <a:t> la entrada, 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también</a:t>
            </a:r>
            <a:r>
              <a:rPr lang="en-US" dirty="0"/>
              <a:t> le da el control de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mensaje</a:t>
            </a:r>
            <a:r>
              <a:rPr lang="en-US" dirty="0"/>
              <a:t>. Si hay </a:t>
            </a:r>
            <a:r>
              <a:rPr lang="en-US" dirty="0" err="1"/>
              <a:t>otros</a:t>
            </a:r>
            <a:r>
              <a:rPr lang="en-US" dirty="0"/>
              <a:t> CNAs </a:t>
            </a:r>
            <a:r>
              <a:rPr lang="en-US" dirty="0" err="1"/>
              <a:t>involucrados</a:t>
            </a:r>
            <a:r>
              <a:rPr lang="en-US" dirty="0"/>
              <a:t>, </a:t>
            </a:r>
            <a:r>
              <a:rPr lang="en-US" dirty="0" err="1"/>
              <a:t>entonces</a:t>
            </a:r>
            <a:r>
              <a:rPr lang="en-US" dirty="0"/>
              <a:t> los CNAs </a:t>
            </a:r>
            <a:r>
              <a:rPr lang="en-US" dirty="0" err="1"/>
              <a:t>negocian</a:t>
            </a:r>
            <a:r>
              <a:rPr lang="en-US" dirty="0"/>
              <a:t> entre </a:t>
            </a:r>
            <a:r>
              <a:rPr lang="en-US" dirty="0" err="1"/>
              <a:t>ellos</a:t>
            </a:r>
            <a:r>
              <a:rPr lang="en-US" dirty="0"/>
              <a:t> </a:t>
            </a:r>
            <a:r>
              <a:rPr lang="en-US" dirty="0" err="1"/>
              <a:t>quién</a:t>
            </a:r>
            <a:r>
              <a:rPr lang="en-US" dirty="0"/>
              <a:t> </a:t>
            </a:r>
            <a:r>
              <a:rPr lang="en-US" dirty="0" err="1"/>
              <a:t>debería</a:t>
            </a:r>
            <a:r>
              <a:rPr lang="en-US" dirty="0"/>
              <a:t> </a:t>
            </a:r>
            <a:r>
              <a:rPr lang="en-US" dirty="0" err="1"/>
              <a:t>realizar</a:t>
            </a:r>
            <a:r>
              <a:rPr lang="en-US" dirty="0"/>
              <a:t> la </a:t>
            </a:r>
            <a:r>
              <a:rPr lang="en-US" dirty="0" err="1"/>
              <a:t>asignación</a:t>
            </a:r>
            <a:r>
              <a:rPr lang="en-US" dirty="0"/>
              <a:t>. Si no hay </a:t>
            </a:r>
            <a:r>
              <a:rPr lang="en-US" dirty="0" err="1"/>
              <a:t>acuerdo</a:t>
            </a:r>
            <a:r>
              <a:rPr lang="en-US" dirty="0"/>
              <a:t>, </a:t>
            </a:r>
            <a:r>
              <a:rPr lang="en-US" dirty="0" err="1"/>
              <a:t>entonces</a:t>
            </a:r>
            <a:r>
              <a:rPr lang="en-US" dirty="0"/>
              <a:t> el CAN-LR </a:t>
            </a:r>
            <a:r>
              <a:rPr lang="en-US" dirty="0" err="1"/>
              <a:t>debería</a:t>
            </a:r>
            <a:r>
              <a:rPr lang="en-US" dirty="0"/>
              <a:t> </a:t>
            </a:r>
            <a:r>
              <a:rPr lang="en-US" dirty="0" err="1"/>
              <a:t>realizar</a:t>
            </a:r>
            <a:r>
              <a:rPr lang="en-US" dirty="0"/>
              <a:t> la </a:t>
            </a:r>
            <a:r>
              <a:rPr lang="en-US" dirty="0" err="1"/>
              <a:t>asignación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7129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A </a:t>
            </a:r>
            <a:r>
              <a:rPr lang="en-US" dirty="0" err="1"/>
              <a:t>veces</a:t>
            </a:r>
            <a:r>
              <a:rPr lang="en-US" dirty="0"/>
              <a:t>, las </a:t>
            </a:r>
            <a:r>
              <a:rPr lang="en-US" dirty="0" err="1"/>
              <a:t>compañías</a:t>
            </a:r>
            <a:r>
              <a:rPr lang="en-US" dirty="0"/>
              <a:t> se </a:t>
            </a:r>
            <a:r>
              <a:rPr lang="en-US" dirty="0" err="1"/>
              <a:t>juntan</a:t>
            </a:r>
            <a:r>
              <a:rPr lang="en-US" dirty="0"/>
              <a:t> para </a:t>
            </a:r>
            <a:r>
              <a:rPr lang="en-US" dirty="0" err="1"/>
              <a:t>colaborar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un Proyecto. Si </a:t>
            </a:r>
            <a:r>
              <a:rPr lang="en-US" dirty="0" err="1"/>
              <a:t>más</a:t>
            </a:r>
            <a:r>
              <a:rPr lang="en-US" dirty="0"/>
              <a:t> de uno de </a:t>
            </a:r>
            <a:r>
              <a:rPr lang="en-US" dirty="0" err="1"/>
              <a:t>ellos</a:t>
            </a:r>
            <a:r>
              <a:rPr lang="en-US" dirty="0"/>
              <a:t> son CNAs, </a:t>
            </a:r>
            <a:r>
              <a:rPr lang="en-US" dirty="0" err="1"/>
              <a:t>entonces</a:t>
            </a:r>
            <a:r>
              <a:rPr lang="en-US" dirty="0"/>
              <a:t> hay </a:t>
            </a:r>
            <a:r>
              <a:rPr lang="en-US" dirty="0" err="1"/>
              <a:t>solapamiento</a:t>
            </a:r>
            <a:r>
              <a:rPr lang="en-US" dirty="0"/>
              <a:t> de </a:t>
            </a:r>
            <a:r>
              <a:rPr lang="en-US" dirty="0" err="1"/>
              <a:t>ámbito</a:t>
            </a:r>
            <a:r>
              <a:rPr lang="en-US" dirty="0"/>
              <a:t>.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esos</a:t>
            </a:r>
            <a:r>
              <a:rPr lang="en-US" dirty="0"/>
              <a:t> </a:t>
            </a:r>
            <a:r>
              <a:rPr lang="en-US" dirty="0" err="1"/>
              <a:t>casos</a:t>
            </a:r>
            <a:r>
              <a:rPr lang="en-US" dirty="0"/>
              <a:t>, los CNAs </a:t>
            </a:r>
            <a:r>
              <a:rPr lang="en-US" dirty="0" err="1"/>
              <a:t>deberían</a:t>
            </a:r>
            <a:r>
              <a:rPr lang="en-US" dirty="0"/>
              <a:t> </a:t>
            </a:r>
            <a:r>
              <a:rPr lang="en-US" dirty="0" err="1"/>
              <a:t>negociar</a:t>
            </a:r>
            <a:r>
              <a:rPr lang="en-US" dirty="0"/>
              <a:t> entre </a:t>
            </a:r>
            <a:r>
              <a:rPr lang="en-US" dirty="0" err="1"/>
              <a:t>ellos</a:t>
            </a:r>
            <a:r>
              <a:rPr lang="en-US" dirty="0"/>
              <a:t> para determiner </a:t>
            </a:r>
            <a:r>
              <a:rPr lang="en-US" dirty="0" err="1"/>
              <a:t>quién</a:t>
            </a:r>
            <a:r>
              <a:rPr lang="en-US" dirty="0"/>
              <a:t> debe </a:t>
            </a:r>
            <a:r>
              <a:rPr lang="en-US" dirty="0" err="1"/>
              <a:t>asignar</a:t>
            </a:r>
            <a:r>
              <a:rPr lang="en-US" dirty="0"/>
              <a:t> el CVE ID. Si las </a:t>
            </a:r>
            <a:r>
              <a:rPr lang="en-US" dirty="0" err="1"/>
              <a:t>negociaciones</a:t>
            </a:r>
            <a:r>
              <a:rPr lang="en-US" dirty="0"/>
              <a:t> </a:t>
            </a:r>
            <a:r>
              <a:rPr lang="en-US" dirty="0" err="1"/>
              <a:t>fallan</a:t>
            </a:r>
            <a:r>
              <a:rPr lang="en-US" dirty="0"/>
              <a:t>, </a:t>
            </a:r>
            <a:r>
              <a:rPr lang="en-US" dirty="0" err="1"/>
              <a:t>entonces</a:t>
            </a:r>
            <a:r>
              <a:rPr lang="en-US" dirty="0"/>
              <a:t> el </a:t>
            </a: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debería</a:t>
            </a:r>
            <a:r>
              <a:rPr lang="en-US" dirty="0"/>
              <a:t> </a:t>
            </a:r>
            <a:r>
              <a:rPr lang="en-US" dirty="0" err="1"/>
              <a:t>elevarse</a:t>
            </a:r>
            <a:r>
              <a:rPr lang="en-US" dirty="0"/>
              <a:t> al Root.</a:t>
            </a:r>
          </a:p>
          <a:p>
            <a:endParaRPr lang="en-US" dirty="0"/>
          </a:p>
          <a:p>
            <a:r>
              <a:rPr lang="en-US" dirty="0"/>
              <a:t>Si el </a:t>
            </a:r>
            <a:r>
              <a:rPr lang="en-US" dirty="0" err="1"/>
              <a:t>proyecto</a:t>
            </a:r>
            <a:r>
              <a:rPr lang="en-US" dirty="0"/>
              <a:t> es </a:t>
            </a:r>
            <a:r>
              <a:rPr lang="en-US" dirty="0" err="1"/>
              <a:t>suficientemente</a:t>
            </a:r>
            <a:r>
              <a:rPr lang="en-US" dirty="0"/>
              <a:t> </a:t>
            </a:r>
            <a:r>
              <a:rPr lang="en-US" dirty="0" err="1"/>
              <a:t>grande</a:t>
            </a:r>
            <a:r>
              <a:rPr lang="en-US" dirty="0"/>
              <a:t>, </a:t>
            </a:r>
            <a:r>
              <a:rPr lang="en-US" dirty="0" err="1"/>
              <a:t>entonces</a:t>
            </a:r>
            <a:r>
              <a:rPr lang="en-US" dirty="0"/>
              <a:t> </a:t>
            </a:r>
            <a:r>
              <a:rPr lang="en-US" dirty="0" err="1"/>
              <a:t>podría</a:t>
            </a:r>
            <a:r>
              <a:rPr lang="en-US" dirty="0"/>
              <a:t> </a:t>
            </a:r>
            <a:r>
              <a:rPr lang="en-US" dirty="0" err="1"/>
              <a:t>valer</a:t>
            </a:r>
            <a:r>
              <a:rPr lang="en-US" dirty="0"/>
              <a:t> la </a:t>
            </a:r>
            <a:r>
              <a:rPr lang="en-US" dirty="0" err="1"/>
              <a:t>pena</a:t>
            </a:r>
            <a:r>
              <a:rPr lang="en-US" dirty="0"/>
              <a:t> </a:t>
            </a:r>
            <a:r>
              <a:rPr lang="en-US" dirty="0" err="1"/>
              <a:t>crear</a:t>
            </a:r>
            <a:r>
              <a:rPr lang="en-US" dirty="0"/>
              <a:t> un CNA </a:t>
            </a:r>
            <a:r>
              <a:rPr lang="en-US" dirty="0" err="1"/>
              <a:t>separado</a:t>
            </a:r>
            <a:r>
              <a:rPr lang="en-US" dirty="0"/>
              <a:t> con </a:t>
            </a:r>
            <a:r>
              <a:rPr lang="en-US" dirty="0" err="1"/>
              <a:t>ámbito</a:t>
            </a:r>
            <a:r>
              <a:rPr lang="en-US" dirty="0"/>
              <a:t> </a:t>
            </a:r>
            <a:r>
              <a:rPr lang="en-US" dirty="0" err="1"/>
              <a:t>únicamente</a:t>
            </a:r>
            <a:r>
              <a:rPr lang="en-US" dirty="0"/>
              <a:t> para el </a:t>
            </a:r>
            <a:r>
              <a:rPr lang="en-US" dirty="0" err="1"/>
              <a:t>proyecto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206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Si dos o </a:t>
            </a:r>
            <a:r>
              <a:rPr lang="en-US" dirty="0" err="1"/>
              <a:t>más</a:t>
            </a:r>
            <a:r>
              <a:rPr lang="en-US" dirty="0"/>
              <a:t> CNAs </a:t>
            </a:r>
            <a:r>
              <a:rPr lang="en-US" dirty="0" err="1"/>
              <a:t>mantienen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propia</a:t>
            </a:r>
            <a:r>
              <a:rPr lang="en-US" dirty="0"/>
              <a:t> version del </a:t>
            </a:r>
            <a:r>
              <a:rPr lang="en-US" dirty="0" err="1"/>
              <a:t>mismo</a:t>
            </a:r>
            <a:r>
              <a:rPr lang="en-US" dirty="0"/>
              <a:t> product, </a:t>
            </a:r>
            <a:r>
              <a:rPr lang="en-US" dirty="0" err="1"/>
              <a:t>entonces</a:t>
            </a:r>
            <a:r>
              <a:rPr lang="en-US" dirty="0"/>
              <a:t> </a:t>
            </a:r>
            <a:r>
              <a:rPr lang="en-US" dirty="0" err="1"/>
              <a:t>tendrán</a:t>
            </a:r>
            <a:r>
              <a:rPr lang="en-US" dirty="0"/>
              <a:t> que </a:t>
            </a:r>
            <a:r>
              <a:rPr lang="en-US" dirty="0" err="1"/>
              <a:t>trabajar</a:t>
            </a:r>
            <a:r>
              <a:rPr lang="en-US" dirty="0"/>
              <a:t> </a:t>
            </a:r>
            <a:r>
              <a:rPr lang="en-US" dirty="0" err="1"/>
              <a:t>juntos</a:t>
            </a:r>
            <a:r>
              <a:rPr lang="en-US" dirty="0"/>
              <a:t> para </a:t>
            </a:r>
            <a:r>
              <a:rPr lang="en-US" dirty="0" err="1"/>
              <a:t>asignar</a:t>
            </a:r>
            <a:r>
              <a:rPr lang="en-US" dirty="0"/>
              <a:t> CVE IDs. La </a:t>
            </a:r>
            <a:r>
              <a:rPr lang="en-US" dirty="0" err="1"/>
              <a:t>política</a:t>
            </a:r>
            <a:r>
              <a:rPr lang="en-US" dirty="0"/>
              <a:t> de </a:t>
            </a:r>
            <a:r>
              <a:rPr lang="en-US" dirty="0" err="1"/>
              <a:t>código</a:t>
            </a:r>
            <a:r>
              <a:rPr lang="en-US" dirty="0"/>
              <a:t> </a:t>
            </a:r>
            <a:r>
              <a:rPr lang="en-US" dirty="0" err="1"/>
              <a:t>compartido</a:t>
            </a:r>
            <a:r>
              <a:rPr lang="en-US" dirty="0"/>
              <a:t> dicta que van a </a:t>
            </a:r>
            <a:r>
              <a:rPr lang="en-US" dirty="0" err="1"/>
              <a:t>compartir</a:t>
            </a:r>
            <a:r>
              <a:rPr lang="en-US" dirty="0"/>
              <a:t> CVE IDs para sus versions, </a:t>
            </a:r>
            <a:r>
              <a:rPr lang="en-US" dirty="0" err="1"/>
              <a:t>así</a:t>
            </a:r>
            <a:r>
              <a:rPr lang="en-US" dirty="0"/>
              <a:t> que van a </a:t>
            </a:r>
            <a:r>
              <a:rPr lang="en-US" dirty="0" err="1"/>
              <a:t>tener</a:t>
            </a:r>
            <a:r>
              <a:rPr lang="en-US" dirty="0"/>
              <a:t> que </a:t>
            </a:r>
            <a:r>
              <a:rPr lang="en-US" dirty="0" err="1"/>
              <a:t>desarrollar</a:t>
            </a:r>
            <a:r>
              <a:rPr lang="en-US" dirty="0"/>
              <a:t> </a:t>
            </a:r>
            <a:r>
              <a:rPr lang="en-US" dirty="0" err="1"/>
              <a:t>algún</a:t>
            </a:r>
            <a:r>
              <a:rPr lang="en-US" dirty="0"/>
              <a:t> modo de </a:t>
            </a:r>
            <a:r>
              <a:rPr lang="en-US" dirty="0" err="1"/>
              <a:t>decidir</a:t>
            </a:r>
            <a:r>
              <a:rPr lang="en-US" dirty="0"/>
              <a:t> </a:t>
            </a:r>
            <a:r>
              <a:rPr lang="en-US" dirty="0" err="1"/>
              <a:t>quién</a:t>
            </a:r>
            <a:r>
              <a:rPr lang="en-US" dirty="0"/>
              <a:t> lo </a:t>
            </a:r>
            <a:r>
              <a:rPr lang="en-US" dirty="0" err="1"/>
              <a:t>debería</a:t>
            </a:r>
            <a:r>
              <a:rPr lang="en-US" dirty="0"/>
              <a:t> </a:t>
            </a:r>
            <a:r>
              <a:rPr lang="en-US" dirty="0" err="1"/>
              <a:t>asignar</a:t>
            </a:r>
            <a:r>
              <a:rPr lang="en-US" dirty="0"/>
              <a:t>. </a:t>
            </a:r>
            <a:r>
              <a:rPr lang="en-US" dirty="0" err="1"/>
              <a:t>En</a:t>
            </a:r>
            <a:r>
              <a:rPr lang="en-US" dirty="0"/>
              <a:t> general, </a:t>
            </a:r>
            <a:r>
              <a:rPr lang="en-US" dirty="0" err="1"/>
              <a:t>si</a:t>
            </a:r>
            <a:r>
              <a:rPr lang="en-US" dirty="0"/>
              <a:t> hay una version </a:t>
            </a:r>
            <a:r>
              <a:rPr lang="en-US" dirty="0" err="1"/>
              <a:t>considerada</a:t>
            </a:r>
            <a:r>
              <a:rPr lang="en-US" dirty="0"/>
              <a:t> la “</a:t>
            </a:r>
            <a:r>
              <a:rPr lang="en-US" dirty="0" err="1"/>
              <a:t>rama</a:t>
            </a:r>
            <a:r>
              <a:rPr lang="en-US" dirty="0"/>
              <a:t>” principal, </a:t>
            </a:r>
            <a:r>
              <a:rPr lang="en-US" dirty="0" err="1"/>
              <a:t>entonces</a:t>
            </a:r>
            <a:r>
              <a:rPr lang="en-US" dirty="0"/>
              <a:t> el </a:t>
            </a:r>
            <a:r>
              <a:rPr lang="en-US" dirty="0" err="1"/>
              <a:t>mantenedor</a:t>
            </a:r>
            <a:r>
              <a:rPr lang="en-US" dirty="0"/>
              <a:t> </a:t>
            </a:r>
            <a:r>
              <a:rPr lang="en-US" dirty="0" err="1"/>
              <a:t>debería</a:t>
            </a:r>
            <a:r>
              <a:rPr lang="en-US" dirty="0"/>
              <a:t> </a:t>
            </a:r>
            <a:r>
              <a:rPr lang="en-US" dirty="0" err="1"/>
              <a:t>realizar</a:t>
            </a:r>
            <a:r>
              <a:rPr lang="en-US" dirty="0"/>
              <a:t> la </a:t>
            </a:r>
            <a:r>
              <a:rPr lang="en-US" dirty="0" err="1"/>
              <a:t>asignación</a:t>
            </a:r>
            <a:r>
              <a:rPr lang="en-US" dirty="0"/>
              <a:t>. De lo </a:t>
            </a:r>
            <a:r>
              <a:rPr lang="en-US" dirty="0" err="1"/>
              <a:t>contrario</a:t>
            </a:r>
            <a:r>
              <a:rPr lang="en-US" dirty="0"/>
              <a:t>, </a:t>
            </a:r>
            <a:r>
              <a:rPr lang="en-US" dirty="0" err="1"/>
              <a:t>tendrá</a:t>
            </a:r>
            <a:r>
              <a:rPr lang="en-US" dirty="0"/>
              <a:t> que </a:t>
            </a:r>
            <a:r>
              <a:rPr lang="en-US" dirty="0" err="1"/>
              <a:t>haber</a:t>
            </a:r>
            <a:r>
              <a:rPr lang="en-US" dirty="0"/>
              <a:t> una </a:t>
            </a:r>
            <a:r>
              <a:rPr lang="en-US" dirty="0" err="1"/>
              <a:t>negociación</a:t>
            </a:r>
            <a:r>
              <a:rPr lang="en-US" dirty="0"/>
              <a:t> entre los CNAs con la </a:t>
            </a:r>
            <a:r>
              <a:rPr lang="en-US" dirty="0" err="1"/>
              <a:t>opción</a:t>
            </a:r>
            <a:r>
              <a:rPr lang="en-US" dirty="0"/>
              <a:t> de </a:t>
            </a:r>
            <a:r>
              <a:rPr lang="en-US" dirty="0" err="1"/>
              <a:t>elevar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hay </a:t>
            </a:r>
            <a:r>
              <a:rPr lang="en-US" dirty="0" err="1"/>
              <a:t>problemas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984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ocurre</a:t>
            </a:r>
            <a:r>
              <a:rPr lang="en-US" dirty="0"/>
              <a:t> con los </a:t>
            </a:r>
            <a:r>
              <a:rPr lang="en-US" dirty="0" err="1"/>
              <a:t>ámbitos</a:t>
            </a:r>
            <a:r>
              <a:rPr lang="en-US" dirty="0"/>
              <a:t> </a:t>
            </a:r>
            <a:r>
              <a:rPr lang="en-US" dirty="0" err="1"/>
              <a:t>solapados</a:t>
            </a:r>
            <a:r>
              <a:rPr lang="en-US" dirty="0"/>
              <a:t> de </a:t>
            </a:r>
            <a:r>
              <a:rPr lang="en-US" dirty="0" err="1"/>
              <a:t>coordinadores</a:t>
            </a:r>
            <a:r>
              <a:rPr lang="en-US" dirty="0"/>
              <a:t>, </a:t>
            </a:r>
            <a:r>
              <a:rPr lang="en-US" dirty="0" err="1"/>
              <a:t>recompensas</a:t>
            </a:r>
            <a:r>
              <a:rPr lang="en-US" dirty="0"/>
              <a:t> de </a:t>
            </a:r>
            <a:r>
              <a:rPr lang="en-US" dirty="0" err="1"/>
              <a:t>fallos</a:t>
            </a:r>
            <a:r>
              <a:rPr lang="en-US" dirty="0"/>
              <a:t>, </a:t>
            </a:r>
            <a:r>
              <a:rPr lang="en-US" dirty="0" err="1"/>
              <a:t>organizaciones</a:t>
            </a:r>
            <a:r>
              <a:rPr lang="en-US" dirty="0"/>
              <a:t> de </a:t>
            </a:r>
            <a:r>
              <a:rPr lang="en-US" dirty="0" err="1"/>
              <a:t>investigación</a:t>
            </a:r>
            <a:r>
              <a:rPr lang="en-US" dirty="0"/>
              <a:t> y </a:t>
            </a:r>
            <a:r>
              <a:rPr lang="en-US" dirty="0" err="1"/>
              <a:t>Raíces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A8EE6B-0CC2-4288-A95A-2B9E6FE84A9B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5406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Dado que los </a:t>
            </a:r>
            <a:r>
              <a:rPr lang="en-US" dirty="0" err="1"/>
              <a:t>coordinadores</a:t>
            </a:r>
            <a:r>
              <a:rPr lang="en-US" dirty="0"/>
              <a:t>, </a:t>
            </a:r>
            <a:r>
              <a:rPr lang="en-US" dirty="0" err="1"/>
              <a:t>recompensas</a:t>
            </a:r>
            <a:r>
              <a:rPr lang="en-US" dirty="0"/>
              <a:t> y </a:t>
            </a:r>
            <a:r>
              <a:rPr lang="en-US" dirty="0" err="1"/>
              <a:t>organizaciones</a:t>
            </a:r>
            <a:r>
              <a:rPr lang="en-US" dirty="0"/>
              <a:t> de </a:t>
            </a:r>
            <a:r>
              <a:rPr lang="en-US" dirty="0" err="1"/>
              <a:t>investigación</a:t>
            </a:r>
            <a:r>
              <a:rPr lang="en-US" dirty="0"/>
              <a:t> </a:t>
            </a:r>
            <a:r>
              <a:rPr lang="en-US" dirty="0" err="1"/>
              <a:t>mantienen</a:t>
            </a:r>
            <a:r>
              <a:rPr lang="en-US" dirty="0"/>
              <a:t> sus </a:t>
            </a:r>
            <a:r>
              <a:rPr lang="en-US" dirty="0" err="1"/>
              <a:t>vulnerabilidades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secreto</a:t>
            </a:r>
            <a:r>
              <a:rPr lang="en-US" dirty="0"/>
              <a:t> hasta que </a:t>
            </a:r>
            <a:r>
              <a:rPr lang="en-US" dirty="0" err="1"/>
              <a:t>puedan</a:t>
            </a:r>
            <a:r>
              <a:rPr lang="en-US" dirty="0"/>
              <a:t> </a:t>
            </a:r>
            <a:r>
              <a:rPr lang="en-US" dirty="0" err="1"/>
              <a:t>coordinar</a:t>
            </a:r>
            <a:r>
              <a:rPr lang="en-US" dirty="0"/>
              <a:t> los </a:t>
            </a:r>
            <a:r>
              <a:rPr lang="en-US" dirty="0" err="1"/>
              <a:t>anuncios</a:t>
            </a:r>
            <a:r>
              <a:rPr lang="en-US" dirty="0"/>
              <a:t>, les </a:t>
            </a:r>
            <a:r>
              <a:rPr lang="en-US" dirty="0" err="1"/>
              <a:t>resulta</a:t>
            </a:r>
            <a:r>
              <a:rPr lang="en-US" dirty="0"/>
              <a:t> </a:t>
            </a:r>
            <a:r>
              <a:rPr lang="en-US" dirty="0" err="1"/>
              <a:t>difícil</a:t>
            </a:r>
            <a:r>
              <a:rPr lang="en-US" dirty="0"/>
              <a:t> saber </a:t>
            </a:r>
            <a:r>
              <a:rPr lang="en-US" dirty="0" err="1"/>
              <a:t>si</a:t>
            </a:r>
            <a:r>
              <a:rPr lang="en-US" dirty="0"/>
              <a:t> sus </a:t>
            </a:r>
            <a:r>
              <a:rPr lang="en-US" dirty="0" err="1"/>
              <a:t>ámbitos</a:t>
            </a:r>
            <a:r>
              <a:rPr lang="en-US" dirty="0"/>
              <a:t> se </a:t>
            </a:r>
            <a:r>
              <a:rPr lang="en-US" dirty="0" err="1"/>
              <a:t>solapan</a:t>
            </a:r>
            <a:r>
              <a:rPr lang="en-US" dirty="0"/>
              <a:t> </a:t>
            </a:r>
            <a:r>
              <a:rPr lang="en-US" dirty="0" err="1"/>
              <a:t>actualmente</a:t>
            </a:r>
            <a:r>
              <a:rPr lang="en-US" dirty="0"/>
              <a:t>. Un </a:t>
            </a:r>
            <a:r>
              <a:rPr lang="en-US" dirty="0" err="1"/>
              <a:t>método</a:t>
            </a:r>
            <a:r>
              <a:rPr lang="en-US" dirty="0"/>
              <a:t> que </a:t>
            </a:r>
            <a:r>
              <a:rPr lang="en-US" dirty="0" err="1"/>
              <a:t>utiliza</a:t>
            </a:r>
            <a:r>
              <a:rPr lang="en-US" dirty="0"/>
              <a:t> el </a:t>
            </a:r>
            <a:r>
              <a:rPr lang="en-US" dirty="0" err="1"/>
              <a:t>programa</a:t>
            </a:r>
            <a:r>
              <a:rPr lang="en-US" dirty="0"/>
              <a:t> CVE para </a:t>
            </a:r>
            <a:r>
              <a:rPr lang="en-US" dirty="0" err="1"/>
              <a:t>mitigar</a:t>
            </a:r>
            <a:r>
              <a:rPr lang="en-US" dirty="0"/>
              <a:t> </a:t>
            </a:r>
            <a:r>
              <a:rPr lang="en-US" dirty="0" err="1"/>
              <a:t>duplicados</a:t>
            </a:r>
            <a:r>
              <a:rPr lang="en-US" dirty="0"/>
              <a:t> de </a:t>
            </a:r>
            <a:r>
              <a:rPr lang="en-US" dirty="0" err="1"/>
              <a:t>estos</a:t>
            </a:r>
            <a:r>
              <a:rPr lang="en-US" dirty="0"/>
              <a:t> CNAs es </a:t>
            </a:r>
            <a:r>
              <a:rPr lang="en-US" dirty="0" err="1"/>
              <a:t>requerir</a:t>
            </a:r>
            <a:r>
              <a:rPr lang="en-US" dirty="0"/>
              <a:t> que </a:t>
            </a:r>
            <a:r>
              <a:rPr lang="en-US" dirty="0" err="1"/>
              <a:t>hagan</a:t>
            </a:r>
            <a:r>
              <a:rPr lang="en-US" dirty="0"/>
              <a:t> un </a:t>
            </a:r>
            <a:r>
              <a:rPr lang="en-US" dirty="0" err="1"/>
              <a:t>esfuerzo</a:t>
            </a:r>
            <a:r>
              <a:rPr lang="en-US" dirty="0"/>
              <a:t> de </a:t>
            </a:r>
            <a:r>
              <a:rPr lang="en-US" dirty="0" err="1"/>
              <a:t>buena</a:t>
            </a:r>
            <a:r>
              <a:rPr lang="en-US" dirty="0"/>
              <a:t> </a:t>
            </a:r>
            <a:r>
              <a:rPr lang="en-US" dirty="0" err="1"/>
              <a:t>fé</a:t>
            </a:r>
            <a:r>
              <a:rPr lang="en-US" dirty="0"/>
              <a:t> para </a:t>
            </a:r>
            <a:r>
              <a:rPr lang="en-US" dirty="0" err="1"/>
              <a:t>contactar</a:t>
            </a:r>
            <a:r>
              <a:rPr lang="en-US" dirty="0"/>
              <a:t> a la </a:t>
            </a:r>
            <a:r>
              <a:rPr lang="en-US" dirty="0" err="1"/>
              <a:t>compañía</a:t>
            </a:r>
            <a:r>
              <a:rPr lang="en-US" dirty="0"/>
              <a:t> de los </a:t>
            </a:r>
            <a:r>
              <a:rPr lang="en-US" dirty="0" err="1"/>
              <a:t>productos</a:t>
            </a:r>
            <a:r>
              <a:rPr lang="en-US" dirty="0"/>
              <a:t>. La </a:t>
            </a:r>
            <a:r>
              <a:rPr lang="en-US" dirty="0" err="1"/>
              <a:t>compañía</a:t>
            </a:r>
            <a:r>
              <a:rPr lang="en-US" dirty="0"/>
              <a:t>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entonces</a:t>
            </a:r>
            <a:r>
              <a:rPr lang="en-US" dirty="0"/>
              <a:t> </a:t>
            </a:r>
            <a:r>
              <a:rPr lang="en-US" dirty="0" err="1"/>
              <a:t>notificar</a:t>
            </a:r>
            <a:r>
              <a:rPr lang="en-US" dirty="0"/>
              <a:t> a los CNAs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otro</a:t>
            </a:r>
            <a:r>
              <a:rPr lang="en-US" dirty="0"/>
              <a:t> CNA ha </a:t>
            </a:r>
            <a:r>
              <a:rPr lang="en-US" dirty="0" err="1"/>
              <a:t>informado</a:t>
            </a:r>
            <a:r>
              <a:rPr lang="en-US" dirty="0"/>
              <a:t> de la </a:t>
            </a:r>
            <a:r>
              <a:rPr lang="en-US" dirty="0" err="1"/>
              <a:t>vulnerabilidad</a:t>
            </a:r>
            <a:r>
              <a:rPr lang="en-US" dirty="0"/>
              <a:t>.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casos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los que la </a:t>
            </a:r>
            <a:r>
              <a:rPr lang="en-US" dirty="0" err="1"/>
              <a:t>compañía</a:t>
            </a:r>
            <a:r>
              <a:rPr lang="en-US" dirty="0"/>
              <a:t> no </a:t>
            </a:r>
            <a:r>
              <a:rPr lang="en-US" dirty="0" err="1"/>
              <a:t>puede</a:t>
            </a:r>
            <a:r>
              <a:rPr lang="en-US" dirty="0"/>
              <a:t> ser </a:t>
            </a:r>
            <a:r>
              <a:rPr lang="en-US" dirty="0" err="1"/>
              <a:t>contactada</a:t>
            </a:r>
            <a:r>
              <a:rPr lang="en-US" dirty="0"/>
              <a:t>, </a:t>
            </a:r>
            <a:r>
              <a:rPr lang="en-US" dirty="0" err="1"/>
              <a:t>entonces</a:t>
            </a:r>
            <a:r>
              <a:rPr lang="en-US" dirty="0"/>
              <a:t> </a:t>
            </a:r>
            <a:r>
              <a:rPr lang="en-US" dirty="0" err="1"/>
              <a:t>cualquier</a:t>
            </a:r>
            <a:r>
              <a:rPr lang="en-US" dirty="0"/>
              <a:t> CNA que </a:t>
            </a:r>
            <a:r>
              <a:rPr lang="en-US" dirty="0" err="1"/>
              <a:t>publique</a:t>
            </a:r>
            <a:r>
              <a:rPr lang="en-US" dirty="0"/>
              <a:t> la entrada CVE </a:t>
            </a:r>
            <a:r>
              <a:rPr lang="en-US" dirty="0" err="1"/>
              <a:t>en</a:t>
            </a:r>
            <a:r>
              <a:rPr lang="en-US" dirty="0"/>
              <a:t> primer </a:t>
            </a:r>
            <a:r>
              <a:rPr lang="en-US" dirty="0" err="1"/>
              <a:t>lugar</a:t>
            </a:r>
            <a:r>
              <a:rPr lang="en-US" dirty="0"/>
              <a:t>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prioridad</a:t>
            </a:r>
            <a:r>
              <a:rPr lang="en-US" dirty="0"/>
              <a:t>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8397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(empty???)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A8EE6B-0CC2-4288-A95A-2B9E6FE84A9B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1757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7.4.1 dice que la </a:t>
            </a:r>
            <a:r>
              <a:rPr lang="en-US" dirty="0" err="1"/>
              <a:t>vulnerabilidad</a:t>
            </a:r>
            <a:r>
              <a:rPr lang="en-US" dirty="0"/>
              <a:t> debe </a:t>
            </a:r>
            <a:r>
              <a:rPr lang="en-US" dirty="0" err="1"/>
              <a:t>hacerse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. </a:t>
            </a:r>
            <a:r>
              <a:rPr lang="en-US" dirty="0" err="1"/>
              <a:t>Esto</a:t>
            </a:r>
            <a:r>
              <a:rPr lang="en-US" dirty="0"/>
              <a:t> </a:t>
            </a:r>
            <a:r>
              <a:rPr lang="en-US" dirty="0" err="1"/>
              <a:t>pretende</a:t>
            </a:r>
            <a:r>
              <a:rPr lang="en-US" dirty="0"/>
              <a:t> </a:t>
            </a:r>
            <a:r>
              <a:rPr lang="en-US" dirty="0" err="1"/>
              <a:t>asegurar</a:t>
            </a:r>
            <a:r>
              <a:rPr lang="en-US" dirty="0"/>
              <a:t> que los CVE IDs </a:t>
            </a:r>
            <a:r>
              <a:rPr lang="en-US" dirty="0" err="1"/>
              <a:t>ayuden</a:t>
            </a:r>
            <a:r>
              <a:rPr lang="en-US" dirty="0"/>
              <a:t> a la </a:t>
            </a:r>
            <a:r>
              <a:rPr lang="en-US" dirty="0" err="1"/>
              <a:t>comunidad</a:t>
            </a:r>
            <a:r>
              <a:rPr lang="en-US" dirty="0"/>
              <a:t> de gestion de </a:t>
            </a:r>
            <a:r>
              <a:rPr lang="en-US" dirty="0" err="1"/>
              <a:t>vulnerabilidades</a:t>
            </a:r>
            <a:r>
              <a:rPr lang="en-US" dirty="0"/>
              <a:t> y no solo a las </a:t>
            </a:r>
            <a:r>
              <a:rPr lang="en-US" dirty="0" err="1"/>
              <a:t>organizacioines</a:t>
            </a:r>
            <a:r>
              <a:rPr lang="en-US" dirty="0"/>
              <a:t> que </a:t>
            </a:r>
            <a:r>
              <a:rPr lang="en-US" dirty="0" err="1"/>
              <a:t>realizan</a:t>
            </a:r>
            <a:r>
              <a:rPr lang="en-US" dirty="0"/>
              <a:t> la </a:t>
            </a:r>
            <a:r>
              <a:rPr lang="en-US" dirty="0" err="1"/>
              <a:t>asignación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141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7.1.1 dice que </a:t>
            </a:r>
            <a:r>
              <a:rPr lang="en-US" dirty="0" err="1"/>
              <a:t>si</a:t>
            </a:r>
            <a:r>
              <a:rPr lang="en-US" dirty="0"/>
              <a:t> el </a:t>
            </a:r>
            <a:r>
              <a:rPr lang="en-US" dirty="0" err="1"/>
              <a:t>propietario</a:t>
            </a:r>
            <a:r>
              <a:rPr lang="en-US" dirty="0"/>
              <a:t> del product </a:t>
            </a:r>
            <a:r>
              <a:rPr lang="en-US" dirty="0" err="1"/>
              <a:t>reconoce</a:t>
            </a:r>
            <a:r>
              <a:rPr lang="en-US" dirty="0"/>
              <a:t> la </a:t>
            </a:r>
            <a:r>
              <a:rPr lang="en-US" dirty="0" err="1"/>
              <a:t>vulnerabilidad</a:t>
            </a:r>
            <a:r>
              <a:rPr lang="en-US" dirty="0"/>
              <a:t>, </a:t>
            </a:r>
            <a:r>
              <a:rPr lang="en-US" dirty="0" err="1"/>
              <a:t>entonces</a:t>
            </a:r>
            <a:r>
              <a:rPr lang="en-US" dirty="0"/>
              <a:t> es una </a:t>
            </a:r>
            <a:r>
              <a:rPr lang="en-US" dirty="0" err="1"/>
              <a:t>vulnerabilidad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1076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7.4.1 </a:t>
            </a:r>
            <a:r>
              <a:rPr lang="en-US" dirty="0" err="1"/>
              <a:t>requiere</a:t>
            </a:r>
            <a:r>
              <a:rPr lang="en-US" dirty="0"/>
              <a:t> que, antes de </a:t>
            </a:r>
            <a:r>
              <a:rPr lang="en-US" dirty="0" err="1"/>
              <a:t>asignar</a:t>
            </a:r>
            <a:r>
              <a:rPr lang="en-US" dirty="0"/>
              <a:t> un ID, el CNA decide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a </a:t>
            </a:r>
            <a:r>
              <a:rPr lang="en-US" dirty="0" err="1"/>
              <a:t>hacer</a:t>
            </a:r>
            <a:r>
              <a:rPr lang="en-US" dirty="0"/>
              <a:t> la </a:t>
            </a:r>
            <a:r>
              <a:rPr lang="en-US" dirty="0" err="1"/>
              <a:t>vulnerabilidad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. La </a:t>
            </a:r>
            <a:r>
              <a:rPr lang="en-US" dirty="0" err="1"/>
              <a:t>asignación</a:t>
            </a:r>
            <a:r>
              <a:rPr lang="en-US" dirty="0"/>
              <a:t>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hacerse</a:t>
            </a:r>
            <a:r>
              <a:rPr lang="en-US" dirty="0"/>
              <a:t> antes de que </a:t>
            </a:r>
            <a:r>
              <a:rPr lang="en-US" dirty="0" err="1"/>
              <a:t>hagan</a:t>
            </a:r>
            <a:r>
              <a:rPr lang="en-US" dirty="0"/>
              <a:t> </a:t>
            </a:r>
            <a:r>
              <a:rPr lang="en-US" dirty="0" err="1"/>
              <a:t>públicos</a:t>
            </a:r>
            <a:r>
              <a:rPr lang="en-US" dirty="0"/>
              <a:t> los </a:t>
            </a:r>
            <a:r>
              <a:rPr lang="en-US" dirty="0" err="1"/>
              <a:t>detalles</a:t>
            </a:r>
            <a:r>
              <a:rPr lang="en-US" dirty="0"/>
              <a:t>, 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deben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ultimo </a:t>
            </a:r>
            <a:r>
              <a:rPr lang="en-US" dirty="0" err="1"/>
              <a:t>caso</a:t>
            </a:r>
            <a:r>
              <a:rPr lang="en-US" dirty="0"/>
              <a:t> </a:t>
            </a:r>
            <a:r>
              <a:rPr lang="en-US" dirty="0" err="1"/>
              <a:t>publicar</a:t>
            </a:r>
            <a:r>
              <a:rPr lang="en-US" dirty="0"/>
              <a:t> la </a:t>
            </a:r>
            <a:r>
              <a:rPr lang="en-US" dirty="0" err="1"/>
              <a:t>información</a:t>
            </a:r>
            <a:r>
              <a:rPr lang="en-US" dirty="0"/>
              <a:t>. Si por </a:t>
            </a:r>
            <a:r>
              <a:rPr lang="en-US" dirty="0" err="1"/>
              <a:t>cualquier</a:t>
            </a:r>
            <a:r>
              <a:rPr lang="en-US" dirty="0"/>
              <a:t> </a:t>
            </a:r>
            <a:r>
              <a:rPr lang="en-US" dirty="0" err="1"/>
              <a:t>razón</a:t>
            </a:r>
            <a:r>
              <a:rPr lang="en-US" dirty="0"/>
              <a:t> </a:t>
            </a:r>
            <a:r>
              <a:rPr lang="en-US" dirty="0" err="1"/>
              <a:t>deciden</a:t>
            </a:r>
            <a:r>
              <a:rPr lang="en-US" dirty="0"/>
              <a:t> no </a:t>
            </a:r>
            <a:r>
              <a:rPr lang="en-US" dirty="0" err="1"/>
              <a:t>publicar</a:t>
            </a:r>
            <a:r>
              <a:rPr lang="en-US" dirty="0"/>
              <a:t> </a:t>
            </a:r>
            <a:r>
              <a:rPr lang="en-US" dirty="0" err="1"/>
              <a:t>después</a:t>
            </a:r>
            <a:r>
              <a:rPr lang="en-US" dirty="0"/>
              <a:t> de </a:t>
            </a:r>
            <a:r>
              <a:rPr lang="en-US" dirty="0" err="1"/>
              <a:t>asignar</a:t>
            </a:r>
            <a:r>
              <a:rPr lang="en-US" dirty="0"/>
              <a:t> un CVE ID, </a:t>
            </a:r>
            <a:r>
              <a:rPr lang="en-US" dirty="0" err="1"/>
              <a:t>entonces</a:t>
            </a:r>
            <a:r>
              <a:rPr lang="en-US" dirty="0"/>
              <a:t> </a:t>
            </a:r>
            <a:r>
              <a:rPr lang="en-US" dirty="0" err="1"/>
              <a:t>deben</a:t>
            </a:r>
            <a:r>
              <a:rPr lang="en-US" dirty="0"/>
              <a:t> </a:t>
            </a:r>
            <a:r>
              <a:rPr lang="en-US" dirty="0" err="1"/>
              <a:t>rechazar</a:t>
            </a:r>
            <a:r>
              <a:rPr lang="en-US" dirty="0"/>
              <a:t> el ID.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15266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El </a:t>
            </a:r>
            <a:r>
              <a:rPr lang="en-US" dirty="0" err="1"/>
              <a:t>programa</a:t>
            </a:r>
            <a:r>
              <a:rPr lang="en-US" dirty="0"/>
              <a:t> CVE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algunos</a:t>
            </a:r>
            <a:r>
              <a:rPr lang="en-US" dirty="0"/>
              <a:t> requisites para que una </a:t>
            </a:r>
            <a:r>
              <a:rPr lang="en-US" dirty="0" err="1"/>
              <a:t>vulnerabilidad</a:t>
            </a:r>
            <a:r>
              <a:rPr lang="en-US" dirty="0"/>
              <a:t> se </a:t>
            </a:r>
            <a:r>
              <a:rPr lang="en-US" dirty="0" err="1"/>
              <a:t>considere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. Primero, debe </a:t>
            </a:r>
            <a:r>
              <a:rPr lang="en-US" dirty="0" err="1"/>
              <a:t>haber</a:t>
            </a:r>
            <a:r>
              <a:rPr lang="en-US" dirty="0"/>
              <a:t> una URL al document que </a:t>
            </a:r>
            <a:r>
              <a:rPr lang="en-US" dirty="0" err="1"/>
              <a:t>habla</a:t>
            </a:r>
            <a:r>
              <a:rPr lang="en-US" dirty="0"/>
              <a:t> de la </a:t>
            </a:r>
            <a:r>
              <a:rPr lang="en-US" dirty="0" err="1"/>
              <a:t>vulnerabilidad</a:t>
            </a:r>
            <a:r>
              <a:rPr lang="en-US" dirty="0"/>
              <a:t>. Los </a:t>
            </a:r>
            <a:r>
              <a:rPr lang="en-US" dirty="0" err="1"/>
              <a:t>Términos</a:t>
            </a:r>
            <a:r>
              <a:rPr lang="en-US" dirty="0"/>
              <a:t> de </a:t>
            </a:r>
            <a:r>
              <a:rPr lang="en-US" dirty="0" err="1"/>
              <a:t>Servicio</a:t>
            </a:r>
            <a:r>
              <a:rPr lang="en-US" dirty="0"/>
              <a:t> debe </a:t>
            </a:r>
            <a:r>
              <a:rPr lang="en-US" dirty="0" err="1"/>
              <a:t>permitir</a:t>
            </a:r>
            <a:r>
              <a:rPr lang="en-US" dirty="0"/>
              <a:t> al </a:t>
            </a:r>
            <a:r>
              <a:rPr lang="en-US" dirty="0" err="1"/>
              <a:t>programa</a:t>
            </a:r>
            <a:r>
              <a:rPr lang="en-US" dirty="0"/>
              <a:t> CVE </a:t>
            </a:r>
            <a:r>
              <a:rPr lang="en-US" dirty="0" err="1"/>
              <a:t>enlazar</a:t>
            </a:r>
            <a:r>
              <a:rPr lang="en-US" dirty="0"/>
              <a:t> a la URL. Los </a:t>
            </a:r>
            <a:r>
              <a:rPr lang="en-US" dirty="0" err="1"/>
              <a:t>documentos</a:t>
            </a:r>
            <a:r>
              <a:rPr lang="en-US" dirty="0"/>
              <a:t> </a:t>
            </a:r>
            <a:r>
              <a:rPr lang="en-US" dirty="0" err="1"/>
              <a:t>enlazados</a:t>
            </a:r>
            <a:r>
              <a:rPr lang="en-US" dirty="0"/>
              <a:t> </a:t>
            </a:r>
            <a:r>
              <a:rPr lang="en-US" dirty="0" err="1"/>
              <a:t>deben</a:t>
            </a:r>
            <a:r>
              <a:rPr lang="en-US" dirty="0"/>
              <a:t> </a:t>
            </a:r>
            <a:r>
              <a:rPr lang="en-US" dirty="0" err="1"/>
              <a:t>contener</a:t>
            </a:r>
            <a:r>
              <a:rPr lang="en-US" dirty="0"/>
              <a:t> la </a:t>
            </a:r>
            <a:r>
              <a:rPr lang="en-US" dirty="0" err="1"/>
              <a:t>información</a:t>
            </a:r>
            <a:r>
              <a:rPr lang="en-US" dirty="0"/>
              <a:t> minima </a:t>
            </a:r>
            <a:r>
              <a:rPr lang="en-US" dirty="0" err="1"/>
              <a:t>requerida</a:t>
            </a:r>
            <a:r>
              <a:rPr lang="en-US" dirty="0"/>
              <a:t> (product, version, </a:t>
            </a:r>
            <a:r>
              <a:rPr lang="en-US" dirty="0" err="1"/>
              <a:t>tipo</a:t>
            </a:r>
            <a:r>
              <a:rPr lang="en-US" dirty="0"/>
              <a:t> de </a:t>
            </a:r>
            <a:r>
              <a:rPr lang="en-US" dirty="0" err="1"/>
              <a:t>problema</a:t>
            </a:r>
            <a:r>
              <a:rPr lang="en-US" dirty="0"/>
              <a:t>). Si se </a:t>
            </a:r>
            <a:r>
              <a:rPr lang="en-US" dirty="0" err="1"/>
              <a:t>proporciona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de una URL, </a:t>
            </a:r>
            <a:r>
              <a:rPr lang="en-US" dirty="0" err="1"/>
              <a:t>entonces</a:t>
            </a:r>
            <a:r>
              <a:rPr lang="en-US" dirty="0"/>
              <a:t> la </a:t>
            </a:r>
            <a:r>
              <a:rPr lang="en-US" dirty="0" err="1"/>
              <a:t>informacion</a:t>
            </a:r>
            <a:r>
              <a:rPr lang="en-US" dirty="0"/>
              <a:t> minima se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distribuir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las URLs.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Requisitos</a:t>
            </a:r>
            <a:r>
              <a:rPr lang="en-US" dirty="0"/>
              <a:t> de </a:t>
            </a:r>
            <a:r>
              <a:rPr lang="en-US" dirty="0" err="1"/>
              <a:t>registro</a:t>
            </a:r>
            <a:r>
              <a:rPr lang="en-US" dirty="0"/>
              <a:t> y </a:t>
            </a:r>
            <a:r>
              <a:rPr lang="en-US" dirty="0" err="1"/>
              <a:t>acceso</a:t>
            </a:r>
            <a:r>
              <a:rPr lang="en-US" dirty="0"/>
              <a:t> son </a:t>
            </a:r>
            <a:r>
              <a:rPr lang="en-US" dirty="0" err="1"/>
              <a:t>aceptables</a:t>
            </a:r>
            <a:r>
              <a:rPr lang="en-US" dirty="0"/>
              <a:t>, </a:t>
            </a:r>
            <a:r>
              <a:rPr lang="en-US" dirty="0" err="1"/>
              <a:t>pero</a:t>
            </a:r>
            <a:r>
              <a:rPr lang="en-US" dirty="0"/>
              <a:t> no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haber</a:t>
            </a:r>
            <a:r>
              <a:rPr lang="en-US" dirty="0"/>
              <a:t> </a:t>
            </a:r>
            <a:r>
              <a:rPr lang="en-US" dirty="0" err="1"/>
              <a:t>otras</a:t>
            </a:r>
            <a:r>
              <a:rPr lang="en-US" dirty="0"/>
              <a:t> </a:t>
            </a:r>
            <a:r>
              <a:rPr lang="en-US" dirty="0" err="1"/>
              <a:t>restricciones</a:t>
            </a:r>
            <a:r>
              <a:rPr lang="en-US" dirty="0"/>
              <a:t> para acceder a la </a:t>
            </a:r>
            <a:r>
              <a:rPr lang="en-US" dirty="0" err="1"/>
              <a:t>información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9395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</a:t>
            </a:r>
            <a:r>
              <a:rPr lang="en-US" dirty="0" err="1"/>
              <a:t>Estos</a:t>
            </a:r>
            <a:r>
              <a:rPr lang="en-US" dirty="0"/>
              <a:t> son </a:t>
            </a:r>
            <a:r>
              <a:rPr lang="en-US" dirty="0" err="1"/>
              <a:t>algunos</a:t>
            </a:r>
            <a:r>
              <a:rPr lang="en-US" dirty="0"/>
              <a:t> </a:t>
            </a:r>
            <a:r>
              <a:rPr lang="en-US" dirty="0" err="1"/>
              <a:t>ejemplos</a:t>
            </a:r>
            <a:r>
              <a:rPr lang="en-US" dirty="0"/>
              <a:t> </a:t>
            </a:r>
            <a:r>
              <a:rPr lang="en-US" dirty="0" err="1"/>
              <a:t>rápidos</a:t>
            </a:r>
            <a:r>
              <a:rPr lang="en-US" dirty="0"/>
              <a:t> de </a:t>
            </a:r>
            <a:r>
              <a:rPr lang="en-US" dirty="0" err="1"/>
              <a:t>cosas</a:t>
            </a:r>
            <a:r>
              <a:rPr lang="en-US" dirty="0"/>
              <a:t> que son y no son </a:t>
            </a:r>
            <a:r>
              <a:rPr lang="en-US" dirty="0" err="1"/>
              <a:t>consideradas</a:t>
            </a:r>
            <a:r>
              <a:rPr lang="en-US" dirty="0"/>
              <a:t> </a:t>
            </a:r>
            <a:r>
              <a:rPr lang="en-US" dirty="0" err="1"/>
              <a:t>públicas</a:t>
            </a:r>
            <a:r>
              <a:rPr lang="en-US" dirty="0"/>
              <a:t> por el </a:t>
            </a:r>
            <a:r>
              <a:rPr lang="en-US" dirty="0" err="1"/>
              <a:t>programa</a:t>
            </a:r>
            <a:r>
              <a:rPr lang="en-US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Los parches </a:t>
            </a:r>
            <a:r>
              <a:rPr lang="en-US" dirty="0" err="1"/>
              <a:t>generalmente</a:t>
            </a:r>
            <a:r>
              <a:rPr lang="en-US" dirty="0"/>
              <a:t> no </a:t>
            </a:r>
            <a:r>
              <a:rPr lang="en-US" dirty="0" err="1"/>
              <a:t>están</a:t>
            </a:r>
            <a:r>
              <a:rPr lang="en-US" dirty="0"/>
              <a:t> </a:t>
            </a:r>
            <a:r>
              <a:rPr lang="en-US" dirty="0" err="1"/>
              <a:t>considerados</a:t>
            </a:r>
            <a:r>
              <a:rPr lang="en-US" dirty="0"/>
              <a:t> </a:t>
            </a:r>
            <a:r>
              <a:rPr lang="en-US" dirty="0" err="1"/>
              <a:t>públicos</a:t>
            </a:r>
            <a:r>
              <a:rPr lang="en-US" dirty="0"/>
              <a:t> </a:t>
            </a:r>
            <a:r>
              <a:rPr lang="en-US" dirty="0" err="1"/>
              <a:t>porque</a:t>
            </a:r>
            <a:r>
              <a:rPr lang="en-US" dirty="0"/>
              <a:t> no </a:t>
            </a:r>
            <a:r>
              <a:rPr lang="en-US" dirty="0" err="1"/>
              <a:t>satisfacen</a:t>
            </a:r>
            <a:r>
              <a:rPr lang="en-US" dirty="0"/>
              <a:t> los requisites de URL o the </a:t>
            </a:r>
            <a:r>
              <a:rPr lang="en-US" dirty="0" err="1"/>
              <a:t>información</a:t>
            </a:r>
            <a:r>
              <a:rPr lang="en-US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Sin embargo, un “commit” </a:t>
            </a:r>
            <a:r>
              <a:rPr lang="en-US" dirty="0" err="1"/>
              <a:t>en</a:t>
            </a:r>
            <a:r>
              <a:rPr lang="en-US" dirty="0"/>
              <a:t> un </a:t>
            </a:r>
            <a:r>
              <a:rPr lang="en-US" dirty="0" err="1"/>
              <a:t>repositorio</a:t>
            </a:r>
            <a:r>
              <a:rPr lang="en-US" dirty="0"/>
              <a:t> online de </a:t>
            </a:r>
            <a:r>
              <a:rPr lang="en-US" dirty="0" err="1"/>
              <a:t>código</a:t>
            </a:r>
            <a:r>
              <a:rPr lang="en-US" dirty="0"/>
              <a:t> </a:t>
            </a:r>
            <a:r>
              <a:rPr lang="en-US" dirty="0" err="1"/>
              <a:t>podría</a:t>
            </a:r>
            <a:r>
              <a:rPr lang="en-US" dirty="0"/>
              <a:t> </a:t>
            </a:r>
            <a:r>
              <a:rPr lang="en-US" dirty="0" err="1"/>
              <a:t>contar</a:t>
            </a:r>
            <a:r>
              <a:rPr lang="en-US" dirty="0"/>
              <a:t>, </a:t>
            </a:r>
            <a:r>
              <a:rPr lang="en-US" dirty="0" err="1"/>
              <a:t>siempre</a:t>
            </a:r>
            <a:r>
              <a:rPr lang="en-US" dirty="0"/>
              <a:t> y 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cumpla</a:t>
            </a:r>
            <a:r>
              <a:rPr lang="en-US" dirty="0"/>
              <a:t> con los </a:t>
            </a:r>
            <a:r>
              <a:rPr lang="en-US" dirty="0" err="1"/>
              <a:t>requisitos</a:t>
            </a:r>
            <a:r>
              <a:rPr lang="en-US" dirty="0"/>
              <a:t> de </a:t>
            </a:r>
            <a:r>
              <a:rPr lang="en-US" dirty="0" err="1"/>
              <a:t>información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Registros</a:t>
            </a:r>
            <a:r>
              <a:rPr lang="en-US" dirty="0"/>
              <a:t> de </a:t>
            </a:r>
            <a:r>
              <a:rPr lang="en-US" dirty="0" err="1"/>
              <a:t>cambios</a:t>
            </a:r>
            <a:r>
              <a:rPr lang="en-US" dirty="0"/>
              <a:t> que </a:t>
            </a:r>
            <a:r>
              <a:rPr lang="en-US" dirty="0" err="1"/>
              <a:t>sólo</a:t>
            </a:r>
            <a:r>
              <a:rPr lang="en-US" dirty="0"/>
              <a:t> </a:t>
            </a:r>
            <a:r>
              <a:rPr lang="en-US" dirty="0" err="1"/>
              <a:t>mencionan</a:t>
            </a:r>
            <a:r>
              <a:rPr lang="en-US" dirty="0"/>
              <a:t> que </a:t>
            </a:r>
            <a:r>
              <a:rPr lang="en-US" dirty="0" err="1"/>
              <a:t>han</a:t>
            </a:r>
            <a:r>
              <a:rPr lang="en-US" dirty="0"/>
              <a:t> </a:t>
            </a:r>
            <a:r>
              <a:rPr lang="en-US" dirty="0" err="1"/>
              <a:t>arreglado</a:t>
            </a:r>
            <a:r>
              <a:rPr lang="en-US" dirty="0"/>
              <a:t> un CVE ID no se </a:t>
            </a:r>
            <a:r>
              <a:rPr lang="en-US" dirty="0" err="1"/>
              <a:t>consideran</a:t>
            </a:r>
            <a:r>
              <a:rPr lang="en-US" dirty="0"/>
              <a:t> </a:t>
            </a:r>
            <a:r>
              <a:rPr lang="en-US" dirty="0" err="1"/>
              <a:t>públicos</a:t>
            </a:r>
            <a:r>
              <a:rPr lang="en-US" dirty="0"/>
              <a:t> </a:t>
            </a:r>
            <a:r>
              <a:rPr lang="en-US" dirty="0" err="1"/>
              <a:t>porque</a:t>
            </a:r>
            <a:r>
              <a:rPr lang="en-US" dirty="0"/>
              <a:t> les </a:t>
            </a:r>
            <a:r>
              <a:rPr lang="en-US" dirty="0" err="1"/>
              <a:t>falta</a:t>
            </a:r>
            <a:r>
              <a:rPr lang="en-US" dirty="0"/>
              <a:t> el </a:t>
            </a:r>
            <a:r>
              <a:rPr lang="en-US" dirty="0" err="1"/>
              <a:t>tipo</a:t>
            </a:r>
            <a:r>
              <a:rPr lang="en-US" dirty="0"/>
              <a:t> de </a:t>
            </a:r>
            <a:r>
              <a:rPr lang="en-US" dirty="0" err="1"/>
              <a:t>problema</a:t>
            </a:r>
            <a:r>
              <a:rPr lang="en-US" dirty="0"/>
              <a:t>,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mínimo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Blogs de </a:t>
            </a:r>
            <a:r>
              <a:rPr lang="en-US" dirty="0" err="1"/>
              <a:t>investigadores</a:t>
            </a:r>
            <a:r>
              <a:rPr lang="en-US" dirty="0"/>
              <a:t> son </a:t>
            </a:r>
            <a:r>
              <a:rPr lang="en-US" dirty="0" err="1"/>
              <a:t>considerados</a:t>
            </a:r>
            <a:r>
              <a:rPr lang="en-US" dirty="0"/>
              <a:t> </a:t>
            </a:r>
            <a:r>
              <a:rPr lang="en-US" dirty="0" err="1"/>
              <a:t>públicos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general. Si el </a:t>
            </a:r>
            <a:r>
              <a:rPr lang="en-US" dirty="0" err="1"/>
              <a:t>investigador</a:t>
            </a:r>
            <a:r>
              <a:rPr lang="en-US" dirty="0"/>
              <a:t>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intención</a:t>
            </a:r>
            <a:r>
              <a:rPr lang="en-US" dirty="0"/>
              <a:t> de </a:t>
            </a:r>
            <a:r>
              <a:rPr lang="en-US" dirty="0" err="1"/>
              <a:t>hacerlo</a:t>
            </a:r>
            <a:r>
              <a:rPr lang="en-US" dirty="0"/>
              <a:t> </a:t>
            </a:r>
            <a:r>
              <a:rPr lang="en-US" dirty="0" err="1"/>
              <a:t>público</a:t>
            </a:r>
            <a:r>
              <a:rPr lang="en-US" dirty="0"/>
              <a:t>, </a:t>
            </a:r>
            <a:r>
              <a:rPr lang="en-US" dirty="0" err="1"/>
              <a:t>entonces</a:t>
            </a:r>
            <a:r>
              <a:rPr lang="en-US" dirty="0"/>
              <a:t> es una </a:t>
            </a:r>
            <a:r>
              <a:rPr lang="en-US" dirty="0" err="1"/>
              <a:t>buena</a:t>
            </a:r>
            <a:r>
              <a:rPr lang="en-US" dirty="0"/>
              <a:t> idea que el CNA </a:t>
            </a:r>
            <a:r>
              <a:rPr lang="en-US" dirty="0" err="1"/>
              <a:t>asigne</a:t>
            </a:r>
            <a:r>
              <a:rPr lang="en-US" dirty="0"/>
              <a:t> un CVE ID. Si no, es </a:t>
            </a:r>
            <a:r>
              <a:rPr lang="en-US" dirty="0" err="1"/>
              <a:t>posible</a:t>
            </a:r>
            <a:r>
              <a:rPr lang="en-US" dirty="0"/>
              <a:t> que </a:t>
            </a:r>
            <a:r>
              <a:rPr lang="en-US" dirty="0" err="1"/>
              <a:t>acuda</a:t>
            </a:r>
            <a:r>
              <a:rPr lang="en-US" dirty="0"/>
              <a:t> a un CNA de </a:t>
            </a:r>
            <a:r>
              <a:rPr lang="en-US" dirty="0" err="1"/>
              <a:t>Último</a:t>
            </a:r>
            <a:r>
              <a:rPr lang="en-US" dirty="0"/>
              <a:t> </a:t>
            </a:r>
            <a:r>
              <a:rPr lang="en-US" dirty="0" err="1"/>
              <a:t>Recurso</a:t>
            </a:r>
            <a:r>
              <a:rPr lang="en-US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Los </a:t>
            </a:r>
            <a:r>
              <a:rPr lang="en-US" dirty="0" err="1"/>
              <a:t>avisos</a:t>
            </a:r>
            <a:r>
              <a:rPr lang="en-US" dirty="0"/>
              <a:t> de </a:t>
            </a:r>
            <a:r>
              <a:rPr lang="en-US" dirty="0" err="1"/>
              <a:t>compañías</a:t>
            </a:r>
            <a:r>
              <a:rPr lang="en-US" dirty="0"/>
              <a:t> que </a:t>
            </a:r>
            <a:r>
              <a:rPr lang="en-US" dirty="0" err="1"/>
              <a:t>requieren</a:t>
            </a:r>
            <a:r>
              <a:rPr lang="en-US" dirty="0"/>
              <a:t> </a:t>
            </a:r>
            <a:r>
              <a:rPr lang="en-US" dirty="0" err="1"/>
              <a:t>acceso</a:t>
            </a:r>
            <a:r>
              <a:rPr lang="en-US" dirty="0"/>
              <a:t> de </a:t>
            </a:r>
            <a:r>
              <a:rPr lang="en-US" dirty="0" err="1"/>
              <a:t>cliente</a:t>
            </a:r>
            <a:r>
              <a:rPr lang="en-US" dirty="0"/>
              <a:t> no son </a:t>
            </a:r>
            <a:r>
              <a:rPr lang="en-US" dirty="0" err="1"/>
              <a:t>públicos</a:t>
            </a:r>
            <a:r>
              <a:rPr lang="en-US" dirty="0"/>
              <a:t>. </a:t>
            </a:r>
            <a:r>
              <a:rPr lang="en-US" dirty="0" err="1"/>
              <a:t>Limitar</a:t>
            </a:r>
            <a:r>
              <a:rPr lang="en-US" dirty="0"/>
              <a:t> el </a:t>
            </a:r>
            <a:r>
              <a:rPr lang="en-US" dirty="0" err="1"/>
              <a:t>acceso</a:t>
            </a:r>
            <a:r>
              <a:rPr lang="en-US" dirty="0"/>
              <a:t> </a:t>
            </a:r>
            <a:r>
              <a:rPr lang="en-US" dirty="0" err="1"/>
              <a:t>únicamente</a:t>
            </a:r>
            <a:r>
              <a:rPr lang="en-US" dirty="0"/>
              <a:t> a los </a:t>
            </a:r>
            <a:r>
              <a:rPr lang="en-US" dirty="0" err="1"/>
              <a:t>clientes</a:t>
            </a:r>
            <a:r>
              <a:rPr lang="en-US" dirty="0"/>
              <a:t> no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permitido</a:t>
            </a:r>
            <a:r>
              <a:rPr lang="en-US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Los enlaces a </a:t>
            </a:r>
            <a:r>
              <a:rPr lang="en-US" dirty="0" err="1"/>
              <a:t>presentaciones</a:t>
            </a:r>
            <a:r>
              <a:rPr lang="en-US" dirty="0"/>
              <a:t> de </a:t>
            </a:r>
            <a:r>
              <a:rPr lang="en-US" dirty="0" err="1"/>
              <a:t>conferencias</a:t>
            </a:r>
            <a:r>
              <a:rPr lang="en-US" dirty="0"/>
              <a:t> son </a:t>
            </a:r>
            <a:r>
              <a:rPr lang="en-US" dirty="0" err="1"/>
              <a:t>públicos</a:t>
            </a:r>
            <a:r>
              <a:rPr lang="en-US" dirty="0"/>
              <a:t> </a:t>
            </a:r>
            <a:r>
              <a:rPr lang="en-US" dirty="0" err="1"/>
              <a:t>pero</a:t>
            </a:r>
            <a:r>
              <a:rPr lang="en-US" dirty="0"/>
              <a:t> enlaces a </a:t>
            </a:r>
            <a:r>
              <a:rPr lang="en-US" dirty="0" err="1"/>
              <a:t>diarios</a:t>
            </a:r>
            <a:r>
              <a:rPr lang="en-US" dirty="0"/>
              <a:t> </a:t>
            </a:r>
            <a:r>
              <a:rPr lang="en-US" dirty="0" err="1"/>
              <a:t>académicos</a:t>
            </a:r>
            <a:r>
              <a:rPr lang="en-US" dirty="0"/>
              <a:t> </a:t>
            </a:r>
            <a:r>
              <a:rPr lang="en-US" dirty="0" err="1"/>
              <a:t>pueden</a:t>
            </a:r>
            <a:r>
              <a:rPr lang="en-US" dirty="0"/>
              <a:t> no </a:t>
            </a:r>
            <a:r>
              <a:rPr lang="en-US" dirty="0" err="1"/>
              <a:t>serlo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que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requerir</a:t>
            </a:r>
            <a:r>
              <a:rPr lang="en-US" dirty="0"/>
              <a:t> de </a:t>
            </a:r>
            <a:r>
              <a:rPr lang="en-US" dirty="0" err="1"/>
              <a:t>pago</a:t>
            </a:r>
            <a:r>
              <a:rPr lang="en-US" dirty="0"/>
              <a:t> para acceder. Si el </a:t>
            </a:r>
            <a:r>
              <a:rPr lang="en-US" dirty="0" err="1"/>
              <a:t>resumen</a:t>
            </a:r>
            <a:r>
              <a:rPr lang="en-US" dirty="0"/>
              <a:t> </a:t>
            </a:r>
            <a:r>
              <a:rPr lang="en-US" dirty="0" err="1"/>
              <a:t>público</a:t>
            </a:r>
            <a:r>
              <a:rPr lang="en-US" dirty="0"/>
              <a:t> de un </a:t>
            </a:r>
            <a:r>
              <a:rPr lang="en-US" dirty="0" err="1"/>
              <a:t>artículo</a:t>
            </a:r>
            <a:r>
              <a:rPr lang="en-US" dirty="0"/>
              <a:t> </a:t>
            </a:r>
            <a:r>
              <a:rPr lang="en-US" dirty="0" err="1"/>
              <a:t>académico</a:t>
            </a:r>
            <a:r>
              <a:rPr lang="en-US" dirty="0"/>
              <a:t> </a:t>
            </a:r>
            <a:r>
              <a:rPr lang="en-US" dirty="0" err="1"/>
              <a:t>incluye</a:t>
            </a:r>
            <a:r>
              <a:rPr lang="en-US" dirty="0"/>
              <a:t> la </a:t>
            </a:r>
            <a:r>
              <a:rPr lang="en-US" dirty="0" err="1"/>
              <a:t>información</a:t>
            </a:r>
            <a:r>
              <a:rPr lang="en-US" dirty="0"/>
              <a:t> </a:t>
            </a:r>
            <a:r>
              <a:rPr lang="en-US" dirty="0" err="1"/>
              <a:t>requerida</a:t>
            </a:r>
            <a:r>
              <a:rPr lang="en-US" dirty="0"/>
              <a:t>, </a:t>
            </a:r>
            <a:r>
              <a:rPr lang="en-US" dirty="0" err="1"/>
              <a:t>entonces</a:t>
            </a:r>
            <a:r>
              <a:rPr lang="en-US" dirty="0"/>
              <a:t> se </a:t>
            </a:r>
            <a:r>
              <a:rPr lang="en-US" dirty="0" err="1"/>
              <a:t>considería</a:t>
            </a:r>
            <a:r>
              <a:rPr lang="en-US" dirty="0"/>
              <a:t> </a:t>
            </a:r>
            <a:r>
              <a:rPr lang="en-US" dirty="0" err="1"/>
              <a:t>público</a:t>
            </a:r>
            <a:r>
              <a:rPr lang="en-US" dirty="0"/>
              <a:t> </a:t>
            </a:r>
            <a:r>
              <a:rPr lang="en-US" dirty="0" err="1"/>
              <a:t>incluso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el </a:t>
            </a:r>
            <a:r>
              <a:rPr lang="en-US" dirty="0" err="1"/>
              <a:t>diario</a:t>
            </a:r>
            <a:r>
              <a:rPr lang="en-US" dirty="0"/>
              <a:t> </a:t>
            </a:r>
            <a:r>
              <a:rPr lang="en-US" dirty="0" err="1"/>
              <a:t>requiere</a:t>
            </a:r>
            <a:r>
              <a:rPr lang="en-US" dirty="0"/>
              <a:t> de </a:t>
            </a:r>
            <a:r>
              <a:rPr lang="en-US" dirty="0" err="1"/>
              <a:t>pago</a:t>
            </a:r>
            <a:r>
              <a:rPr lang="en-US" dirty="0"/>
              <a:t> para acceder al </a:t>
            </a:r>
            <a:r>
              <a:rPr lang="en-US" dirty="0" err="1"/>
              <a:t>artículo</a:t>
            </a:r>
            <a:r>
              <a:rPr lang="en-US" dirty="0"/>
              <a:t> </a:t>
            </a:r>
            <a:r>
              <a:rPr lang="en-US" dirty="0" err="1"/>
              <a:t>completo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3364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</a:t>
            </a:r>
            <a:r>
              <a:rPr lang="en-US" dirty="0" err="1"/>
              <a:t>Sofware</a:t>
            </a:r>
            <a:r>
              <a:rPr lang="en-US" dirty="0"/>
              <a:t> </a:t>
            </a:r>
            <a:r>
              <a:rPr lang="en-US" dirty="0" err="1"/>
              <a:t>controlado</a:t>
            </a:r>
            <a:r>
              <a:rPr lang="en-US" dirty="0"/>
              <a:t> por el </a:t>
            </a:r>
            <a:r>
              <a:rPr lang="en-US" dirty="0" err="1"/>
              <a:t>cliente</a:t>
            </a:r>
            <a:r>
              <a:rPr lang="en-US" dirty="0"/>
              <a:t>, el </a:t>
            </a:r>
            <a:r>
              <a:rPr lang="en-US" dirty="0" err="1"/>
              <a:t>cual</a:t>
            </a:r>
            <a:r>
              <a:rPr lang="en-US" dirty="0"/>
              <a:t> </a:t>
            </a:r>
            <a:r>
              <a:rPr lang="en-US" dirty="0" err="1"/>
              <a:t>restringe</a:t>
            </a:r>
            <a:r>
              <a:rPr lang="en-US" dirty="0"/>
              <a:t> la </a:t>
            </a:r>
            <a:r>
              <a:rPr lang="en-US" dirty="0" err="1"/>
              <a:t>asignación</a:t>
            </a:r>
            <a:r>
              <a:rPr lang="en-US" dirty="0"/>
              <a:t> de CVE ID a </a:t>
            </a:r>
            <a:r>
              <a:rPr lang="en-US" dirty="0" err="1"/>
              <a:t>únicamente</a:t>
            </a:r>
            <a:r>
              <a:rPr lang="en-US" dirty="0"/>
              <a:t> </a:t>
            </a:r>
            <a:r>
              <a:rPr lang="en-US" dirty="0" err="1"/>
              <a:t>vulnerabilidades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software </a:t>
            </a:r>
            <a:r>
              <a:rPr lang="en-US" dirty="0" err="1"/>
              <a:t>sobre</a:t>
            </a:r>
            <a:r>
              <a:rPr lang="en-US" dirty="0"/>
              <a:t> el que el </a:t>
            </a:r>
            <a:r>
              <a:rPr lang="en-US" dirty="0" err="1"/>
              <a:t>usuario</a:t>
            </a:r>
            <a:r>
              <a:rPr lang="en-US" dirty="0"/>
              <a:t> final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algún</a:t>
            </a:r>
            <a:r>
              <a:rPr lang="en-US" dirty="0"/>
              <a:t> control.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1185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</a:t>
            </a:r>
            <a:r>
              <a:rPr lang="en-US" dirty="0" err="1"/>
              <a:t>Ejemplos</a:t>
            </a:r>
            <a:r>
              <a:rPr lang="en-US" dirty="0"/>
              <a:t> de </a:t>
            </a:r>
            <a:r>
              <a:rPr lang="en-US" dirty="0" err="1"/>
              <a:t>productos</a:t>
            </a:r>
            <a:r>
              <a:rPr lang="en-US" dirty="0"/>
              <a:t> </a:t>
            </a:r>
            <a:r>
              <a:rPr lang="en-US" dirty="0" err="1"/>
              <a:t>controlados</a:t>
            </a:r>
            <a:r>
              <a:rPr lang="en-US" dirty="0"/>
              <a:t> por el </a:t>
            </a:r>
            <a:r>
              <a:rPr lang="en-US" dirty="0" err="1"/>
              <a:t>cliente</a:t>
            </a:r>
            <a:r>
              <a:rPr lang="en-US" dirty="0"/>
              <a:t> </a:t>
            </a:r>
            <a:r>
              <a:rPr lang="en-US" dirty="0" err="1"/>
              <a:t>incluye</a:t>
            </a:r>
            <a:r>
              <a:rPr lang="en-US" dirty="0"/>
              <a:t> </a:t>
            </a:r>
            <a:r>
              <a:rPr lang="en-US" dirty="0" err="1"/>
              <a:t>cualquier</a:t>
            </a:r>
            <a:r>
              <a:rPr lang="en-US" dirty="0"/>
              <a:t> software </a:t>
            </a:r>
            <a:r>
              <a:rPr lang="en-US" dirty="0" err="1"/>
              <a:t>instalado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una </a:t>
            </a:r>
            <a:r>
              <a:rPr lang="en-US" dirty="0" err="1"/>
              <a:t>máquina</a:t>
            </a:r>
            <a:r>
              <a:rPr lang="en-US" dirty="0"/>
              <a:t>, </a:t>
            </a:r>
            <a:r>
              <a:rPr lang="en-US" dirty="0" err="1"/>
              <a:t>cualquier</a:t>
            </a:r>
            <a:r>
              <a:rPr lang="en-US" dirty="0"/>
              <a:t> </a:t>
            </a:r>
            <a:r>
              <a:rPr lang="en-US" dirty="0" err="1"/>
              <a:t>cosa</a:t>
            </a:r>
            <a:r>
              <a:rPr lang="en-US" dirty="0"/>
              <a:t> </a:t>
            </a:r>
            <a:r>
              <a:rPr lang="en-US" dirty="0" err="1"/>
              <a:t>añadida</a:t>
            </a:r>
            <a:r>
              <a:rPr lang="en-US" dirty="0"/>
              <a:t> a la red del </a:t>
            </a:r>
            <a:r>
              <a:rPr lang="en-US" dirty="0" err="1"/>
              <a:t>usuario</a:t>
            </a:r>
            <a:r>
              <a:rPr lang="en-US" dirty="0"/>
              <a:t> y </a:t>
            </a:r>
            <a:r>
              <a:rPr lang="en-US" dirty="0" err="1"/>
              <a:t>librerías</a:t>
            </a:r>
            <a:r>
              <a:rPr lang="en-US" dirty="0"/>
              <a:t> </a:t>
            </a:r>
            <a:r>
              <a:rPr lang="en-US" dirty="0" err="1"/>
              <a:t>utilizadas</a:t>
            </a:r>
            <a:r>
              <a:rPr lang="en-US" dirty="0"/>
              <a:t> para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soporte</a:t>
            </a:r>
            <a:r>
              <a:rPr lang="en-US" dirty="0"/>
              <a:t> por </a:t>
            </a:r>
            <a:r>
              <a:rPr lang="en-US" dirty="0" err="1"/>
              <a:t>cualquiera</a:t>
            </a:r>
            <a:r>
              <a:rPr lang="en-US" dirty="0"/>
              <a:t> de </a:t>
            </a:r>
            <a:r>
              <a:rPr lang="en-US" dirty="0" err="1"/>
              <a:t>ellos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7629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No </a:t>
            </a:r>
            <a:r>
              <a:rPr lang="en-US" dirty="0" err="1"/>
              <a:t>incluye</a:t>
            </a:r>
            <a:r>
              <a:rPr lang="en-US" dirty="0"/>
              <a:t> </a:t>
            </a:r>
            <a:r>
              <a:rPr lang="en-US" dirty="0" err="1"/>
              <a:t>vulnerabilidades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servicios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nube</a:t>
            </a:r>
            <a:r>
              <a:rPr lang="en-US" dirty="0"/>
              <a:t> o sitios web </a:t>
            </a:r>
            <a:r>
              <a:rPr lang="en-US" dirty="0" err="1"/>
              <a:t>individuales</a:t>
            </a:r>
            <a:r>
              <a:rPr lang="en-US" dirty="0"/>
              <a:t>. Resolver </a:t>
            </a:r>
            <a:r>
              <a:rPr lang="en-US" dirty="0" err="1"/>
              <a:t>estas</a:t>
            </a:r>
            <a:r>
              <a:rPr lang="en-US" dirty="0"/>
              <a:t> </a:t>
            </a:r>
            <a:r>
              <a:rPr lang="en-US" dirty="0" err="1"/>
              <a:t>vulnerabilidades</a:t>
            </a:r>
            <a:r>
              <a:rPr lang="en-US" dirty="0"/>
              <a:t> solo require </a:t>
            </a:r>
            <a:r>
              <a:rPr lang="en-US" dirty="0" err="1"/>
              <a:t>comunicación</a:t>
            </a:r>
            <a:r>
              <a:rPr lang="en-US" dirty="0"/>
              <a:t> entre el </a:t>
            </a:r>
            <a:r>
              <a:rPr lang="en-US" dirty="0" err="1"/>
              <a:t>descubridor</a:t>
            </a:r>
            <a:r>
              <a:rPr lang="en-US" dirty="0"/>
              <a:t> y la </a:t>
            </a:r>
            <a:r>
              <a:rPr lang="en-US" dirty="0" err="1"/>
              <a:t>compañía</a:t>
            </a:r>
            <a:r>
              <a:rPr lang="en-US" dirty="0"/>
              <a:t> y no </a:t>
            </a:r>
            <a:r>
              <a:rPr lang="en-US" dirty="0" err="1"/>
              <a:t>requiere</a:t>
            </a:r>
            <a:r>
              <a:rPr lang="en-US" dirty="0"/>
              <a:t> un </a:t>
            </a:r>
            <a:r>
              <a:rPr lang="en-US" dirty="0" err="1"/>
              <a:t>identificador</a:t>
            </a:r>
            <a:r>
              <a:rPr lang="en-US" dirty="0"/>
              <a:t> para </a:t>
            </a:r>
            <a:r>
              <a:rPr lang="en-US" dirty="0" err="1"/>
              <a:t>coordinarse</a:t>
            </a:r>
            <a:r>
              <a:rPr lang="en-US" dirty="0"/>
              <a:t> con </a:t>
            </a:r>
            <a:r>
              <a:rPr lang="en-US" dirty="0" err="1"/>
              <a:t>terceras</a:t>
            </a:r>
            <a:r>
              <a:rPr lang="en-US" dirty="0"/>
              <a:t> </a:t>
            </a:r>
            <a:r>
              <a:rPr lang="en-US" dirty="0" err="1"/>
              <a:t>partes</a:t>
            </a:r>
            <a:r>
              <a:rPr lang="en-US" dirty="0"/>
              <a:t>. Sin embargo, </a:t>
            </a:r>
            <a:r>
              <a:rPr lang="en-US" dirty="0" err="1"/>
              <a:t>si</a:t>
            </a:r>
            <a:r>
              <a:rPr lang="en-US" dirty="0"/>
              <a:t> un </a:t>
            </a:r>
            <a:r>
              <a:rPr lang="en-US" dirty="0" err="1"/>
              <a:t>servicio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nube</a:t>
            </a:r>
            <a:r>
              <a:rPr lang="en-US" dirty="0"/>
              <a:t> </a:t>
            </a:r>
            <a:r>
              <a:rPr lang="en-US" dirty="0" err="1"/>
              <a:t>también</a:t>
            </a:r>
            <a:r>
              <a:rPr lang="en-US" dirty="0"/>
              <a:t> </a:t>
            </a:r>
            <a:r>
              <a:rPr lang="en-US" dirty="0" err="1"/>
              <a:t>ofrece</a:t>
            </a:r>
            <a:r>
              <a:rPr lang="en-US" dirty="0"/>
              <a:t> una </a:t>
            </a:r>
            <a:r>
              <a:rPr lang="en-US" dirty="0" err="1"/>
              <a:t>versión</a:t>
            </a:r>
            <a:r>
              <a:rPr lang="en-US" dirty="0"/>
              <a:t> local, un CVE ID </a:t>
            </a:r>
            <a:r>
              <a:rPr lang="en-US" dirty="0" err="1"/>
              <a:t>debería</a:t>
            </a:r>
            <a:r>
              <a:rPr lang="en-US" dirty="0"/>
              <a:t> ser </a:t>
            </a:r>
            <a:r>
              <a:rPr lang="en-US" dirty="0" err="1"/>
              <a:t>asignado</a:t>
            </a:r>
            <a:r>
              <a:rPr lang="en-US" dirty="0"/>
              <a:t> para </a:t>
            </a:r>
            <a:r>
              <a:rPr lang="en-US" dirty="0" err="1"/>
              <a:t>facilitar</a:t>
            </a:r>
            <a:r>
              <a:rPr lang="en-US" dirty="0"/>
              <a:t> la </a:t>
            </a:r>
            <a:r>
              <a:rPr lang="en-US" dirty="0" err="1"/>
              <a:t>comunicación</a:t>
            </a:r>
            <a:r>
              <a:rPr lang="en-US" dirty="0"/>
              <a:t> con los </a:t>
            </a:r>
            <a:r>
              <a:rPr lang="en-US" dirty="0" err="1"/>
              <a:t>usuarios</a:t>
            </a:r>
            <a:r>
              <a:rPr lang="en-US" dirty="0"/>
              <a:t> </a:t>
            </a:r>
            <a:r>
              <a:rPr lang="en-US" dirty="0" err="1"/>
              <a:t>responsables</a:t>
            </a:r>
            <a:r>
              <a:rPr lang="en-US" dirty="0"/>
              <a:t> de </a:t>
            </a:r>
            <a:r>
              <a:rPr lang="en-US" dirty="0" err="1"/>
              <a:t>actualizar</a:t>
            </a:r>
            <a:r>
              <a:rPr lang="en-US" dirty="0"/>
              <a:t> las </a:t>
            </a:r>
            <a:r>
              <a:rPr lang="en-US" dirty="0" err="1"/>
              <a:t>instalaciones</a:t>
            </a:r>
            <a:r>
              <a:rPr lang="en-US" dirty="0"/>
              <a:t> locales.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41205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7.4.7 dice que el </a:t>
            </a:r>
            <a:r>
              <a:rPr lang="en-US" dirty="0" err="1"/>
              <a:t>producto</a:t>
            </a:r>
            <a:r>
              <a:rPr lang="en-US" dirty="0"/>
              <a:t> </a:t>
            </a:r>
            <a:r>
              <a:rPr lang="en-US" dirty="0" err="1"/>
              <a:t>afectado</a:t>
            </a:r>
            <a:r>
              <a:rPr lang="en-US" dirty="0"/>
              <a:t> debe </a:t>
            </a:r>
            <a:r>
              <a:rPr lang="en-US" dirty="0" err="1"/>
              <a:t>estar</a:t>
            </a:r>
            <a:r>
              <a:rPr lang="en-US" dirty="0"/>
              <a:t> </a:t>
            </a:r>
            <a:r>
              <a:rPr lang="en-US" dirty="0" err="1"/>
              <a:t>generalmente</a:t>
            </a:r>
            <a:r>
              <a:rPr lang="en-US" dirty="0"/>
              <a:t> disponible y </a:t>
            </a:r>
            <a:r>
              <a:rPr lang="en-US" dirty="0" err="1"/>
              <a:t>licenciable</a:t>
            </a:r>
            <a:r>
              <a:rPr lang="en-US" dirty="0"/>
              <a:t>. El </a:t>
            </a:r>
            <a:r>
              <a:rPr lang="en-US" dirty="0" err="1"/>
              <a:t>propósito</a:t>
            </a:r>
            <a:r>
              <a:rPr lang="en-US" dirty="0"/>
              <a:t> de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regla</a:t>
            </a:r>
            <a:r>
              <a:rPr lang="en-US" dirty="0"/>
              <a:t> es </a:t>
            </a:r>
            <a:r>
              <a:rPr lang="en-US" dirty="0" err="1"/>
              <a:t>asegurar</a:t>
            </a:r>
            <a:r>
              <a:rPr lang="en-US" dirty="0"/>
              <a:t> que el </a:t>
            </a:r>
            <a:r>
              <a:rPr lang="en-US" dirty="0" err="1"/>
              <a:t>producto</a:t>
            </a:r>
            <a:r>
              <a:rPr lang="en-US" dirty="0"/>
              <a:t> </a:t>
            </a:r>
            <a:r>
              <a:rPr lang="en-US" dirty="0" err="1"/>
              <a:t>afectado</a:t>
            </a:r>
            <a:r>
              <a:rPr lang="en-US" dirty="0"/>
              <a:t> debe ser  </a:t>
            </a:r>
            <a:r>
              <a:rPr lang="en-US" dirty="0" err="1"/>
              <a:t>utilizado</a:t>
            </a:r>
            <a:r>
              <a:rPr lang="en-US" dirty="0"/>
              <a:t> </a:t>
            </a:r>
            <a:r>
              <a:rPr lang="en-US" dirty="0" err="1"/>
              <a:t>operacionalmente</a:t>
            </a:r>
            <a:r>
              <a:rPr lang="en-US" dirty="0"/>
              <a:t> se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obtener</a:t>
            </a:r>
            <a:r>
              <a:rPr lang="en-US" dirty="0"/>
              <a:t> </a:t>
            </a:r>
            <a:r>
              <a:rPr lang="en-US" dirty="0" err="1"/>
              <a:t>legalmente</a:t>
            </a:r>
            <a:r>
              <a:rPr lang="en-US" dirty="0"/>
              <a:t>. </a:t>
            </a:r>
            <a:r>
              <a:rPr lang="en-US" dirty="0" err="1"/>
              <a:t>Pretende</a:t>
            </a:r>
            <a:r>
              <a:rPr lang="en-US" dirty="0"/>
              <a:t> </a:t>
            </a:r>
            <a:r>
              <a:rPr lang="en-US" dirty="0" err="1"/>
              <a:t>excluir</a:t>
            </a:r>
            <a:r>
              <a:rPr lang="en-US" dirty="0"/>
              <a:t> </a:t>
            </a:r>
            <a:r>
              <a:rPr lang="en-US" dirty="0" err="1"/>
              <a:t>vulnerabilidades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software </a:t>
            </a:r>
            <a:r>
              <a:rPr lang="en-US" dirty="0" err="1"/>
              <a:t>dondel</a:t>
            </a:r>
            <a:r>
              <a:rPr lang="en-US" dirty="0"/>
              <a:t> la </a:t>
            </a:r>
            <a:r>
              <a:rPr lang="en-US" dirty="0" err="1"/>
              <a:t>gente</a:t>
            </a:r>
            <a:r>
              <a:rPr lang="en-US" dirty="0"/>
              <a:t> no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preocupada</a:t>
            </a:r>
            <a:r>
              <a:rPr lang="en-US" dirty="0"/>
              <a:t> por la </a:t>
            </a:r>
            <a:r>
              <a:rPr lang="en-US" dirty="0" err="1"/>
              <a:t>seguridad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1181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Por ejemplo,7.4.7 </a:t>
            </a:r>
            <a:r>
              <a:rPr lang="en-US" dirty="0" err="1"/>
              <a:t>pretende</a:t>
            </a:r>
            <a:r>
              <a:rPr lang="en-US" dirty="0"/>
              <a:t> </a:t>
            </a:r>
            <a:r>
              <a:rPr lang="en-US" dirty="0" err="1"/>
              <a:t>excluir</a:t>
            </a:r>
            <a:r>
              <a:rPr lang="en-US" dirty="0"/>
              <a:t> software beta y </a:t>
            </a:r>
            <a:r>
              <a:rPr lang="en-US" dirty="0" err="1"/>
              <a:t>ediciones</a:t>
            </a:r>
            <a:r>
              <a:rPr lang="en-US" dirty="0"/>
              <a:t> no </a:t>
            </a:r>
            <a:r>
              <a:rPr lang="en-US" dirty="0" err="1"/>
              <a:t>oficiales</a:t>
            </a:r>
            <a:r>
              <a:rPr lang="en-US" dirty="0"/>
              <a:t> que el </a:t>
            </a:r>
            <a:r>
              <a:rPr lang="en-US" dirty="0" err="1"/>
              <a:t>operador</a:t>
            </a:r>
            <a:r>
              <a:rPr lang="en-US" dirty="0"/>
              <a:t> </a:t>
            </a:r>
            <a:r>
              <a:rPr lang="en-US" dirty="0" err="1"/>
              <a:t>utiliza</a:t>
            </a:r>
            <a:r>
              <a:rPr lang="en-US" dirty="0"/>
              <a:t> por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cuenta</a:t>
            </a:r>
            <a:r>
              <a:rPr lang="en-US" dirty="0"/>
              <a:t> y </a:t>
            </a:r>
            <a:r>
              <a:rPr lang="en-US" dirty="0" err="1"/>
              <a:t>riesgo</a:t>
            </a:r>
            <a:r>
              <a:rPr lang="en-US" dirty="0"/>
              <a:t>. </a:t>
            </a:r>
            <a:r>
              <a:rPr lang="en-US" dirty="0" err="1"/>
              <a:t>Vulnerabilidades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malware y </a:t>
            </a:r>
            <a:r>
              <a:rPr lang="en-US" dirty="0" err="1"/>
              <a:t>en</a:t>
            </a:r>
            <a:r>
              <a:rPr lang="en-US" dirty="0"/>
              <a:t> software de </a:t>
            </a:r>
            <a:r>
              <a:rPr lang="en-US" dirty="0" err="1"/>
              <a:t>negocios</a:t>
            </a:r>
            <a:r>
              <a:rPr lang="en-US" dirty="0"/>
              <a:t> </a:t>
            </a:r>
            <a:r>
              <a:rPr lang="en-US" dirty="0" err="1"/>
              <a:t>interno</a:t>
            </a:r>
            <a:r>
              <a:rPr lang="en-US" dirty="0"/>
              <a:t> </a:t>
            </a:r>
            <a:r>
              <a:rPr lang="en-US" dirty="0" err="1"/>
              <a:t>están</a:t>
            </a:r>
            <a:r>
              <a:rPr lang="en-US" dirty="0"/>
              <a:t> </a:t>
            </a:r>
            <a:r>
              <a:rPr lang="en-US" dirty="0" err="1"/>
              <a:t>excluidos</a:t>
            </a:r>
            <a:r>
              <a:rPr lang="en-US" dirty="0"/>
              <a:t> </a:t>
            </a:r>
            <a:r>
              <a:rPr lang="en-US" dirty="0" err="1"/>
              <a:t>así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los </a:t>
            </a:r>
            <a:r>
              <a:rPr lang="en-US" dirty="0" err="1"/>
              <a:t>fragmentos</a:t>
            </a:r>
            <a:r>
              <a:rPr lang="en-US" dirty="0"/>
              <a:t> de </a:t>
            </a:r>
            <a:r>
              <a:rPr lang="en-US" dirty="0" err="1"/>
              <a:t>código</a:t>
            </a:r>
            <a:r>
              <a:rPr lang="en-US" dirty="0"/>
              <a:t> que </a:t>
            </a:r>
            <a:r>
              <a:rPr lang="en-US" dirty="0" err="1"/>
              <a:t>encuentra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Internet.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847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La </a:t>
            </a:r>
            <a:r>
              <a:rPr lang="en-US" dirty="0" err="1"/>
              <a:t>regla</a:t>
            </a:r>
            <a:r>
              <a:rPr lang="en-US" dirty="0"/>
              <a:t> 7.4.3 dice que un nuevo CVE ID no se </a:t>
            </a:r>
            <a:r>
              <a:rPr lang="en-US" dirty="0" err="1"/>
              <a:t>debería</a:t>
            </a:r>
            <a:r>
              <a:rPr lang="en-US" dirty="0"/>
              <a:t> </a:t>
            </a:r>
            <a:r>
              <a:rPr lang="en-US" dirty="0" err="1"/>
              <a:t>asignar</a:t>
            </a:r>
            <a:r>
              <a:rPr lang="en-US" dirty="0"/>
              <a:t> a una </a:t>
            </a:r>
            <a:r>
              <a:rPr lang="en-US" dirty="0" err="1"/>
              <a:t>vulnerabilidad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a </a:t>
            </a:r>
            <a:r>
              <a:rPr lang="en-US" dirty="0" err="1"/>
              <a:t>dicha</a:t>
            </a:r>
            <a:r>
              <a:rPr lang="en-US" dirty="0"/>
              <a:t> </a:t>
            </a:r>
            <a:r>
              <a:rPr lang="en-US" dirty="0" err="1"/>
              <a:t>vulnerabilidad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se le ha </a:t>
            </a:r>
            <a:r>
              <a:rPr lang="en-US" dirty="0" err="1"/>
              <a:t>asignado</a:t>
            </a:r>
            <a:r>
              <a:rPr lang="en-US" dirty="0"/>
              <a:t> un CVE ID.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49607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Si un CNA que no sea la </a:t>
            </a:r>
            <a:r>
              <a:rPr lang="en-US" dirty="0" err="1"/>
              <a:t>compañía</a:t>
            </a:r>
            <a:r>
              <a:rPr lang="en-US" dirty="0"/>
              <a:t> “upstream” </a:t>
            </a:r>
            <a:r>
              <a:rPr lang="en-US" dirty="0" err="1"/>
              <a:t>asigna</a:t>
            </a:r>
            <a:r>
              <a:rPr lang="en-US" dirty="0"/>
              <a:t> un CVE ID a la </a:t>
            </a:r>
            <a:r>
              <a:rPr lang="en-US" dirty="0" err="1"/>
              <a:t>vulnerabilidad</a:t>
            </a:r>
            <a:r>
              <a:rPr lang="en-US" dirty="0"/>
              <a:t>, </a:t>
            </a:r>
            <a:r>
              <a:rPr lang="en-US" dirty="0" err="1"/>
              <a:t>entonces</a:t>
            </a:r>
            <a:r>
              <a:rPr lang="en-US" dirty="0"/>
              <a:t> el CNA debe </a:t>
            </a:r>
            <a:r>
              <a:rPr lang="en-US" dirty="0" err="1"/>
              <a:t>hacer</a:t>
            </a:r>
            <a:r>
              <a:rPr lang="en-US" dirty="0"/>
              <a:t> un </a:t>
            </a:r>
            <a:r>
              <a:rPr lang="en-US" dirty="0" err="1"/>
              <a:t>esfuerzo</a:t>
            </a:r>
            <a:r>
              <a:rPr lang="en-US" dirty="0"/>
              <a:t> de </a:t>
            </a:r>
            <a:r>
              <a:rPr lang="en-US" dirty="0" err="1"/>
              <a:t>buena</a:t>
            </a:r>
            <a:r>
              <a:rPr lang="en-US" dirty="0"/>
              <a:t> </a:t>
            </a:r>
            <a:r>
              <a:rPr lang="en-US" dirty="0" err="1"/>
              <a:t>fe</a:t>
            </a:r>
            <a:r>
              <a:rPr lang="en-US" dirty="0"/>
              <a:t> para </a:t>
            </a:r>
            <a:r>
              <a:rPr lang="en-US" dirty="0" err="1"/>
              <a:t>contactar</a:t>
            </a:r>
            <a:r>
              <a:rPr lang="en-US" dirty="0"/>
              <a:t> con la </a:t>
            </a:r>
            <a:r>
              <a:rPr lang="en-US" dirty="0" err="1"/>
              <a:t>compañía</a:t>
            </a:r>
            <a:r>
              <a:rPr lang="en-US" dirty="0"/>
              <a:t>. No solo es una </a:t>
            </a:r>
            <a:r>
              <a:rPr lang="en-US" dirty="0" err="1"/>
              <a:t>buena</a:t>
            </a:r>
            <a:r>
              <a:rPr lang="en-US" dirty="0"/>
              <a:t> </a:t>
            </a:r>
            <a:r>
              <a:rPr lang="en-US" dirty="0" err="1"/>
              <a:t>práctica</a:t>
            </a:r>
            <a:r>
              <a:rPr lang="en-US" dirty="0"/>
              <a:t> que </a:t>
            </a:r>
            <a:r>
              <a:rPr lang="en-US" dirty="0" err="1"/>
              <a:t>ayuda</a:t>
            </a:r>
            <a:r>
              <a:rPr lang="en-US" dirty="0"/>
              <a:t> a la </a:t>
            </a:r>
            <a:r>
              <a:rPr lang="en-US" dirty="0" err="1"/>
              <a:t>comunidad</a:t>
            </a:r>
            <a:r>
              <a:rPr lang="en-US" dirty="0"/>
              <a:t>, </a:t>
            </a:r>
            <a:r>
              <a:rPr lang="en-US" dirty="0" err="1"/>
              <a:t>sino</a:t>
            </a:r>
            <a:r>
              <a:rPr lang="en-US" dirty="0"/>
              <a:t> que </a:t>
            </a:r>
            <a:r>
              <a:rPr lang="en-US" dirty="0" err="1"/>
              <a:t>también</a:t>
            </a:r>
            <a:r>
              <a:rPr lang="en-US" dirty="0"/>
              <a:t> </a:t>
            </a:r>
            <a:r>
              <a:rPr lang="en-US" dirty="0" err="1"/>
              <a:t>ayuda</a:t>
            </a:r>
            <a:r>
              <a:rPr lang="en-US" dirty="0"/>
              <a:t> a </a:t>
            </a:r>
            <a:r>
              <a:rPr lang="en-US" dirty="0" err="1"/>
              <a:t>prevenir</a:t>
            </a:r>
            <a:r>
              <a:rPr lang="en-US" dirty="0"/>
              <a:t> </a:t>
            </a:r>
            <a:r>
              <a:rPr lang="en-US" dirty="0" err="1"/>
              <a:t>asignaciones</a:t>
            </a:r>
            <a:r>
              <a:rPr lang="en-US" dirty="0"/>
              <a:t> </a:t>
            </a:r>
            <a:r>
              <a:rPr lang="en-US" dirty="0" err="1"/>
              <a:t>duplicadas</a:t>
            </a:r>
            <a:r>
              <a:rPr lang="en-US" dirty="0"/>
              <a:t>. Si los CNAs </a:t>
            </a:r>
            <a:r>
              <a:rPr lang="en-US" dirty="0" err="1"/>
              <a:t>reportan</a:t>
            </a:r>
            <a:r>
              <a:rPr lang="en-US" dirty="0"/>
              <a:t> a la </a:t>
            </a:r>
            <a:r>
              <a:rPr lang="en-US" dirty="0" err="1"/>
              <a:t>compañía</a:t>
            </a:r>
            <a:r>
              <a:rPr lang="en-US" dirty="0"/>
              <a:t> Upstream, </a:t>
            </a:r>
            <a:r>
              <a:rPr lang="en-US" dirty="0" err="1"/>
              <a:t>entonces</a:t>
            </a:r>
            <a:r>
              <a:rPr lang="en-US" dirty="0"/>
              <a:t> la </a:t>
            </a:r>
            <a:r>
              <a:rPr lang="en-US" dirty="0" err="1"/>
              <a:t>compañía</a:t>
            </a:r>
            <a:r>
              <a:rPr lang="en-US" dirty="0"/>
              <a:t> </a:t>
            </a:r>
            <a:r>
              <a:rPr lang="en-US" dirty="0" err="1"/>
              <a:t>podrá</a:t>
            </a:r>
            <a:r>
              <a:rPr lang="en-US" dirty="0"/>
              <a:t> </a:t>
            </a:r>
            <a:r>
              <a:rPr lang="en-US" dirty="0" err="1"/>
              <a:t>decir</a:t>
            </a:r>
            <a:r>
              <a:rPr lang="en-US" dirty="0"/>
              <a:t> a los CNAs </a:t>
            </a:r>
            <a:r>
              <a:rPr lang="en-US" dirty="0" err="1"/>
              <a:t>si</a:t>
            </a:r>
            <a:r>
              <a:rPr lang="en-US" dirty="0"/>
              <a:t> se ha </a:t>
            </a:r>
            <a:r>
              <a:rPr lang="en-US" dirty="0" err="1"/>
              <a:t>asignado</a:t>
            </a:r>
            <a:r>
              <a:rPr lang="en-US" dirty="0"/>
              <a:t> un CVE ID a la </a:t>
            </a:r>
            <a:r>
              <a:rPr lang="en-US" dirty="0" err="1"/>
              <a:t>vulnerabilidad</a:t>
            </a:r>
            <a:r>
              <a:rPr lang="en-US" dirty="0"/>
              <a:t> </a:t>
            </a:r>
            <a:r>
              <a:rPr lang="en-US" dirty="0" err="1"/>
              <a:t>independientemente</a:t>
            </a:r>
            <a:r>
              <a:rPr lang="en-US" dirty="0"/>
              <a:t> de </a:t>
            </a:r>
            <a:r>
              <a:rPr lang="en-US" dirty="0" err="1"/>
              <a:t>si</a:t>
            </a:r>
            <a:r>
              <a:rPr lang="en-US" dirty="0"/>
              <a:t> la </a:t>
            </a:r>
            <a:r>
              <a:rPr lang="en-US" dirty="0" err="1"/>
              <a:t>vulnerabilidad</a:t>
            </a:r>
            <a:r>
              <a:rPr lang="en-US" dirty="0"/>
              <a:t> es </a:t>
            </a:r>
            <a:r>
              <a:rPr lang="en-US" dirty="0" err="1"/>
              <a:t>pública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64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9016" lvl="1" indent="0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</a:t>
            </a:r>
            <a:r>
              <a:rPr lang="en-US" dirty="0" err="1"/>
              <a:t>Cualquiera</a:t>
            </a:r>
            <a:r>
              <a:rPr lang="en-US" dirty="0"/>
              <a:t> que </a:t>
            </a:r>
            <a:r>
              <a:rPr lang="en-US" dirty="0" err="1"/>
              <a:t>ofrece</a:t>
            </a:r>
            <a:r>
              <a:rPr lang="en-US" dirty="0"/>
              <a:t> software para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uso</a:t>
            </a:r>
            <a:r>
              <a:rPr lang="en-US" dirty="0"/>
              <a:t> de </a:t>
            </a:r>
            <a:r>
              <a:rPr lang="en-US" dirty="0" err="1"/>
              <a:t>alguien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es </a:t>
            </a:r>
            <a:r>
              <a:rPr lang="en-US" dirty="0" err="1"/>
              <a:t>considerado</a:t>
            </a:r>
            <a:r>
              <a:rPr lang="en-US" dirty="0"/>
              <a:t> </a:t>
            </a:r>
            <a:r>
              <a:rPr lang="en-US" dirty="0" err="1"/>
              <a:t>propietario</a:t>
            </a:r>
            <a:r>
              <a:rPr lang="en-US" dirty="0"/>
              <a:t> de product. </a:t>
            </a:r>
            <a:r>
              <a:rPr lang="en-US" dirty="0" err="1"/>
              <a:t>Propietarios</a:t>
            </a:r>
            <a:r>
              <a:rPr lang="en-US" dirty="0"/>
              <a:t> de </a:t>
            </a:r>
            <a:r>
              <a:rPr lang="en-US" dirty="0" err="1"/>
              <a:t>producto</a:t>
            </a:r>
            <a:r>
              <a:rPr lang="en-US" dirty="0"/>
              <a:t> </a:t>
            </a:r>
            <a:r>
              <a:rPr lang="en-US" dirty="0" err="1"/>
              <a:t>incluye</a:t>
            </a:r>
            <a:r>
              <a:rPr lang="en-US" dirty="0"/>
              <a:t> a </a:t>
            </a:r>
            <a:r>
              <a:rPr lang="en-US" dirty="0" err="1"/>
              <a:t>compañías</a:t>
            </a:r>
            <a:r>
              <a:rPr lang="en-US" dirty="0"/>
              <a:t> de Software, </a:t>
            </a:r>
            <a:r>
              <a:rPr lang="en-US" dirty="0" err="1"/>
              <a:t>compañías</a:t>
            </a:r>
            <a:r>
              <a:rPr lang="en-US" dirty="0"/>
              <a:t> de Hardware, </a:t>
            </a:r>
            <a:r>
              <a:rPr lang="en-US" dirty="0" err="1"/>
              <a:t>proyectos</a:t>
            </a:r>
            <a:r>
              <a:rPr lang="en-US" dirty="0"/>
              <a:t> de </a:t>
            </a:r>
            <a:r>
              <a:rPr lang="en-US" dirty="0" err="1"/>
              <a:t>código</a:t>
            </a:r>
            <a:r>
              <a:rPr lang="en-US" dirty="0"/>
              <a:t> </a:t>
            </a:r>
            <a:r>
              <a:rPr lang="en-US" dirty="0" err="1"/>
              <a:t>abierto</a:t>
            </a:r>
            <a:r>
              <a:rPr lang="en-US" dirty="0"/>
              <a:t> y </a:t>
            </a:r>
            <a:r>
              <a:rPr lang="en-US" dirty="0" err="1"/>
              <a:t>proveedores</a:t>
            </a:r>
            <a:r>
              <a:rPr lang="en-US" dirty="0"/>
              <a:t> de </a:t>
            </a:r>
            <a:r>
              <a:rPr lang="en-US" dirty="0" err="1"/>
              <a:t>Servicios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50359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Una causa </a:t>
            </a:r>
            <a:r>
              <a:rPr lang="en-US" dirty="0" err="1"/>
              <a:t>común</a:t>
            </a:r>
            <a:r>
              <a:rPr lang="en-US" dirty="0"/>
              <a:t> de </a:t>
            </a:r>
            <a:r>
              <a:rPr lang="en-US" dirty="0" err="1"/>
              <a:t>duplicados</a:t>
            </a:r>
            <a:r>
              <a:rPr lang="en-US" dirty="0"/>
              <a:t> son las </a:t>
            </a:r>
            <a:r>
              <a:rPr lang="en-US" dirty="0" err="1"/>
              <a:t>erratas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los </a:t>
            </a:r>
            <a:r>
              <a:rPr lang="en-US" dirty="0" err="1"/>
              <a:t>avisos</a:t>
            </a:r>
            <a:r>
              <a:rPr lang="en-US" dirty="0"/>
              <a:t> de </a:t>
            </a:r>
            <a:r>
              <a:rPr lang="en-US" dirty="0" err="1"/>
              <a:t>vulnerabilidades</a:t>
            </a:r>
            <a:r>
              <a:rPr lang="en-US" dirty="0"/>
              <a:t>. Por </a:t>
            </a:r>
            <a:r>
              <a:rPr lang="en-US" dirty="0" err="1"/>
              <a:t>ejemplo</a:t>
            </a:r>
            <a:r>
              <a:rPr lang="en-US" dirty="0"/>
              <a:t>, </a:t>
            </a:r>
            <a:r>
              <a:rPr lang="en-US" dirty="0" err="1"/>
              <a:t>puede</a:t>
            </a:r>
            <a:r>
              <a:rPr lang="en-US" dirty="0"/>
              <a:t> que CVE-AAAA-1234 </a:t>
            </a:r>
            <a:r>
              <a:rPr lang="en-US" dirty="0" err="1"/>
              <a:t>haya</a:t>
            </a:r>
            <a:r>
              <a:rPr lang="en-US" dirty="0"/>
              <a:t> </a:t>
            </a:r>
            <a:r>
              <a:rPr lang="en-US" dirty="0" err="1"/>
              <a:t>sido</a:t>
            </a:r>
            <a:r>
              <a:rPr lang="en-US" dirty="0"/>
              <a:t> </a:t>
            </a:r>
            <a:r>
              <a:rPr lang="en-US" dirty="0" err="1"/>
              <a:t>asignado</a:t>
            </a:r>
            <a:r>
              <a:rPr lang="en-US" dirty="0"/>
              <a:t> a la </a:t>
            </a:r>
            <a:r>
              <a:rPr lang="en-US" dirty="0" err="1"/>
              <a:t>vulnerabilidad</a:t>
            </a:r>
            <a:r>
              <a:rPr lang="en-US" dirty="0"/>
              <a:t> 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 el aviso se </a:t>
            </a:r>
            <a:r>
              <a:rPr lang="en-US" dirty="0" err="1"/>
              <a:t>creó</a:t>
            </a:r>
            <a:r>
              <a:rPr lang="en-US" dirty="0"/>
              <a:t>, los dos </a:t>
            </a:r>
            <a:r>
              <a:rPr lang="en-US" dirty="0" err="1"/>
              <a:t>números</a:t>
            </a:r>
            <a:r>
              <a:rPr lang="en-US" dirty="0"/>
              <a:t> del medio </a:t>
            </a:r>
            <a:r>
              <a:rPr lang="en-US" dirty="0" err="1"/>
              <a:t>fueron</a:t>
            </a:r>
            <a:r>
              <a:rPr lang="en-US" dirty="0"/>
              <a:t> </a:t>
            </a:r>
            <a:r>
              <a:rPr lang="en-US" dirty="0" err="1"/>
              <a:t>intercambiados</a:t>
            </a:r>
            <a:r>
              <a:rPr lang="en-US" dirty="0"/>
              <a:t>, </a:t>
            </a:r>
            <a:r>
              <a:rPr lang="en-US" dirty="0" err="1"/>
              <a:t>resultando</a:t>
            </a:r>
            <a:r>
              <a:rPr lang="en-US" dirty="0"/>
              <a:t> CVE-AAAA-1324. Se </a:t>
            </a:r>
            <a:r>
              <a:rPr lang="en-US" dirty="0" err="1"/>
              <a:t>recomienda</a:t>
            </a:r>
            <a:r>
              <a:rPr lang="en-US" dirty="0"/>
              <a:t> a los CNAs que </a:t>
            </a:r>
            <a:r>
              <a:rPr lang="en-US" dirty="0" err="1"/>
              <a:t>comprueben</a:t>
            </a:r>
            <a:r>
              <a:rPr lang="en-US" dirty="0"/>
              <a:t> los IDs de sus </a:t>
            </a:r>
            <a:r>
              <a:rPr lang="en-US" dirty="0" err="1"/>
              <a:t>avisos</a:t>
            </a:r>
            <a:r>
              <a:rPr lang="en-US" dirty="0"/>
              <a:t> para </a:t>
            </a:r>
            <a:r>
              <a:rPr lang="en-US" dirty="0" err="1"/>
              <a:t>asegurarse</a:t>
            </a:r>
            <a:r>
              <a:rPr lang="en-US" dirty="0"/>
              <a:t> de que son </a:t>
            </a:r>
            <a:r>
              <a:rPr lang="en-US" dirty="0" err="1"/>
              <a:t>correctos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73913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</a:t>
            </a:r>
            <a:r>
              <a:rPr lang="en-US" dirty="0" err="1"/>
              <a:t>Finalmente</a:t>
            </a:r>
            <a:r>
              <a:rPr lang="en-US" dirty="0"/>
              <a:t>, se </a:t>
            </a:r>
            <a:r>
              <a:rPr lang="en-US" dirty="0" err="1"/>
              <a:t>espera</a:t>
            </a:r>
            <a:r>
              <a:rPr lang="en-US" dirty="0"/>
              <a:t> que los CNAs </a:t>
            </a:r>
            <a:r>
              <a:rPr lang="en-US" dirty="0" err="1"/>
              <a:t>comprueben</a:t>
            </a:r>
            <a:r>
              <a:rPr lang="en-US" dirty="0"/>
              <a:t> tanto sus </a:t>
            </a:r>
            <a:r>
              <a:rPr lang="en-US" dirty="0" err="1"/>
              <a:t>registros</a:t>
            </a:r>
            <a:r>
              <a:rPr lang="en-US" dirty="0"/>
              <a:t> </a:t>
            </a:r>
            <a:r>
              <a:rPr lang="en-US" dirty="0" err="1"/>
              <a:t>internos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la Lista CVE </a:t>
            </a:r>
            <a:r>
              <a:rPr lang="en-US" dirty="0" err="1"/>
              <a:t>pública</a:t>
            </a:r>
            <a:r>
              <a:rPr lang="en-US" dirty="0"/>
              <a:t> y </a:t>
            </a:r>
            <a:r>
              <a:rPr lang="en-US" dirty="0" err="1"/>
              <a:t>asignar</a:t>
            </a:r>
            <a:r>
              <a:rPr lang="en-US" dirty="0"/>
              <a:t> solo un CVE ID </a:t>
            </a:r>
            <a:r>
              <a:rPr lang="en-US" dirty="0" err="1"/>
              <a:t>si</a:t>
            </a:r>
            <a:r>
              <a:rPr lang="en-US" dirty="0"/>
              <a:t> la </a:t>
            </a:r>
            <a:r>
              <a:rPr lang="en-US" dirty="0" err="1"/>
              <a:t>vulnerabilidad</a:t>
            </a:r>
            <a:r>
              <a:rPr lang="en-US" dirty="0"/>
              <a:t> no se </a:t>
            </a:r>
            <a:r>
              <a:rPr lang="en-US" dirty="0" err="1"/>
              <a:t>encuentra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08535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Los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CNAs NO DEBERÏAN considerer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otros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factores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no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sean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los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incluidos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reglas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cuando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estén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decidiendo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asignar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 CVE ID.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A8EE6B-0CC2-4288-A95A-2B9E6FE84A9B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9538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Los CNAs no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añadir</a:t>
            </a:r>
            <a:r>
              <a:rPr lang="en-US" dirty="0"/>
              <a:t> </a:t>
            </a:r>
            <a:r>
              <a:rPr lang="en-US" dirty="0" err="1"/>
              <a:t>requisitos</a:t>
            </a:r>
            <a:r>
              <a:rPr lang="en-US" dirty="0"/>
              <a:t> </a:t>
            </a:r>
            <a:r>
              <a:rPr lang="en-US" dirty="0" err="1"/>
              <a:t>adicionales</a:t>
            </a:r>
            <a:r>
              <a:rPr lang="en-US" dirty="0"/>
              <a:t>. Por </a:t>
            </a:r>
            <a:r>
              <a:rPr lang="en-US" dirty="0" err="1"/>
              <a:t>ejemplo</a:t>
            </a:r>
            <a:r>
              <a:rPr lang="en-US" dirty="0"/>
              <a:t>, un CNA no </a:t>
            </a:r>
            <a:r>
              <a:rPr lang="en-US" dirty="0" err="1"/>
              <a:t>debería</a:t>
            </a:r>
            <a:r>
              <a:rPr lang="en-US" dirty="0"/>
              <a:t> </a:t>
            </a:r>
            <a:r>
              <a:rPr lang="en-US" dirty="0" err="1"/>
              <a:t>considerar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la </a:t>
            </a:r>
            <a:r>
              <a:rPr lang="en-US" dirty="0" err="1"/>
              <a:t>vulnerabilidad</a:t>
            </a:r>
            <a:r>
              <a:rPr lang="en-US" dirty="0"/>
              <a:t> </a:t>
            </a:r>
            <a:r>
              <a:rPr lang="en-US" dirty="0" err="1"/>
              <a:t>afecta</a:t>
            </a:r>
            <a:r>
              <a:rPr lang="en-US" dirty="0"/>
              <a:t> a </a:t>
            </a:r>
            <a:r>
              <a:rPr lang="en-US" dirty="0" err="1"/>
              <a:t>productos</a:t>
            </a:r>
            <a:r>
              <a:rPr lang="en-US" dirty="0"/>
              <a:t> </a:t>
            </a:r>
            <a:r>
              <a:rPr lang="en-US" dirty="0" err="1"/>
              <a:t>caducados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 decide la </a:t>
            </a:r>
            <a:r>
              <a:rPr lang="en-US" dirty="0" err="1"/>
              <a:t>asignación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A8EE6B-0CC2-4288-A95A-2B9E6FE84A9B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50596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 </a:t>
            </a:r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</a:t>
            </a:r>
            <a:r>
              <a:rPr lang="en-US" b="0" dirty="0" err="1"/>
              <a:t>Esto</a:t>
            </a:r>
            <a:r>
              <a:rPr lang="en-US" b="0" dirty="0"/>
              <a:t> </a:t>
            </a:r>
            <a:r>
              <a:rPr lang="en-US" b="0" dirty="0" err="1"/>
              <a:t>finaliza</a:t>
            </a:r>
            <a:r>
              <a:rPr lang="en-US" b="0" dirty="0"/>
              <a:t> la </a:t>
            </a:r>
            <a:r>
              <a:rPr lang="en-US" b="0" dirty="0" err="1"/>
              <a:t>presentación</a:t>
            </a:r>
            <a:r>
              <a:rPr lang="en-US" b="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84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El Software </a:t>
            </a:r>
            <a:r>
              <a:rPr lang="en-US" dirty="0" err="1"/>
              <a:t>moderno</a:t>
            </a:r>
            <a:r>
              <a:rPr lang="en-US" dirty="0"/>
              <a:t> es una amalgama de </a:t>
            </a:r>
            <a:r>
              <a:rPr lang="en-US" dirty="0" err="1"/>
              <a:t>código</a:t>
            </a:r>
            <a:r>
              <a:rPr lang="en-US" dirty="0"/>
              <a:t> de </a:t>
            </a:r>
            <a:r>
              <a:rPr lang="en-US" dirty="0" err="1"/>
              <a:t>terceros</a:t>
            </a:r>
            <a:r>
              <a:rPr lang="en-US" dirty="0"/>
              <a:t> </a:t>
            </a:r>
            <a:r>
              <a:rPr lang="en-US" dirty="0" err="1"/>
              <a:t>rociado</a:t>
            </a:r>
            <a:r>
              <a:rPr lang="en-US" dirty="0"/>
              <a:t> con </a:t>
            </a:r>
            <a:r>
              <a:rPr lang="en-US" dirty="0" err="1"/>
              <a:t>algún</a:t>
            </a:r>
            <a:r>
              <a:rPr lang="en-US" dirty="0"/>
              <a:t> </a:t>
            </a:r>
            <a:r>
              <a:rPr lang="en-US" dirty="0" err="1"/>
              <a:t>código</a:t>
            </a:r>
            <a:r>
              <a:rPr lang="en-US" dirty="0"/>
              <a:t> nuevo y es, a menudo, el </a:t>
            </a:r>
            <a:r>
              <a:rPr lang="en-US" dirty="0" err="1"/>
              <a:t>caso</a:t>
            </a:r>
            <a:r>
              <a:rPr lang="en-US" dirty="0"/>
              <a:t> de </a:t>
            </a:r>
            <a:r>
              <a:rPr lang="en-US" dirty="0" err="1"/>
              <a:t>vulnerabilidades</a:t>
            </a:r>
            <a:r>
              <a:rPr lang="en-US" dirty="0"/>
              <a:t> </a:t>
            </a:r>
            <a:r>
              <a:rPr lang="en-US" dirty="0" err="1"/>
              <a:t>heredadas</a:t>
            </a:r>
            <a:r>
              <a:rPr lang="en-US" dirty="0"/>
              <a:t> del </a:t>
            </a:r>
            <a:r>
              <a:rPr lang="en-US" dirty="0" err="1"/>
              <a:t>código</a:t>
            </a:r>
            <a:r>
              <a:rPr lang="en-US" dirty="0"/>
              <a:t> de </a:t>
            </a:r>
            <a:r>
              <a:rPr lang="en-US" dirty="0" err="1"/>
              <a:t>terceros</a:t>
            </a:r>
            <a:r>
              <a:rPr lang="en-US" dirty="0"/>
              <a:t>.</a:t>
            </a:r>
          </a:p>
          <a:p>
            <a:r>
              <a:rPr lang="en-US" dirty="0"/>
              <a:t>7.2 </a:t>
            </a:r>
            <a:r>
              <a:rPr lang="en-US" dirty="0" err="1"/>
              <a:t>trata</a:t>
            </a:r>
            <a:r>
              <a:rPr lang="en-US" dirty="0"/>
              <a:t> con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detalle</a:t>
            </a:r>
            <a:r>
              <a:rPr lang="en-US" dirty="0"/>
              <a:t> </a:t>
            </a:r>
            <a:r>
              <a:rPr lang="en-US" dirty="0" err="1"/>
              <a:t>ésta</a:t>
            </a:r>
            <a:r>
              <a:rPr lang="en-US" dirty="0"/>
              <a:t> </a:t>
            </a:r>
            <a:r>
              <a:rPr lang="en-US" dirty="0" err="1"/>
              <a:t>relación</a:t>
            </a:r>
            <a:r>
              <a:rPr lang="en-US" dirty="0"/>
              <a:t>, </a:t>
            </a:r>
            <a:r>
              <a:rPr lang="en-US" dirty="0" err="1"/>
              <a:t>pero</a:t>
            </a:r>
            <a:r>
              <a:rPr lang="en-US" dirty="0"/>
              <a:t> para 7.1,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cualquier</a:t>
            </a:r>
            <a:r>
              <a:rPr lang="en-US" dirty="0"/>
              <a:t> </a:t>
            </a:r>
            <a:r>
              <a:rPr lang="en-US" dirty="0" err="1"/>
              <a:t>propietario</a:t>
            </a:r>
            <a:r>
              <a:rPr lang="en-US" dirty="0"/>
              <a:t> de </a:t>
            </a:r>
            <a:r>
              <a:rPr lang="en-US" dirty="0" err="1"/>
              <a:t>producto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cadena</a:t>
            </a:r>
            <a:r>
              <a:rPr lang="en-US" dirty="0"/>
              <a:t> del software </a:t>
            </a:r>
            <a:r>
              <a:rPr lang="en-US" dirty="0" err="1"/>
              <a:t>afirma</a:t>
            </a:r>
            <a:r>
              <a:rPr lang="en-US" dirty="0"/>
              <a:t> que hay una </a:t>
            </a:r>
            <a:r>
              <a:rPr lang="en-US" dirty="0" err="1"/>
              <a:t>vulnerabilidad</a:t>
            </a:r>
            <a:r>
              <a:rPr lang="en-US" dirty="0"/>
              <a:t>, </a:t>
            </a:r>
            <a:r>
              <a:rPr lang="en-US" dirty="0" err="1"/>
              <a:t>entonces</a:t>
            </a:r>
            <a:r>
              <a:rPr lang="en-US" dirty="0"/>
              <a:t>, para CVE hay una </a:t>
            </a:r>
            <a:r>
              <a:rPr lang="en-US" dirty="0" err="1"/>
              <a:t>vulnerabilidad</a:t>
            </a:r>
            <a:r>
              <a:rPr lang="en-US" dirty="0"/>
              <a:t>, </a:t>
            </a:r>
            <a:r>
              <a:rPr lang="en-US" dirty="0" err="1"/>
              <a:t>incluso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vulnerabilidad</a:t>
            </a:r>
            <a:r>
              <a:rPr lang="en-US" dirty="0"/>
              <a:t> </a:t>
            </a:r>
            <a:r>
              <a:rPr lang="en-US" dirty="0" err="1"/>
              <a:t>fue</a:t>
            </a:r>
            <a:r>
              <a:rPr lang="en-US" dirty="0"/>
              <a:t> </a:t>
            </a:r>
            <a:r>
              <a:rPr lang="en-US" dirty="0" err="1"/>
              <a:t>heredada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alguna</a:t>
            </a:r>
            <a:r>
              <a:rPr lang="en-US" dirty="0"/>
              <a:t> </a:t>
            </a:r>
            <a:r>
              <a:rPr lang="en-US" dirty="0" err="1"/>
              <a:t>parte</a:t>
            </a:r>
            <a:r>
              <a:rPr lang="en-US" dirty="0"/>
              <a:t> “upstream” y “upstream” no </a:t>
            </a:r>
            <a:r>
              <a:rPr lang="en-US" dirty="0" err="1"/>
              <a:t>está</a:t>
            </a:r>
            <a:r>
              <a:rPr lang="en-US" dirty="0"/>
              <a:t> de </a:t>
            </a:r>
            <a:r>
              <a:rPr lang="en-US" dirty="0" err="1"/>
              <a:t>acuerdo</a:t>
            </a:r>
            <a:r>
              <a:rPr lang="en-US" dirty="0"/>
              <a:t>. Si el </a:t>
            </a:r>
            <a:r>
              <a:rPr lang="en-US" dirty="0" err="1"/>
              <a:t>propietario</a:t>
            </a:r>
            <a:r>
              <a:rPr lang="en-US" dirty="0"/>
              <a:t> del product cree que hay una </a:t>
            </a:r>
            <a:r>
              <a:rPr lang="en-US" dirty="0" err="1"/>
              <a:t>vulnerabilidad</a:t>
            </a:r>
            <a:r>
              <a:rPr lang="en-US" dirty="0"/>
              <a:t>, </a:t>
            </a:r>
            <a:r>
              <a:rPr lang="en-US" dirty="0" err="1"/>
              <a:t>entonces</a:t>
            </a:r>
            <a:r>
              <a:rPr lang="en-US" dirty="0"/>
              <a:t> </a:t>
            </a:r>
            <a:r>
              <a:rPr lang="en-US" dirty="0" err="1"/>
              <a:t>debería</a:t>
            </a:r>
            <a:r>
              <a:rPr lang="en-US" dirty="0"/>
              <a:t> </a:t>
            </a:r>
            <a:r>
              <a:rPr lang="en-US" dirty="0" err="1"/>
              <a:t>recibir</a:t>
            </a:r>
            <a:r>
              <a:rPr lang="en-US" dirty="0"/>
              <a:t> un CVE ID para </a:t>
            </a:r>
            <a:r>
              <a:rPr lang="en-US" dirty="0" err="1"/>
              <a:t>identificarla</a:t>
            </a:r>
            <a:r>
              <a:rPr lang="en-US" dirty="0"/>
              <a:t> y </a:t>
            </a:r>
            <a:r>
              <a:rPr lang="en-US" dirty="0" err="1"/>
              <a:t>usarlo</a:t>
            </a:r>
            <a:r>
              <a:rPr lang="en-US" dirty="0"/>
              <a:t> para </a:t>
            </a:r>
            <a:r>
              <a:rPr lang="en-US" dirty="0" err="1"/>
              <a:t>coordinación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49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</a:t>
            </a:r>
            <a:r>
              <a:rPr lang="en-US" dirty="0" err="1"/>
              <a:t>Veamos</a:t>
            </a:r>
            <a:r>
              <a:rPr lang="en-US" dirty="0"/>
              <a:t>, </a:t>
            </a:r>
            <a:r>
              <a:rPr lang="en-US" dirty="0" err="1"/>
              <a:t>qué</a:t>
            </a:r>
            <a:r>
              <a:rPr lang="en-US" dirty="0"/>
              <a:t> es </a:t>
            </a:r>
            <a:r>
              <a:rPr lang="en-US" dirty="0" err="1"/>
              <a:t>necesario</a:t>
            </a:r>
            <a:r>
              <a:rPr lang="en-US" dirty="0"/>
              <a:t> para </a:t>
            </a:r>
            <a:r>
              <a:rPr lang="en-US" dirty="0" err="1"/>
              <a:t>satisfacer</a:t>
            </a:r>
            <a:r>
              <a:rPr lang="en-US" dirty="0"/>
              <a:t> el </a:t>
            </a:r>
            <a:r>
              <a:rPr lang="en-US" dirty="0" err="1"/>
              <a:t>requisito</a:t>
            </a:r>
            <a:r>
              <a:rPr lang="en-US" dirty="0"/>
              <a:t> del </a:t>
            </a:r>
            <a:r>
              <a:rPr lang="en-US" dirty="0" err="1"/>
              <a:t>reconocimento</a:t>
            </a:r>
            <a:r>
              <a:rPr lang="en-US" dirty="0"/>
              <a:t> de la </a:t>
            </a:r>
            <a:r>
              <a:rPr lang="en-US" dirty="0" err="1"/>
              <a:t>compañía</a:t>
            </a:r>
            <a:r>
              <a:rPr lang="en-US" dirty="0"/>
              <a:t>? Primero, </a:t>
            </a:r>
            <a:r>
              <a:rPr lang="en-US" dirty="0" err="1"/>
              <a:t>necesita</a:t>
            </a:r>
            <a:r>
              <a:rPr lang="en-US" dirty="0"/>
              <a:t> </a:t>
            </a:r>
            <a:r>
              <a:rPr lang="en-US" dirty="0" err="1"/>
              <a:t>haber</a:t>
            </a:r>
            <a:r>
              <a:rPr lang="en-US" dirty="0"/>
              <a:t> una </a:t>
            </a:r>
            <a:r>
              <a:rPr lang="en-US" dirty="0" err="1"/>
              <a:t>clara</a:t>
            </a:r>
            <a:r>
              <a:rPr lang="en-US" dirty="0"/>
              <a:t> </a:t>
            </a:r>
            <a:r>
              <a:rPr lang="en-US" dirty="0" err="1"/>
              <a:t>declaración</a:t>
            </a:r>
            <a:r>
              <a:rPr lang="en-US" dirty="0"/>
              <a:t> del </a:t>
            </a:r>
            <a:r>
              <a:rPr lang="en-US" dirty="0" err="1"/>
              <a:t>propietario</a:t>
            </a:r>
            <a:r>
              <a:rPr lang="en-US" dirty="0"/>
              <a:t> de que una </a:t>
            </a:r>
            <a:r>
              <a:rPr lang="en-US" dirty="0" err="1"/>
              <a:t>vulnerabilidad</a:t>
            </a:r>
            <a:r>
              <a:rPr lang="en-US" dirty="0"/>
              <a:t> </a:t>
            </a:r>
            <a:r>
              <a:rPr lang="en-US" dirty="0" err="1"/>
              <a:t>afecta</a:t>
            </a:r>
            <a:r>
              <a:rPr lang="en-US" dirty="0"/>
              <a:t> a </a:t>
            </a:r>
            <a:r>
              <a:rPr lang="en-US" dirty="0" err="1"/>
              <a:t>su</a:t>
            </a:r>
            <a:r>
              <a:rPr lang="en-US" dirty="0"/>
              <a:t> product oy </a:t>
            </a:r>
            <a:r>
              <a:rPr lang="en-US" dirty="0" err="1"/>
              <a:t>suficiente</a:t>
            </a:r>
            <a:r>
              <a:rPr lang="en-US" dirty="0"/>
              <a:t> </a:t>
            </a:r>
            <a:r>
              <a:rPr lang="en-US" dirty="0" err="1"/>
              <a:t>información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reconocimiento</a:t>
            </a:r>
            <a:r>
              <a:rPr lang="en-US" dirty="0"/>
              <a:t> para </a:t>
            </a:r>
            <a:r>
              <a:rPr lang="en-US" dirty="0" err="1"/>
              <a:t>asegurar</a:t>
            </a:r>
            <a:r>
              <a:rPr lang="en-US" dirty="0"/>
              <a:t> de que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reconociendo</a:t>
            </a:r>
            <a:r>
              <a:rPr lang="en-US" dirty="0"/>
              <a:t> la </a:t>
            </a:r>
            <a:r>
              <a:rPr lang="en-US" dirty="0" err="1"/>
              <a:t>vulnerabilidad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cuestión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362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</a:t>
            </a:r>
            <a:r>
              <a:rPr lang="en-US" dirty="0"/>
              <a:t>: </a:t>
            </a:r>
            <a:r>
              <a:rPr lang="en-US" dirty="0" err="1"/>
              <a:t>Así</a:t>
            </a:r>
            <a:r>
              <a:rPr lang="en-US" dirty="0"/>
              <a:t> que, ¿que </a:t>
            </a:r>
            <a:r>
              <a:rPr lang="en-US" dirty="0" err="1"/>
              <a:t>hacer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 …</a:t>
            </a:r>
          </a:p>
          <a:p>
            <a:pPr marL="0" indent="0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None/>
            </a:pPr>
            <a:r>
              <a:rPr lang="en-US" dirty="0"/>
              <a:t>El </a:t>
            </a:r>
            <a:r>
              <a:rPr lang="en-US" dirty="0" err="1"/>
              <a:t>propietario</a:t>
            </a:r>
            <a:r>
              <a:rPr lang="en-US" dirty="0"/>
              <a:t> del software no </a:t>
            </a:r>
            <a:r>
              <a:rPr lang="en-US" dirty="0" err="1"/>
              <a:t>reconoce</a:t>
            </a:r>
            <a:r>
              <a:rPr lang="en-US" dirty="0"/>
              <a:t> la </a:t>
            </a:r>
            <a:r>
              <a:rPr lang="en-US" dirty="0" err="1"/>
              <a:t>vulnerabilidad</a:t>
            </a:r>
            <a:endParaRPr lang="en-US" dirty="0"/>
          </a:p>
          <a:p>
            <a:pPr marL="0" indent="0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None/>
            </a:pPr>
            <a:r>
              <a:rPr lang="en-US" dirty="0"/>
              <a:t>El </a:t>
            </a:r>
            <a:r>
              <a:rPr lang="en-US" dirty="0" err="1"/>
              <a:t>propietario</a:t>
            </a:r>
            <a:r>
              <a:rPr lang="en-US" dirty="0"/>
              <a:t> del software dice que no es una </a:t>
            </a:r>
            <a:r>
              <a:rPr lang="en-US" dirty="0" err="1"/>
              <a:t>vulnerabilidad</a:t>
            </a:r>
            <a:endParaRPr lang="en-US" dirty="0"/>
          </a:p>
          <a:p>
            <a:pPr marL="0" indent="0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None/>
            </a:pPr>
            <a:r>
              <a:rPr lang="en-US" dirty="0" err="1"/>
              <a:t>Usted</a:t>
            </a:r>
            <a:r>
              <a:rPr lang="en-US" dirty="0"/>
              <a:t> no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contactar</a:t>
            </a:r>
            <a:r>
              <a:rPr lang="en-US" dirty="0"/>
              <a:t> con el </a:t>
            </a:r>
            <a:r>
              <a:rPr lang="en-US" dirty="0" err="1"/>
              <a:t>propietario</a:t>
            </a:r>
            <a:r>
              <a:rPr lang="en-US" dirty="0"/>
              <a:t> del software</a:t>
            </a:r>
          </a:p>
          <a:p>
            <a:pPr marL="0" indent="0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None/>
            </a:pPr>
            <a:r>
              <a:rPr lang="en-US" dirty="0" err="1"/>
              <a:t>Usted</a:t>
            </a:r>
            <a:r>
              <a:rPr lang="en-US" dirty="0"/>
              <a:t> no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seguro</a:t>
            </a:r>
            <a:r>
              <a:rPr lang="en-US" dirty="0"/>
              <a:t> de </a:t>
            </a:r>
            <a:r>
              <a:rPr lang="en-US" dirty="0" err="1"/>
              <a:t>quién</a:t>
            </a:r>
            <a:r>
              <a:rPr lang="en-US" dirty="0"/>
              <a:t> es el </a:t>
            </a:r>
            <a:r>
              <a:rPr lang="en-US" dirty="0" err="1"/>
              <a:t>propietario</a:t>
            </a:r>
            <a:r>
              <a:rPr lang="en-US" dirty="0"/>
              <a:t> del software</a:t>
            </a:r>
          </a:p>
          <a:p>
            <a:r>
              <a:rPr lang="en-US" dirty="0"/>
              <a:t>O hay </a:t>
            </a:r>
            <a:r>
              <a:rPr lang="en-US" dirty="0" err="1"/>
              <a:t>otra</a:t>
            </a:r>
            <a:r>
              <a:rPr lang="en-US" dirty="0"/>
              <a:t> </a:t>
            </a:r>
            <a:r>
              <a:rPr lang="en-US" dirty="0" err="1"/>
              <a:t>razón</a:t>
            </a:r>
            <a:r>
              <a:rPr lang="en-US" dirty="0"/>
              <a:t> por la que no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seguro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la </a:t>
            </a:r>
            <a:r>
              <a:rPr lang="en-US" dirty="0" err="1"/>
              <a:t>compañía</a:t>
            </a:r>
            <a:r>
              <a:rPr lang="en-US" dirty="0"/>
              <a:t> </a:t>
            </a:r>
            <a:r>
              <a:rPr lang="en-US" dirty="0" err="1"/>
              <a:t>reconoció</a:t>
            </a:r>
            <a:r>
              <a:rPr lang="en-US" dirty="0"/>
              <a:t> la </a:t>
            </a:r>
            <a:r>
              <a:rPr lang="en-US" dirty="0" err="1"/>
              <a:t>vulnerabilidad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estos</a:t>
            </a:r>
            <a:r>
              <a:rPr lang="en-US" dirty="0"/>
              <a:t> </a:t>
            </a:r>
            <a:r>
              <a:rPr lang="en-US" dirty="0" err="1"/>
              <a:t>casos</a:t>
            </a:r>
            <a:r>
              <a:rPr lang="en-US" dirty="0"/>
              <a:t>, </a:t>
            </a:r>
            <a:r>
              <a:rPr lang="en-US" dirty="0" err="1"/>
              <a:t>debería</a:t>
            </a:r>
            <a:r>
              <a:rPr lang="en-US" dirty="0"/>
              <a:t> usar 7.1.2 o 7.1.3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19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gov/" TargetMode="External"/><Relationship Id="rId2" Type="http://schemas.openxmlformats.org/officeDocument/2006/relationships/hyperlink" Target="https://www.dhs.gov/cisa/cybersecurity-division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hyperlink" Target="https://www.mitre.org/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gov/" TargetMode="External"/><Relationship Id="rId2" Type="http://schemas.openxmlformats.org/officeDocument/2006/relationships/hyperlink" Target="https://www.dhs.gov/cisa/cybersecurity-division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hyperlink" Target="https://www.mitre.org/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gov/" TargetMode="External"/><Relationship Id="rId2" Type="http://schemas.openxmlformats.org/officeDocument/2006/relationships/hyperlink" Target="https://www.dhs.gov/cisa/cybersecurity-division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hyperlink" Target="https://www.mitre.org/" TargetMode="Externa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gov/" TargetMode="External"/><Relationship Id="rId2" Type="http://schemas.openxmlformats.org/officeDocument/2006/relationships/hyperlink" Target="https://www.dhs.gov/cisa/cybersecurity-division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hyperlink" Target="https://www.mitre.org/" TargetMode="Externa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gov/" TargetMode="External"/><Relationship Id="rId2" Type="http://schemas.openxmlformats.org/officeDocument/2006/relationships/hyperlink" Target="https://www.dhs.gov/cisa/cybersecurity-division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hyperlink" Target="https://www.mitre.org/" TargetMode="Externa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gov/" TargetMode="External"/><Relationship Id="rId2" Type="http://schemas.openxmlformats.org/officeDocument/2006/relationships/hyperlink" Target="https://www.dhs.gov/cisa/cybersecurity-division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hyperlink" Target="https://www.mitre.org/" TargetMode="Externa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gov/" TargetMode="External"/><Relationship Id="rId2" Type="http://schemas.openxmlformats.org/officeDocument/2006/relationships/hyperlink" Target="https://www.dhs.gov/cisa/cybersecurity-division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hyperlink" Target="https://www.mitre.org/" TargetMode="Externa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mitre.org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http://www.facebook.com/MITREcorp" TargetMode="Externa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gov/" TargetMode="External"/><Relationship Id="rId2" Type="http://schemas.openxmlformats.org/officeDocument/2006/relationships/hyperlink" Target="https://www.dhs.gov/cisa/cybersecurity-division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hyperlink" Target="https://www.mitre.org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1480" y="0"/>
            <a:ext cx="99589" cy="6858000"/>
            <a:chOff x="0" y="0"/>
            <a:chExt cx="407324" cy="685800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0" y="0"/>
              <a:ext cx="407324" cy="2398143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0" y="2510287"/>
              <a:ext cx="407324" cy="4347713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" name="Rectangle 9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009528" y="368932"/>
            <a:ext cx="9662160" cy="1981200"/>
          </a:xfrm>
        </p:spPr>
        <p:txBody>
          <a:bodyPr anchor="b" anchorCtr="0">
            <a:normAutofit/>
          </a:bodyPr>
          <a:lstStyle>
            <a:lvl1pPr algn="l">
              <a:lnSpc>
                <a:spcPts val="4400"/>
              </a:lnSpc>
              <a:defRPr sz="4000" b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1098208" y="2448468"/>
            <a:ext cx="10593057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Subtitle 1"/>
          <p:cNvSpPr>
            <a:spLocks noGrp="1"/>
          </p:cNvSpPr>
          <p:nvPr>
            <p:ph type="subTitle" idx="1" hasCustomPrompt="1"/>
          </p:nvPr>
        </p:nvSpPr>
        <p:spPr>
          <a:xfrm>
            <a:off x="1044164" y="2568943"/>
            <a:ext cx="7655345" cy="389923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Author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495288DB-2197-4AA1-9E62-6093715D8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75063" y="55601"/>
            <a:ext cx="1765676" cy="252626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>
                <a:latin typeface="Arial" pitchFamily="34" charset="0"/>
              </a:rPr>
              <a:t>|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fld id="{295008BC-DA31-4D19-837B-EFA4386B05F5}" type="slidenum">
              <a:rPr lang="en-US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‹#›</a:t>
            </a:fld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Arial" pitchFamily="34" charset="0"/>
              </a:rPr>
              <a:t>|</a:t>
            </a:r>
            <a:r>
              <a:rPr lang="en-US" dirty="0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20" name="Text Box 34">
            <a:extLst>
              <a:ext uri="{FF2B5EF4-FFF2-40B4-BE49-F238E27FC236}">
                <a16:creationId xmlns:a16="http://schemas.microsoft.com/office/drawing/2014/main" id="{64B792E7-8D76-4EA8-9A42-E8F01873420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02194" y="6299199"/>
            <a:ext cx="899651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l" eaLnBrk="0" hangingPunct="0">
              <a:defRPr/>
            </a:pPr>
            <a:r>
              <a:rPr lang="en-US" sz="1050" dirty="0">
                <a:latin typeface="Helvetica LT Std"/>
              </a:rPr>
              <a:t>CVE </a:t>
            </a:r>
            <a:r>
              <a:rPr lang="en-US" sz="1050" dirty="0" err="1">
                <a:latin typeface="Helvetica LT Std"/>
              </a:rPr>
              <a:t>está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patrocinado</a:t>
            </a:r>
            <a:r>
              <a:rPr lang="en-US" sz="1050" dirty="0">
                <a:latin typeface="Helvetica LT Std"/>
              </a:rPr>
              <a:t> por la </a:t>
            </a:r>
            <a:r>
              <a:rPr lang="en-US" sz="1050" dirty="0">
                <a:latin typeface="Helvetica LT Std"/>
                <a:hlinkClick r:id="rId2"/>
              </a:rPr>
              <a:t>Agencia de Cyberseguridad y Seguridad de Infraestructuras</a:t>
            </a:r>
            <a:r>
              <a:rPr lang="en-US" sz="1050" dirty="0">
                <a:latin typeface="Helvetica LT Std"/>
              </a:rPr>
              <a:t> (CISA) del </a:t>
            </a:r>
            <a:r>
              <a:rPr lang="en-US" sz="1050" dirty="0">
                <a:latin typeface="Helvetica LT Std"/>
                <a:hlinkClick r:id="rId3"/>
              </a:rPr>
              <a:t>Departamento de Seguridad Nacional</a:t>
            </a:r>
            <a:r>
              <a:rPr lang="en-US" sz="1050" dirty="0">
                <a:latin typeface="Helvetica LT Std"/>
              </a:rPr>
              <a:t> (DHS). Copyright © 1999–2021, </a:t>
            </a:r>
            <a:r>
              <a:rPr lang="en-US" sz="1050" dirty="0">
                <a:latin typeface="Helvetica LT Std"/>
                <a:hlinkClick r:id="rId4"/>
              </a:rPr>
              <a:t>Corporación MITRE</a:t>
            </a:r>
            <a:r>
              <a:rPr lang="en-US" sz="1050" dirty="0">
                <a:latin typeface="Helvetica LT Std"/>
              </a:rPr>
              <a:t>. CVE y el logo CVE son </a:t>
            </a:r>
            <a:r>
              <a:rPr lang="en-US" sz="1050" dirty="0" err="1">
                <a:latin typeface="Helvetica LT Std"/>
              </a:rPr>
              <a:t>marcas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registradas</a:t>
            </a:r>
            <a:r>
              <a:rPr lang="en-US" sz="1050" dirty="0">
                <a:latin typeface="Helvetica LT Std"/>
              </a:rPr>
              <a:t> de la </a:t>
            </a:r>
            <a:r>
              <a:rPr lang="en-US" sz="1050" dirty="0" err="1">
                <a:latin typeface="Helvetica LT Std"/>
              </a:rPr>
              <a:t>Corporación</a:t>
            </a:r>
            <a:r>
              <a:rPr lang="en-US" sz="1050" dirty="0">
                <a:latin typeface="Helvetica LT Std"/>
              </a:rPr>
              <a:t> MITRE.</a:t>
            </a:r>
            <a:endParaRPr lang="en-US" altLang="en-US" sz="1050" b="0" u="none" baseline="0" dirty="0">
              <a:solidFill>
                <a:schemeClr val="tx1"/>
              </a:solidFill>
              <a:latin typeface="Helvetica LT Std"/>
              <a:cs typeface="+mn-cs"/>
            </a:endParaRP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DE1C760-2575-4CC9-8ABC-F2519C034CF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38121" y="6327030"/>
            <a:ext cx="1265482" cy="3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48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DC7E0-961C-4A00-8B0B-83ECF8E3C463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08269" indent="-308269" algn="l" defTabSz="1216185" rtl="0" eaLnBrk="1" latinLnBrk="0" hangingPunct="1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defRPr lang="en-US" sz="2400" b="1" kern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6216" marR="0" indent="-304046" algn="l" defTabSz="1216185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Tx/>
              <a:buFont typeface="Arial" pitchFamily="34" charset="0"/>
              <a:buChar char="–"/>
              <a:tabLst/>
              <a:defRPr lang="en-US"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94485" indent="-308269" algn="l" defTabSz="1216185" rtl="0" eaLnBrk="1" latinLnBrk="0" hangingPunct="1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  <a:defRPr lang="en-US" sz="2400" kern="12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l" defTabSz="1216185" rtl="0" eaLnBrk="1" latinLnBrk="0" hangingPunct="1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defRPr lang="en-US" sz="2400" b="0" kern="12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l" defTabSz="1216185" rtl="0" eaLnBrk="1" latinLnBrk="0" hangingPunct="1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defRPr lang="en-US" sz="2660" b="1" kern="120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defRPr>
            </a:lvl5pPr>
          </a:lstStyle>
          <a:p>
            <a:pPr marL="308269" lvl="0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Edit Master text styles</a:t>
            </a:r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Char char="–"/>
            </a:pPr>
            <a:r>
              <a:rPr lang="en-US" dirty="0"/>
              <a:t>Second level</a:t>
            </a:r>
          </a:p>
          <a:p>
            <a:pPr marL="994485" lvl="2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53F2848-DF32-4C59-B04B-EBFD963B2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75063" y="55601"/>
            <a:ext cx="1765676" cy="252626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>
                <a:latin typeface="Arial" pitchFamily="34" charset="0"/>
              </a:rPr>
              <a:t>| </a:t>
            </a:r>
            <a:fld id="{295008BC-DA31-4D19-837B-EFA4386B05F5}" type="slidenum">
              <a:rPr lang="en-US" smtClean="0">
                <a:latin typeface="Arial" pitchFamily="34" charset="0"/>
              </a:rPr>
              <a:pPr/>
              <a:t>‹#›</a:t>
            </a:fld>
            <a:r>
              <a:rPr lang="en-US">
                <a:latin typeface="Arial" pitchFamily="34" charset="0"/>
              </a:rPr>
              <a:t> |</a:t>
            </a:r>
            <a:r>
              <a:rPr lang="en-US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dirty="0">
              <a:latin typeface="Aria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 Box 34">
            <a:extLst>
              <a:ext uri="{FF2B5EF4-FFF2-40B4-BE49-F238E27FC236}">
                <a16:creationId xmlns:a16="http://schemas.microsoft.com/office/drawing/2014/main" id="{5B17FFB1-3C4C-4A5B-BF53-392C4B55DE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07208" y="6300216"/>
            <a:ext cx="900743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l" eaLnBrk="0" hangingPunct="0">
              <a:defRPr/>
            </a:pPr>
            <a:r>
              <a:rPr lang="en-US" sz="1050" dirty="0">
                <a:latin typeface="Helvetica LT Std"/>
              </a:rPr>
              <a:t>CVE </a:t>
            </a:r>
            <a:r>
              <a:rPr lang="en-US" sz="1050" dirty="0" err="1">
                <a:latin typeface="Helvetica LT Std"/>
              </a:rPr>
              <a:t>está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patrocinado</a:t>
            </a:r>
            <a:r>
              <a:rPr lang="en-US" sz="1050" dirty="0">
                <a:latin typeface="Helvetica LT Std"/>
              </a:rPr>
              <a:t> por la </a:t>
            </a:r>
            <a:r>
              <a:rPr lang="en-US" sz="1050" dirty="0">
                <a:latin typeface="Helvetica LT Std"/>
                <a:hlinkClick r:id="rId2"/>
              </a:rPr>
              <a:t>Agencia de Cyberseguridad y Seguridad de Infraestructuras</a:t>
            </a:r>
            <a:r>
              <a:rPr lang="en-US" sz="1050" dirty="0">
                <a:latin typeface="Helvetica LT Std"/>
              </a:rPr>
              <a:t> (CISA) del </a:t>
            </a:r>
            <a:r>
              <a:rPr lang="en-US" sz="1050" dirty="0">
                <a:latin typeface="Helvetica LT Std"/>
                <a:hlinkClick r:id="rId3"/>
              </a:rPr>
              <a:t>Departamento de Seguridad Nacional</a:t>
            </a:r>
            <a:r>
              <a:rPr lang="en-US" sz="1050" dirty="0">
                <a:latin typeface="Helvetica LT Std"/>
              </a:rPr>
              <a:t> (DHS). Copyright © 1999–2021, </a:t>
            </a:r>
            <a:r>
              <a:rPr lang="en-US" sz="1050" dirty="0">
                <a:latin typeface="Helvetica LT Std"/>
                <a:hlinkClick r:id="rId4"/>
              </a:rPr>
              <a:t>Corporación MITRE</a:t>
            </a:r>
            <a:r>
              <a:rPr lang="en-US" sz="1050" dirty="0">
                <a:latin typeface="Helvetica LT Std"/>
              </a:rPr>
              <a:t>. CVE y el logo CVE son </a:t>
            </a:r>
            <a:r>
              <a:rPr lang="en-US" sz="1050" dirty="0" err="1">
                <a:latin typeface="Helvetica LT Std"/>
              </a:rPr>
              <a:t>marcas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registradas</a:t>
            </a:r>
            <a:r>
              <a:rPr lang="en-US" sz="1050" dirty="0">
                <a:latin typeface="Helvetica LT Std"/>
              </a:rPr>
              <a:t> de la </a:t>
            </a:r>
            <a:r>
              <a:rPr lang="en-US" sz="1050" dirty="0" err="1">
                <a:latin typeface="Helvetica LT Std"/>
              </a:rPr>
              <a:t>Corporación</a:t>
            </a:r>
            <a:r>
              <a:rPr lang="en-US" sz="1050" dirty="0">
                <a:latin typeface="Helvetica LT Std"/>
              </a:rPr>
              <a:t> MITRE.</a:t>
            </a:r>
            <a:endParaRPr lang="en-US" altLang="en-US" sz="1050" b="0" u="none" baseline="0" dirty="0">
              <a:solidFill>
                <a:schemeClr val="tx1"/>
              </a:solidFill>
              <a:latin typeface="Helvetica LT Std"/>
              <a:cs typeface="+mn-cs"/>
            </a:endParaRP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95454DF6-E951-45C2-BE23-6FFED9A89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448" y="365760"/>
            <a:ext cx="11236721" cy="75025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lvl="0">
              <a:lnSpc>
                <a:spcPts val="3200"/>
              </a:lnSpc>
            </a:pPr>
            <a:r>
              <a:rPr lang="en-US" dirty="0"/>
              <a:t>Click to edit Master title style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69B3920-0326-41F7-9CD6-0D19C17CB18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38121" y="6327030"/>
            <a:ext cx="1265482" cy="3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849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1480" y="0"/>
            <a:ext cx="99589" cy="6858000"/>
            <a:chOff x="1" y="0"/>
            <a:chExt cx="380999" cy="68580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" y="0"/>
              <a:ext cx="380999" cy="32766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377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" y="3505200"/>
              <a:ext cx="380999" cy="3352800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377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1" name="Rectangle 9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685800" y="2523067"/>
            <a:ext cx="10820400" cy="1803399"/>
          </a:xfrm>
        </p:spPr>
        <p:txBody>
          <a:bodyPr anchor="ctr" anchorCtr="0">
            <a:noAutofit/>
          </a:bodyPr>
          <a:lstStyle>
            <a:lvl1pPr algn="ctr">
              <a:lnSpc>
                <a:spcPts val="4400"/>
              </a:lnSpc>
              <a:defRPr sz="4000" b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Divider Slide – Section Title here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2057400"/>
            <a:ext cx="10744200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26000">
                  <a:schemeClr val="tx2"/>
                </a:gs>
                <a:gs pos="77000">
                  <a:schemeClr val="tx2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85800" y="4800600"/>
            <a:ext cx="10744200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26000">
                  <a:schemeClr val="tx2"/>
                </a:gs>
                <a:gs pos="77000">
                  <a:schemeClr val="tx2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12030547" y="0"/>
            <a:ext cx="99589" cy="6858000"/>
            <a:chOff x="1" y="0"/>
            <a:chExt cx="380999" cy="6858000"/>
          </a:xfrm>
        </p:grpSpPr>
        <p:sp>
          <p:nvSpPr>
            <p:cNvPr id="20" name="Rectangle 19"/>
            <p:cNvSpPr/>
            <p:nvPr/>
          </p:nvSpPr>
          <p:spPr bwMode="auto">
            <a:xfrm>
              <a:off x="1" y="0"/>
              <a:ext cx="380999" cy="32766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377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" y="3505200"/>
              <a:ext cx="380999" cy="3352800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377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B0B872EE-CF6B-48C6-B994-9F72BDEE7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75063" y="55601"/>
            <a:ext cx="1765676" cy="252626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>
                <a:latin typeface="Arial" pitchFamily="34" charset="0"/>
              </a:rPr>
              <a:t>| </a:t>
            </a:r>
            <a:fld id="{295008BC-DA31-4D19-837B-EFA4386B05F5}" type="slidenum">
              <a:rPr lang="en-US" smtClean="0">
                <a:latin typeface="Arial" pitchFamily="34" charset="0"/>
              </a:rPr>
              <a:pPr/>
              <a:t>‹#›</a:t>
            </a:fld>
            <a:r>
              <a:rPr lang="en-US">
                <a:latin typeface="Arial" pitchFamily="34" charset="0"/>
              </a:rPr>
              <a:t> |</a:t>
            </a:r>
            <a:r>
              <a:rPr lang="en-US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dirty="0">
              <a:latin typeface="Aria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 Box 34">
            <a:extLst>
              <a:ext uri="{FF2B5EF4-FFF2-40B4-BE49-F238E27FC236}">
                <a16:creationId xmlns:a16="http://schemas.microsoft.com/office/drawing/2014/main" id="{518CCD41-A9F7-4B00-93BD-F7845169ECD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07208" y="6300216"/>
            <a:ext cx="9035711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l" eaLnBrk="0" hangingPunct="0">
              <a:defRPr/>
            </a:pPr>
            <a:r>
              <a:rPr lang="en-US" sz="1050" dirty="0">
                <a:latin typeface="Helvetica LT Std"/>
              </a:rPr>
              <a:t>CVE </a:t>
            </a:r>
            <a:r>
              <a:rPr lang="en-US" sz="1050" dirty="0" err="1">
                <a:latin typeface="Helvetica LT Std"/>
              </a:rPr>
              <a:t>está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patrocinado</a:t>
            </a:r>
            <a:r>
              <a:rPr lang="en-US" sz="1050" dirty="0">
                <a:latin typeface="Helvetica LT Std"/>
              </a:rPr>
              <a:t> por la </a:t>
            </a:r>
            <a:r>
              <a:rPr lang="en-US" sz="1050" dirty="0">
                <a:latin typeface="Helvetica LT Std"/>
                <a:hlinkClick r:id="rId2"/>
              </a:rPr>
              <a:t>Agencia de Cyberseguridad y Seguridad de Infraestructuras</a:t>
            </a:r>
            <a:r>
              <a:rPr lang="en-US" sz="1050" dirty="0">
                <a:latin typeface="Helvetica LT Std"/>
              </a:rPr>
              <a:t> (CISA) del </a:t>
            </a:r>
            <a:r>
              <a:rPr lang="en-US" sz="1050" dirty="0">
                <a:latin typeface="Helvetica LT Std"/>
                <a:hlinkClick r:id="rId3"/>
              </a:rPr>
              <a:t>Departamento de Seguridad Nacional</a:t>
            </a:r>
            <a:r>
              <a:rPr lang="en-US" sz="1050" dirty="0">
                <a:latin typeface="Helvetica LT Std"/>
              </a:rPr>
              <a:t> (DHS). Copyright © 1999–2021, </a:t>
            </a:r>
            <a:r>
              <a:rPr lang="en-US" sz="1050" dirty="0">
                <a:latin typeface="Helvetica LT Std"/>
                <a:hlinkClick r:id="rId4"/>
              </a:rPr>
              <a:t>Corporación MITRE</a:t>
            </a:r>
            <a:r>
              <a:rPr lang="en-US" sz="1050" dirty="0">
                <a:latin typeface="Helvetica LT Std"/>
              </a:rPr>
              <a:t>. CVE y el logo CVE son </a:t>
            </a:r>
            <a:r>
              <a:rPr lang="en-US" sz="1050" dirty="0" err="1">
                <a:latin typeface="Helvetica LT Std"/>
              </a:rPr>
              <a:t>marcas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registradas</a:t>
            </a:r>
            <a:r>
              <a:rPr lang="en-US" sz="1050" dirty="0">
                <a:latin typeface="Helvetica LT Std"/>
              </a:rPr>
              <a:t> de la </a:t>
            </a:r>
            <a:r>
              <a:rPr lang="en-US" sz="1050" dirty="0" err="1">
                <a:latin typeface="Helvetica LT Std"/>
              </a:rPr>
              <a:t>Corporación</a:t>
            </a:r>
            <a:r>
              <a:rPr lang="en-US" sz="1050" dirty="0">
                <a:latin typeface="Helvetica LT Std"/>
              </a:rPr>
              <a:t> MITRE.</a:t>
            </a:r>
            <a:endParaRPr lang="en-US" altLang="en-US" sz="1050" b="0" u="none" baseline="0" dirty="0">
              <a:solidFill>
                <a:schemeClr val="tx1"/>
              </a:solidFill>
              <a:latin typeface="Helvetica LT Std"/>
              <a:cs typeface="+mn-cs"/>
            </a:endParaRPr>
          </a:p>
        </p:txBody>
      </p:sp>
      <p:pic>
        <p:nvPicPr>
          <p:cNvPr id="22" name="Picture 2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228EA0A-7637-40CF-A7C2-279C21FCA86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41832" y="6327030"/>
            <a:ext cx="1265482" cy="3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494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367E-171D-4F02-854A-869820690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E0C53-8592-4185-BA98-B6863E30C1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17281"/>
            <a:ext cx="5181600" cy="43513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marL="308269" lvl="0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/>
              <a:t>Edit Master text styles</a:t>
            </a:r>
          </a:p>
          <a:p>
            <a:pPr marL="308269" lvl="1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/>
              <a:t>Second level</a:t>
            </a:r>
          </a:p>
          <a:p>
            <a:pPr marL="308269" lvl="2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/>
              <a:t>Third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FAA94F-F00A-4D54-B986-1C6CE3499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17281"/>
            <a:ext cx="5181600" cy="43513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marL="308269" lvl="0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/>
              <a:t>Edit Master text styles</a:t>
            </a:r>
          </a:p>
          <a:p>
            <a:pPr marL="308269" lvl="1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/>
              <a:t>Second level</a:t>
            </a:r>
          </a:p>
          <a:p>
            <a:pPr marL="308269" lvl="2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/>
              <a:t>Third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EB45D1C-3664-40B8-A5D0-E8CCF94E9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75063" y="55601"/>
            <a:ext cx="1765676" cy="252626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>
                <a:latin typeface="Arial" pitchFamily="34" charset="0"/>
              </a:rPr>
              <a:t>| </a:t>
            </a:r>
            <a:fld id="{295008BC-DA31-4D19-837B-EFA4386B05F5}" type="slidenum">
              <a:rPr lang="en-US" smtClean="0">
                <a:latin typeface="Arial" pitchFamily="34" charset="0"/>
              </a:rPr>
              <a:pPr/>
              <a:t>‹#›</a:t>
            </a:fld>
            <a:r>
              <a:rPr lang="en-US">
                <a:latin typeface="Arial" pitchFamily="34" charset="0"/>
              </a:rPr>
              <a:t> |</a:t>
            </a:r>
            <a:r>
              <a:rPr lang="en-US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dirty="0">
              <a:latin typeface="Aria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 Box 34">
            <a:extLst>
              <a:ext uri="{FF2B5EF4-FFF2-40B4-BE49-F238E27FC236}">
                <a16:creationId xmlns:a16="http://schemas.microsoft.com/office/drawing/2014/main" id="{7E4E5044-6C8A-430E-8E5C-FC7D4AE9385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07208" y="6300216"/>
            <a:ext cx="904513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l" eaLnBrk="0" hangingPunct="0">
              <a:defRPr/>
            </a:pPr>
            <a:r>
              <a:rPr lang="en-US" sz="1050" dirty="0">
                <a:latin typeface="Helvetica LT Std"/>
              </a:rPr>
              <a:t>CVE </a:t>
            </a:r>
            <a:r>
              <a:rPr lang="en-US" sz="1050" dirty="0" err="1">
                <a:latin typeface="Helvetica LT Std"/>
              </a:rPr>
              <a:t>está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patrocinado</a:t>
            </a:r>
            <a:r>
              <a:rPr lang="en-US" sz="1050" dirty="0">
                <a:latin typeface="Helvetica LT Std"/>
              </a:rPr>
              <a:t> por la </a:t>
            </a:r>
            <a:r>
              <a:rPr lang="en-US" sz="1050" dirty="0">
                <a:latin typeface="Helvetica LT Std"/>
                <a:hlinkClick r:id="rId2"/>
              </a:rPr>
              <a:t>Agencia de Cyberseguridad y Seguridad de Infraestructuras</a:t>
            </a:r>
            <a:r>
              <a:rPr lang="en-US" sz="1050" dirty="0">
                <a:latin typeface="Helvetica LT Std"/>
              </a:rPr>
              <a:t> (CISA) del </a:t>
            </a:r>
            <a:r>
              <a:rPr lang="en-US" sz="1050" dirty="0">
                <a:latin typeface="Helvetica LT Std"/>
                <a:hlinkClick r:id="rId3"/>
              </a:rPr>
              <a:t>Departamento de Seguridad Nacional</a:t>
            </a:r>
            <a:r>
              <a:rPr lang="en-US" sz="1050" dirty="0">
                <a:latin typeface="Helvetica LT Std"/>
              </a:rPr>
              <a:t> (DHS). Copyright © 1999–2021, </a:t>
            </a:r>
            <a:r>
              <a:rPr lang="en-US" sz="1050" dirty="0">
                <a:latin typeface="Helvetica LT Std"/>
                <a:hlinkClick r:id="rId4"/>
              </a:rPr>
              <a:t>Corporación MITRE</a:t>
            </a:r>
            <a:r>
              <a:rPr lang="en-US" sz="1050" dirty="0">
                <a:latin typeface="Helvetica LT Std"/>
              </a:rPr>
              <a:t>. CVE y el logo CVE son </a:t>
            </a:r>
            <a:r>
              <a:rPr lang="en-US" sz="1050" dirty="0" err="1">
                <a:latin typeface="Helvetica LT Std"/>
              </a:rPr>
              <a:t>marcas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registradas</a:t>
            </a:r>
            <a:r>
              <a:rPr lang="en-US" sz="1050" dirty="0">
                <a:latin typeface="Helvetica LT Std"/>
              </a:rPr>
              <a:t> de la </a:t>
            </a:r>
            <a:r>
              <a:rPr lang="en-US" sz="1050" dirty="0" err="1">
                <a:latin typeface="Helvetica LT Std"/>
              </a:rPr>
              <a:t>Corporación</a:t>
            </a:r>
            <a:r>
              <a:rPr lang="en-US" sz="1050" dirty="0">
                <a:latin typeface="Helvetica LT Std"/>
              </a:rPr>
              <a:t> MITRE.</a:t>
            </a:r>
            <a:endParaRPr lang="en-US" altLang="en-US" sz="1050" b="0" u="none" baseline="0" dirty="0">
              <a:solidFill>
                <a:schemeClr val="tx1"/>
              </a:solidFill>
              <a:latin typeface="Helvetica LT Std"/>
              <a:cs typeface="+mn-cs"/>
            </a:endParaRPr>
          </a:p>
        </p:txBody>
      </p:sp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281E901-F9F1-47BA-97D1-E128C7E6395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38121" y="6327030"/>
            <a:ext cx="1265482" cy="3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50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983BB99-7878-4217-A951-411299834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75063" y="55601"/>
            <a:ext cx="1765676" cy="252626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>
                <a:latin typeface="Arial" pitchFamily="34" charset="0"/>
              </a:rPr>
              <a:t>| </a:t>
            </a:r>
            <a:fld id="{295008BC-DA31-4D19-837B-EFA4386B05F5}" type="slidenum">
              <a:rPr lang="en-US" smtClean="0">
                <a:latin typeface="Arial" pitchFamily="34" charset="0"/>
              </a:rPr>
              <a:pPr/>
              <a:t>‹#›</a:t>
            </a:fld>
            <a:r>
              <a:rPr lang="en-US">
                <a:latin typeface="Arial" pitchFamily="34" charset="0"/>
              </a:rPr>
              <a:t> |</a:t>
            </a:r>
            <a:r>
              <a:rPr lang="en-US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dirty="0">
              <a:latin typeface="Aria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 Box 34">
            <a:extLst>
              <a:ext uri="{FF2B5EF4-FFF2-40B4-BE49-F238E27FC236}">
                <a16:creationId xmlns:a16="http://schemas.microsoft.com/office/drawing/2014/main" id="{40A091E8-174E-44E2-AC98-8321EE8CF6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07208" y="6300216"/>
            <a:ext cx="899800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l" eaLnBrk="0" hangingPunct="0">
              <a:defRPr/>
            </a:pPr>
            <a:r>
              <a:rPr lang="en-US" sz="1050" dirty="0">
                <a:latin typeface="Helvetica LT Std"/>
              </a:rPr>
              <a:t>CVE </a:t>
            </a:r>
            <a:r>
              <a:rPr lang="en-US" sz="1050" dirty="0" err="1">
                <a:latin typeface="Helvetica LT Std"/>
              </a:rPr>
              <a:t>está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patrocinado</a:t>
            </a:r>
            <a:r>
              <a:rPr lang="en-US" sz="1050" dirty="0">
                <a:latin typeface="Helvetica LT Std"/>
              </a:rPr>
              <a:t> por la </a:t>
            </a:r>
            <a:r>
              <a:rPr lang="en-US" sz="1050" dirty="0">
                <a:latin typeface="Helvetica LT Std"/>
                <a:hlinkClick r:id="rId2"/>
              </a:rPr>
              <a:t>Agencia de Cyberseguridad y Seguridad de Infraestructuras</a:t>
            </a:r>
            <a:r>
              <a:rPr lang="en-US" sz="1050" dirty="0">
                <a:latin typeface="Helvetica LT Std"/>
              </a:rPr>
              <a:t> (CISA) del </a:t>
            </a:r>
            <a:r>
              <a:rPr lang="en-US" sz="1050" dirty="0">
                <a:latin typeface="Helvetica LT Std"/>
                <a:hlinkClick r:id="rId3"/>
              </a:rPr>
              <a:t>Departamento de Seguridad Nacional</a:t>
            </a:r>
            <a:r>
              <a:rPr lang="en-US" sz="1050" dirty="0">
                <a:latin typeface="Helvetica LT Std"/>
              </a:rPr>
              <a:t> (DHS). Copyright © 1999–2021, </a:t>
            </a:r>
            <a:r>
              <a:rPr lang="en-US" sz="1050" dirty="0">
                <a:latin typeface="Helvetica LT Std"/>
                <a:hlinkClick r:id="rId4"/>
              </a:rPr>
              <a:t>Corporación MITRE</a:t>
            </a:r>
            <a:r>
              <a:rPr lang="en-US" sz="1050" dirty="0">
                <a:latin typeface="Helvetica LT Std"/>
              </a:rPr>
              <a:t>. CVE y el logo CVE son </a:t>
            </a:r>
            <a:r>
              <a:rPr lang="en-US" sz="1050" dirty="0" err="1">
                <a:latin typeface="Helvetica LT Std"/>
              </a:rPr>
              <a:t>marcas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registradas</a:t>
            </a:r>
            <a:r>
              <a:rPr lang="en-US" sz="1050" dirty="0">
                <a:latin typeface="Helvetica LT Std"/>
              </a:rPr>
              <a:t> de la </a:t>
            </a:r>
            <a:r>
              <a:rPr lang="en-US" sz="1050" dirty="0" err="1">
                <a:latin typeface="Helvetica LT Std"/>
              </a:rPr>
              <a:t>Corporación</a:t>
            </a:r>
            <a:r>
              <a:rPr lang="en-US" sz="1050" dirty="0">
                <a:latin typeface="Helvetica LT Std"/>
              </a:rPr>
              <a:t> MITRE.</a:t>
            </a:r>
            <a:endParaRPr lang="en-US" altLang="en-US" sz="1050" b="0" u="none" baseline="0" dirty="0">
              <a:solidFill>
                <a:schemeClr val="tx1"/>
              </a:solidFill>
              <a:latin typeface="Helvetica LT Std"/>
              <a:cs typeface="+mn-cs"/>
            </a:endParaRPr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A21A411-0778-45D8-8B01-CE17BAFFF2E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38121" y="6327030"/>
            <a:ext cx="1265482" cy="3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28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983BB99-7878-4217-A951-411299834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75063" y="55601"/>
            <a:ext cx="1765676" cy="252626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>
                <a:latin typeface="Arial" pitchFamily="34" charset="0"/>
              </a:rPr>
              <a:t>| </a:t>
            </a:r>
            <a:fld id="{295008BC-DA31-4D19-837B-EFA4386B05F5}" type="slidenum">
              <a:rPr lang="en-US" smtClean="0">
                <a:latin typeface="Arial" pitchFamily="34" charset="0"/>
              </a:rPr>
              <a:pPr/>
              <a:t>‹#›</a:t>
            </a:fld>
            <a:r>
              <a:rPr lang="en-US">
                <a:latin typeface="Arial" pitchFamily="34" charset="0"/>
              </a:rPr>
              <a:t> |</a:t>
            </a:r>
            <a:r>
              <a:rPr lang="en-US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dirty="0">
              <a:latin typeface="Aria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 Box 34">
            <a:extLst>
              <a:ext uri="{FF2B5EF4-FFF2-40B4-BE49-F238E27FC236}">
                <a16:creationId xmlns:a16="http://schemas.microsoft.com/office/drawing/2014/main" id="{40A091E8-174E-44E2-AC98-8321EE8CF6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07208" y="6300216"/>
            <a:ext cx="899800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l" eaLnBrk="0" hangingPunct="0">
              <a:defRPr/>
            </a:pPr>
            <a:r>
              <a:rPr lang="en-US" sz="1050" dirty="0">
                <a:latin typeface="Helvetica LT Std"/>
              </a:rPr>
              <a:t>CVE </a:t>
            </a:r>
            <a:r>
              <a:rPr lang="en-US" sz="1050" dirty="0" err="1">
                <a:latin typeface="Helvetica LT Std"/>
              </a:rPr>
              <a:t>está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patrocinado</a:t>
            </a:r>
            <a:r>
              <a:rPr lang="en-US" sz="1050" dirty="0">
                <a:latin typeface="Helvetica LT Std"/>
              </a:rPr>
              <a:t> por la </a:t>
            </a:r>
            <a:r>
              <a:rPr lang="en-US" sz="1050" dirty="0">
                <a:latin typeface="Helvetica LT Std"/>
                <a:hlinkClick r:id="rId2"/>
              </a:rPr>
              <a:t>Agencia de Cyberseguridad y Seguridad de Infraestructuras</a:t>
            </a:r>
            <a:r>
              <a:rPr lang="en-US" sz="1050" dirty="0">
                <a:latin typeface="Helvetica LT Std"/>
              </a:rPr>
              <a:t> (CISA) del </a:t>
            </a:r>
            <a:r>
              <a:rPr lang="en-US" sz="1050" dirty="0">
                <a:latin typeface="Helvetica LT Std"/>
                <a:hlinkClick r:id="rId3"/>
              </a:rPr>
              <a:t>Departamento de Seguridad Nacional</a:t>
            </a:r>
            <a:r>
              <a:rPr lang="en-US" sz="1050" dirty="0">
                <a:latin typeface="Helvetica LT Std"/>
              </a:rPr>
              <a:t> (DHS). Copyright © 1999–2021, </a:t>
            </a:r>
            <a:r>
              <a:rPr lang="en-US" sz="1050" dirty="0">
                <a:latin typeface="Helvetica LT Std"/>
                <a:hlinkClick r:id="rId4"/>
              </a:rPr>
              <a:t>Corporación MITRE</a:t>
            </a:r>
            <a:r>
              <a:rPr lang="en-US" sz="1050" dirty="0">
                <a:latin typeface="Helvetica LT Std"/>
              </a:rPr>
              <a:t>. CVE y el logo CVE son </a:t>
            </a:r>
            <a:r>
              <a:rPr lang="en-US" sz="1050" dirty="0" err="1">
                <a:latin typeface="Helvetica LT Std"/>
              </a:rPr>
              <a:t>marcas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registradas</a:t>
            </a:r>
            <a:r>
              <a:rPr lang="en-US" sz="1050" dirty="0">
                <a:latin typeface="Helvetica LT Std"/>
              </a:rPr>
              <a:t> de la </a:t>
            </a:r>
            <a:r>
              <a:rPr lang="en-US" sz="1050" dirty="0" err="1">
                <a:latin typeface="Helvetica LT Std"/>
              </a:rPr>
              <a:t>Corporación</a:t>
            </a:r>
            <a:r>
              <a:rPr lang="en-US" sz="1050" dirty="0">
                <a:latin typeface="Helvetica LT Std"/>
              </a:rPr>
              <a:t> MITRE.</a:t>
            </a:r>
            <a:endParaRPr lang="en-US" altLang="en-US" sz="1050" b="0" u="none" baseline="0" dirty="0">
              <a:solidFill>
                <a:schemeClr val="tx1"/>
              </a:solidFill>
              <a:latin typeface="Helvetica LT Std"/>
              <a:cs typeface="+mn-cs"/>
            </a:endParaRPr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A21A411-0778-45D8-8B01-CE17BAFFF2E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38121" y="6327030"/>
            <a:ext cx="1265482" cy="3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18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983BB99-7878-4217-A951-411299834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75063" y="55601"/>
            <a:ext cx="1765676" cy="252626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>
                <a:latin typeface="Arial" pitchFamily="34" charset="0"/>
              </a:rPr>
              <a:t>| </a:t>
            </a:r>
            <a:fld id="{295008BC-DA31-4D19-837B-EFA4386B05F5}" type="slidenum">
              <a:rPr lang="en-US" smtClean="0">
                <a:latin typeface="Arial" pitchFamily="34" charset="0"/>
              </a:rPr>
              <a:pPr/>
              <a:t>‹#›</a:t>
            </a:fld>
            <a:r>
              <a:rPr lang="en-US">
                <a:latin typeface="Arial" pitchFamily="34" charset="0"/>
              </a:rPr>
              <a:t> |</a:t>
            </a:r>
            <a:r>
              <a:rPr lang="en-US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dirty="0">
              <a:latin typeface="Aria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 Box 34">
            <a:extLst>
              <a:ext uri="{FF2B5EF4-FFF2-40B4-BE49-F238E27FC236}">
                <a16:creationId xmlns:a16="http://schemas.microsoft.com/office/drawing/2014/main" id="{40A091E8-174E-44E2-AC98-8321EE8CF6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07208" y="6300216"/>
            <a:ext cx="899800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l" eaLnBrk="0" hangingPunct="0">
              <a:defRPr/>
            </a:pPr>
            <a:r>
              <a:rPr lang="en-US" sz="1050" dirty="0">
                <a:latin typeface="Helvetica LT Std"/>
              </a:rPr>
              <a:t>CVE </a:t>
            </a:r>
            <a:r>
              <a:rPr lang="en-US" sz="1050" dirty="0" err="1">
                <a:latin typeface="Helvetica LT Std"/>
              </a:rPr>
              <a:t>está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patrocinado</a:t>
            </a:r>
            <a:r>
              <a:rPr lang="en-US" sz="1050" dirty="0">
                <a:latin typeface="Helvetica LT Std"/>
              </a:rPr>
              <a:t> por la </a:t>
            </a:r>
            <a:r>
              <a:rPr lang="en-US" sz="1050" dirty="0">
                <a:latin typeface="Helvetica LT Std"/>
                <a:hlinkClick r:id="rId2"/>
              </a:rPr>
              <a:t>Agencia de Cyberseguridad y Seguridad de Infraestructuras</a:t>
            </a:r>
            <a:r>
              <a:rPr lang="en-US" sz="1050" dirty="0">
                <a:latin typeface="Helvetica LT Std"/>
              </a:rPr>
              <a:t> (CISA) del </a:t>
            </a:r>
            <a:r>
              <a:rPr lang="en-US" sz="1050" dirty="0">
                <a:latin typeface="Helvetica LT Std"/>
                <a:hlinkClick r:id="rId3"/>
              </a:rPr>
              <a:t>Departamento de Seguridad Nacional</a:t>
            </a:r>
            <a:r>
              <a:rPr lang="en-US" sz="1050" dirty="0">
                <a:latin typeface="Helvetica LT Std"/>
              </a:rPr>
              <a:t> (DHS). Copyright © 1999–2021, </a:t>
            </a:r>
            <a:r>
              <a:rPr lang="en-US" sz="1050" dirty="0">
                <a:latin typeface="Helvetica LT Std"/>
                <a:hlinkClick r:id="rId4"/>
              </a:rPr>
              <a:t>Corporación MITRE</a:t>
            </a:r>
            <a:r>
              <a:rPr lang="en-US" sz="1050" dirty="0">
                <a:latin typeface="Helvetica LT Std"/>
              </a:rPr>
              <a:t>. CVE y el logo CVE son </a:t>
            </a:r>
            <a:r>
              <a:rPr lang="en-US" sz="1050" dirty="0" err="1">
                <a:latin typeface="Helvetica LT Std"/>
              </a:rPr>
              <a:t>marcas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registradas</a:t>
            </a:r>
            <a:r>
              <a:rPr lang="en-US" sz="1050" dirty="0">
                <a:latin typeface="Helvetica LT Std"/>
              </a:rPr>
              <a:t> de la </a:t>
            </a:r>
            <a:r>
              <a:rPr lang="en-US" sz="1050" dirty="0" err="1">
                <a:latin typeface="Helvetica LT Std"/>
              </a:rPr>
              <a:t>Corporación</a:t>
            </a:r>
            <a:r>
              <a:rPr lang="en-US" sz="1050" dirty="0">
                <a:latin typeface="Helvetica LT Std"/>
              </a:rPr>
              <a:t> MITRE.</a:t>
            </a:r>
            <a:endParaRPr lang="en-US" altLang="en-US" sz="1050" b="0" u="none" baseline="0" dirty="0">
              <a:solidFill>
                <a:schemeClr val="tx1"/>
              </a:solidFill>
              <a:latin typeface="Helvetica LT Std"/>
              <a:cs typeface="+mn-cs"/>
            </a:endParaRPr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A21A411-0778-45D8-8B01-CE17BAFFF2E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38121" y="6327030"/>
            <a:ext cx="1265482" cy="3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708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0100" y="1162058"/>
            <a:ext cx="11049000" cy="25717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7538" y="1162059"/>
            <a:ext cx="11321562" cy="18609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818" y="1295400"/>
            <a:ext cx="1729468" cy="791415"/>
          </a:xfrm>
          <a:prstGeom prst="rect">
            <a:avLst/>
          </a:prstGeom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B7782C9A-11A1-4178-A238-6B25283AF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75063" y="55601"/>
            <a:ext cx="1765676" cy="252626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>
                <a:latin typeface="Arial" pitchFamily="34" charset="0"/>
              </a:rPr>
              <a:t>| </a:t>
            </a:r>
            <a:fld id="{295008BC-DA31-4D19-837B-EFA4386B05F5}" type="slidenum">
              <a:rPr lang="en-US" smtClean="0">
                <a:latin typeface="Arial" pitchFamily="34" charset="0"/>
              </a:rPr>
              <a:pPr/>
              <a:t>‹#›</a:t>
            </a:fld>
            <a:r>
              <a:rPr lang="en-US">
                <a:latin typeface="Arial" pitchFamily="34" charset="0"/>
              </a:rPr>
              <a:t> |</a:t>
            </a:r>
            <a:r>
              <a:rPr lang="en-US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dirty="0">
              <a:latin typeface="Aria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109A21-2439-4CFB-9479-D8A7F30FB2A1}"/>
              </a:ext>
            </a:extLst>
          </p:cNvPr>
          <p:cNvSpPr txBox="1"/>
          <p:nvPr/>
        </p:nvSpPr>
        <p:spPr>
          <a:xfrm>
            <a:off x="3070716" y="2220156"/>
            <a:ext cx="60836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MITRE’s mission-driven teams are dedicated to solving problems for a safer world. Through our federally funded R&amp;D centers and public-private partnerships, we work across government to tackle challenges to the safety, stability, and well-being of our nation.</a:t>
            </a:r>
            <a:b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 more </a:t>
            </a:r>
            <a:r>
              <a:rPr lang="en-US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www.mitre.org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5" descr="Facebook Logo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545" y="4419742"/>
            <a:ext cx="498578" cy="498578"/>
          </a:xfrm>
          <a:prstGeom prst="rect">
            <a:avLst/>
          </a:prstGeom>
        </p:spPr>
      </p:pic>
      <p:pic>
        <p:nvPicPr>
          <p:cNvPr id="15" name="Picture 14" descr="LinkedIn Logo">
            <a:extLst>
              <a:ext uri="{FF2B5EF4-FFF2-40B4-BE49-F238E27FC236}">
                <a16:creationId xmlns:a16="http://schemas.microsoft.com/office/drawing/2014/main" id="{02C622B8-4947-4CAB-8194-8CD6F1245B2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963" y="4421381"/>
            <a:ext cx="498578" cy="498578"/>
          </a:xfrm>
          <a:prstGeom prst="rect">
            <a:avLst/>
          </a:prstGeom>
        </p:spPr>
      </p:pic>
      <p:pic>
        <p:nvPicPr>
          <p:cNvPr id="17" name="Picture 16" descr="YouTube Logo">
            <a:extLst>
              <a:ext uri="{FF2B5EF4-FFF2-40B4-BE49-F238E27FC236}">
                <a16:creationId xmlns:a16="http://schemas.microsoft.com/office/drawing/2014/main" id="{74F8B3DA-1668-47E0-836F-3E3BFF70CF2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381" y="4427165"/>
            <a:ext cx="1186209" cy="498578"/>
          </a:xfrm>
          <a:prstGeom prst="rect">
            <a:avLst/>
          </a:prstGeom>
        </p:spPr>
      </p:pic>
      <p:pic>
        <p:nvPicPr>
          <p:cNvPr id="19" name="Picture 18" descr="Twitter Logo">
            <a:extLst>
              <a:ext uri="{FF2B5EF4-FFF2-40B4-BE49-F238E27FC236}">
                <a16:creationId xmlns:a16="http://schemas.microsoft.com/office/drawing/2014/main" id="{72F06D0D-7B3F-44C8-895A-1F35137BDE6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514" y="4419742"/>
            <a:ext cx="498578" cy="498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307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812801" y="274638"/>
            <a:ext cx="9328727" cy="86836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812800" y="1447801"/>
            <a:ext cx="10972800" cy="45897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</a:lstStyle>
          <a:p>
            <a:pPr marL="308269" lvl="0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/>
              <a:t>Click to edit Master text styles</a:t>
            </a:r>
          </a:p>
          <a:p>
            <a:pPr marL="308269" marR="0" lvl="1" indent="-308269" defTabSz="1216185" fontAlgn="auto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tabLst/>
            </a:pPr>
            <a:r>
              <a:rPr lang="en-US"/>
              <a:t>Second level</a:t>
            </a:r>
          </a:p>
          <a:p>
            <a:pPr marL="308269" lvl="2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/>
              <a:t>Third level</a:t>
            </a:r>
          </a:p>
        </p:txBody>
      </p:sp>
      <p:sp>
        <p:nvSpPr>
          <p:cNvPr id="6" name="Text Box 34">
            <a:extLst>
              <a:ext uri="{FF2B5EF4-FFF2-40B4-BE49-F238E27FC236}">
                <a16:creationId xmlns:a16="http://schemas.microsoft.com/office/drawing/2014/main" id="{E3ABD851-716C-4BCD-AE29-6EB30713E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0933" y="6293163"/>
            <a:ext cx="877571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l" eaLnBrk="0" hangingPunct="0">
              <a:defRPr/>
            </a:pPr>
            <a:r>
              <a:rPr lang="en-US" sz="1050" dirty="0">
                <a:latin typeface="Helvetica LT Std"/>
              </a:rPr>
              <a:t>CVE </a:t>
            </a:r>
            <a:r>
              <a:rPr lang="en-US" sz="1050" dirty="0" err="1">
                <a:latin typeface="Helvetica LT Std"/>
              </a:rPr>
              <a:t>está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patrocinado</a:t>
            </a:r>
            <a:r>
              <a:rPr lang="en-US" sz="1050" dirty="0">
                <a:latin typeface="Helvetica LT Std"/>
              </a:rPr>
              <a:t> por la </a:t>
            </a:r>
            <a:r>
              <a:rPr lang="en-US" sz="1050" dirty="0">
                <a:latin typeface="Helvetica LT Std"/>
                <a:hlinkClick r:id="rId2"/>
              </a:rPr>
              <a:t>Agencia de Cyberseguridad y Seguridad de Infraestructuras</a:t>
            </a:r>
            <a:r>
              <a:rPr lang="en-US" sz="1050" dirty="0">
                <a:latin typeface="Helvetica LT Std"/>
              </a:rPr>
              <a:t> (CISA) del </a:t>
            </a:r>
            <a:r>
              <a:rPr lang="en-US" sz="1050" dirty="0">
                <a:latin typeface="Helvetica LT Std"/>
                <a:hlinkClick r:id="rId3"/>
              </a:rPr>
              <a:t>Departamento de Seguridad Nacional</a:t>
            </a:r>
            <a:r>
              <a:rPr lang="en-US" sz="1050" dirty="0">
                <a:latin typeface="Helvetica LT Std"/>
              </a:rPr>
              <a:t> (DHS). Copyright © 1999–2021, </a:t>
            </a:r>
            <a:r>
              <a:rPr lang="en-US" sz="1050" dirty="0">
                <a:latin typeface="Helvetica LT Std"/>
                <a:hlinkClick r:id="rId4"/>
              </a:rPr>
              <a:t>Corporación MITRE</a:t>
            </a:r>
            <a:r>
              <a:rPr lang="en-US" sz="1050" dirty="0">
                <a:latin typeface="Helvetica LT Std"/>
              </a:rPr>
              <a:t>. CVE y el logo CVE son </a:t>
            </a:r>
            <a:r>
              <a:rPr lang="en-US" sz="1050" dirty="0" err="1">
                <a:latin typeface="Helvetica LT Std"/>
              </a:rPr>
              <a:t>marcas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registradas</a:t>
            </a:r>
            <a:r>
              <a:rPr lang="en-US" sz="1050" dirty="0">
                <a:latin typeface="Helvetica LT Std"/>
              </a:rPr>
              <a:t> de la </a:t>
            </a:r>
            <a:r>
              <a:rPr lang="en-US" sz="1050" dirty="0" err="1">
                <a:latin typeface="Helvetica LT Std"/>
              </a:rPr>
              <a:t>Corporación</a:t>
            </a:r>
            <a:r>
              <a:rPr lang="en-US" sz="1050" dirty="0">
                <a:latin typeface="Helvetica LT Std"/>
              </a:rPr>
              <a:t> MITRE.</a:t>
            </a:r>
            <a:endParaRPr lang="en-US" altLang="en-US" sz="1050" b="0" u="none" baseline="0" dirty="0">
              <a:solidFill>
                <a:schemeClr val="tx1"/>
              </a:solidFill>
              <a:latin typeface="Helvetica LT Std"/>
              <a:cs typeface="+mn-cs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45C9438-3CA4-46D4-A36D-EB738F254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75063" y="55601"/>
            <a:ext cx="1765676" cy="252626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>
                <a:latin typeface="Arial" pitchFamily="34" charset="0"/>
              </a:rPr>
              <a:t>| </a:t>
            </a:r>
            <a:fld id="{295008BC-DA31-4D19-837B-EFA4386B05F5}" type="slidenum">
              <a:rPr lang="en-US" smtClean="0">
                <a:latin typeface="Arial" pitchFamily="34" charset="0"/>
              </a:rPr>
              <a:pPr/>
              <a:t>‹#›</a:t>
            </a:fld>
            <a:r>
              <a:rPr lang="en-US">
                <a:latin typeface="Arial" pitchFamily="34" charset="0"/>
              </a:rPr>
              <a:t> |</a:t>
            </a:r>
            <a:r>
              <a:rPr lang="en-US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dirty="0">
              <a:latin typeface="Arial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06FDF8-E0A2-2340-817C-38B8D565A0D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41832" y="6327030"/>
            <a:ext cx="1265482" cy="3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797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82BF51-56C6-45DE-975B-E54B78AB8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448" y="365760"/>
            <a:ext cx="11236721" cy="75025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lvl="0">
              <a:lnSpc>
                <a:spcPts val="3200"/>
              </a:lnSpc>
            </a:pPr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5798B9-CA6E-4EEF-AFEA-D99321F30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6449" y="1371601"/>
            <a:ext cx="11236720" cy="47947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08269" lvl="0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Edit Master text styles</a:t>
            </a:r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Char char="–"/>
            </a:pPr>
            <a:r>
              <a:rPr lang="en-US" dirty="0"/>
              <a:t>Second level</a:t>
            </a:r>
          </a:p>
          <a:p>
            <a:pPr marL="994485" lvl="2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</p:txBody>
      </p:sp>
      <p:sp>
        <p:nvSpPr>
          <p:cNvPr id="10" name="Rectangle 9" descr="Artifact">
            <a:extLst>
              <a:ext uri="{FF2B5EF4-FFF2-40B4-BE49-F238E27FC236}">
                <a16:creationId xmlns:a16="http://schemas.microsoft.com/office/drawing/2014/main" id="{76AE87BA-EAF2-4F85-A4C6-431AB731984B}"/>
              </a:ext>
            </a:extLst>
          </p:cNvPr>
          <p:cNvSpPr/>
          <p:nvPr/>
        </p:nvSpPr>
        <p:spPr bwMode="auto">
          <a:xfrm>
            <a:off x="81483" y="1"/>
            <a:ext cx="99586" cy="1219200"/>
          </a:xfrm>
          <a:prstGeom prst="rect">
            <a:avLst/>
          </a:prstGeom>
          <a:solidFill>
            <a:srgbClr val="C1CD2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21618" tIns="60809" rIns="121618" bIns="6080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216185" rtl="0" eaLnBrk="0" fontAlgn="base" latinLnBrk="0" hangingPunct="0">
              <a:lnSpc>
                <a:spcPts val="3325"/>
              </a:lnSpc>
              <a:spcBef>
                <a:spcPct val="0"/>
              </a:spcBef>
              <a:spcAft>
                <a:spcPts val="1330"/>
              </a:spcAft>
              <a:buClr>
                <a:srgbClr val="FDAA03"/>
              </a:buClr>
              <a:buSzTx/>
              <a:buFontTx/>
              <a:buNone/>
              <a:tabLst/>
            </a:pPr>
            <a:endParaRPr kumimoji="0" lang="en-US" sz="2394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 descr="Artifact">
            <a:extLst>
              <a:ext uri="{FF2B5EF4-FFF2-40B4-BE49-F238E27FC236}">
                <a16:creationId xmlns:a16="http://schemas.microsoft.com/office/drawing/2014/main" id="{B6C3F526-F252-41AB-A61C-F10A1CF2B122}"/>
              </a:ext>
            </a:extLst>
          </p:cNvPr>
          <p:cNvSpPr/>
          <p:nvPr/>
        </p:nvSpPr>
        <p:spPr bwMode="auto">
          <a:xfrm>
            <a:off x="81483" y="1371601"/>
            <a:ext cx="99586" cy="5486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21618" tIns="60809" rIns="121618" bIns="6080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216185" rtl="0" eaLnBrk="0" fontAlgn="base" latinLnBrk="0" hangingPunct="0">
              <a:lnSpc>
                <a:spcPts val="3325"/>
              </a:lnSpc>
              <a:spcBef>
                <a:spcPct val="0"/>
              </a:spcBef>
              <a:spcAft>
                <a:spcPts val="1330"/>
              </a:spcAft>
              <a:buClr>
                <a:srgbClr val="FDAA03"/>
              </a:buClr>
              <a:buSzTx/>
              <a:buFontTx/>
              <a:buNone/>
              <a:tabLst/>
            </a:pPr>
            <a:endParaRPr kumimoji="0" lang="en-US" sz="2394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" name="Rectangle 12" descr="Artifact">
            <a:extLst>
              <a:ext uri="{FF2B5EF4-FFF2-40B4-BE49-F238E27FC236}">
                <a16:creationId xmlns:a16="http://schemas.microsoft.com/office/drawing/2014/main" id="{0FC1AD13-1188-4710-AA4D-CAD582AF814C}"/>
              </a:ext>
            </a:extLst>
          </p:cNvPr>
          <p:cNvSpPr/>
          <p:nvPr userDrawn="1"/>
        </p:nvSpPr>
        <p:spPr bwMode="auto">
          <a:xfrm>
            <a:off x="81483" y="1"/>
            <a:ext cx="99586" cy="1219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21618" tIns="60809" rIns="121618" bIns="6080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216185" rtl="0" eaLnBrk="0" fontAlgn="base" latinLnBrk="0" hangingPunct="0">
              <a:lnSpc>
                <a:spcPts val="3325"/>
              </a:lnSpc>
              <a:spcBef>
                <a:spcPct val="0"/>
              </a:spcBef>
              <a:spcAft>
                <a:spcPts val="1330"/>
              </a:spcAft>
              <a:buClr>
                <a:srgbClr val="FDAA03"/>
              </a:buClr>
              <a:buSzTx/>
              <a:buFontTx/>
              <a:buNone/>
              <a:tabLst/>
            </a:pPr>
            <a:endParaRPr kumimoji="0" lang="en-US" sz="2394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 descr="Artifact">
            <a:extLst>
              <a:ext uri="{FF2B5EF4-FFF2-40B4-BE49-F238E27FC236}">
                <a16:creationId xmlns:a16="http://schemas.microsoft.com/office/drawing/2014/main" id="{33566D52-4B10-4869-BC77-6B0630C04620}"/>
              </a:ext>
            </a:extLst>
          </p:cNvPr>
          <p:cNvSpPr/>
          <p:nvPr userDrawn="1"/>
        </p:nvSpPr>
        <p:spPr bwMode="auto">
          <a:xfrm>
            <a:off x="81483" y="1371601"/>
            <a:ext cx="99586" cy="5486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21618" tIns="60809" rIns="121618" bIns="6080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216185" rtl="0" eaLnBrk="0" fontAlgn="base" latinLnBrk="0" hangingPunct="0">
              <a:lnSpc>
                <a:spcPts val="3325"/>
              </a:lnSpc>
              <a:spcBef>
                <a:spcPct val="0"/>
              </a:spcBef>
              <a:spcAft>
                <a:spcPts val="1330"/>
              </a:spcAft>
              <a:buClr>
                <a:srgbClr val="FDAA03"/>
              </a:buClr>
              <a:buSzTx/>
              <a:buFontTx/>
              <a:buNone/>
              <a:tabLst/>
            </a:pPr>
            <a:endParaRPr kumimoji="0" lang="en-US" sz="2394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16" name="Straight Connector 15" descr="Artifact">
            <a:extLst>
              <a:ext uri="{FF2B5EF4-FFF2-40B4-BE49-F238E27FC236}">
                <a16:creationId xmlns:a16="http://schemas.microsoft.com/office/drawing/2014/main" id="{8E84DD11-8C76-4BBF-8684-CF89C69047E7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616449" y="1242752"/>
            <a:ext cx="11236720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7132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5" r:id="rId3"/>
    <p:sldLayoutId id="2147483660" r:id="rId4"/>
    <p:sldLayoutId id="2147483661" r:id="rId5"/>
    <p:sldLayoutId id="2147483668" r:id="rId6"/>
    <p:sldLayoutId id="2147483669" r:id="rId7"/>
    <p:sldLayoutId id="2147483664" r:id="rId8"/>
    <p:sldLayoutId id="2147483670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200" b="1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b="1" kern="1200" smtClean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smtClean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smtClean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394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394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9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sv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sv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2.sv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9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9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9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9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3.jpg"/><Relationship Id="rId7" Type="http://schemas.openxmlformats.org/officeDocument/2006/relationships/hyperlink" Target="http://superuser.com/questions/322461/home-network-setup-incorporating-cisco-asa-5505" TargetMode="Externa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4.jpg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://www.psychocats.net/ubuntu/wubi" TargetMode="External"/><Relationship Id="rId9" Type="http://schemas.openxmlformats.org/officeDocument/2006/relationships/hyperlink" Target="https://commons.wikimedia.org/wiki/File:Dependency_graph_of_the_software_distribution_bootstrap.png" TargetMode="Externa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7.gif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9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9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9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E495207-35DE-46E2-B7DB-F31265C44A28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err="1"/>
              <a:t>Asignando</a:t>
            </a:r>
            <a:r>
              <a:rPr lang="en-US" dirty="0"/>
              <a:t> CVE IDs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C64448E-58F0-47AA-B058-D0CEF188B2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4164" y="2568943"/>
            <a:ext cx="9627524" cy="38992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CVE Team</a:t>
            </a:r>
          </a:p>
        </p:txBody>
      </p:sp>
    </p:spTree>
    <p:extLst>
      <p:ext uri="{BB962C8B-B14F-4D97-AF65-F5344CB8AC3E}">
        <p14:creationId xmlns:p14="http://schemas.microsoft.com/office/powerpoint/2010/main" val="410149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222"/>
    </mc:Choice>
    <mc:Fallback xmlns="">
      <p:transition spd="slow" advTm="2122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91D89-8C9D-49B2-9256-A136A7674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 </a:t>
            </a:r>
            <a:r>
              <a:rPr lang="en-US" dirty="0" err="1"/>
              <a:t>Opciones</a:t>
            </a:r>
            <a:r>
              <a:rPr lang="en-US" dirty="0"/>
              <a:t> 7.1.2 y 7.1.3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BD133-CC47-4064-BBD7-56B4664F2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7.1.2 – </a:t>
            </a:r>
            <a:r>
              <a:rPr lang="en-US" dirty="0" err="1"/>
              <a:t>Modelo</a:t>
            </a:r>
            <a:r>
              <a:rPr lang="en-US" dirty="0"/>
              <a:t> </a:t>
            </a:r>
            <a:r>
              <a:rPr lang="en-US" dirty="0" err="1"/>
              <a:t>basado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Política</a:t>
            </a:r>
            <a:endParaRPr lang="en-US" dirty="0"/>
          </a:p>
          <a:p>
            <a:pPr lvl="1"/>
            <a:r>
              <a:rPr lang="en-US" dirty="0"/>
              <a:t>El CNA </a:t>
            </a:r>
            <a:r>
              <a:rPr lang="en-US" dirty="0" err="1"/>
              <a:t>determina</a:t>
            </a:r>
            <a:r>
              <a:rPr lang="en-US" dirty="0"/>
              <a:t> que ha </a:t>
            </a:r>
            <a:r>
              <a:rPr lang="en-US" dirty="0" err="1"/>
              <a:t>habido</a:t>
            </a:r>
            <a:r>
              <a:rPr lang="en-US" dirty="0"/>
              <a:t> una </a:t>
            </a:r>
            <a:r>
              <a:rPr lang="en-US" dirty="0" err="1"/>
              <a:t>violación</a:t>
            </a:r>
            <a:r>
              <a:rPr lang="en-US" dirty="0"/>
              <a:t> de la </a:t>
            </a:r>
            <a:r>
              <a:rPr lang="en-US" dirty="0" err="1"/>
              <a:t>política</a:t>
            </a:r>
            <a:r>
              <a:rPr lang="en-US" dirty="0"/>
              <a:t> de </a:t>
            </a:r>
            <a:r>
              <a:rPr lang="en-US" dirty="0" err="1"/>
              <a:t>seguridad</a:t>
            </a:r>
            <a:endParaRPr lang="en-US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7.1.3 – </a:t>
            </a:r>
            <a:r>
              <a:rPr lang="en-US" dirty="0" err="1"/>
              <a:t>Modelo</a:t>
            </a:r>
            <a:r>
              <a:rPr lang="en-US" dirty="0"/>
              <a:t> </a:t>
            </a:r>
            <a:r>
              <a:rPr lang="en-US" dirty="0" err="1"/>
              <a:t>basado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afirmación</a:t>
            </a:r>
            <a:endParaRPr lang="en-US" dirty="0"/>
          </a:p>
          <a:p>
            <a:pPr lvl="1"/>
            <a:r>
              <a:rPr lang="en-US" dirty="0"/>
              <a:t>El </a:t>
            </a:r>
            <a:r>
              <a:rPr lang="en-US" dirty="0" err="1"/>
              <a:t>informante</a:t>
            </a:r>
            <a:r>
              <a:rPr lang="en-US" dirty="0"/>
              <a:t> </a:t>
            </a:r>
            <a:r>
              <a:rPr lang="en-US" dirty="0" err="1"/>
              <a:t>afirma</a:t>
            </a:r>
            <a:r>
              <a:rPr lang="en-US" dirty="0"/>
              <a:t> que hay una </a:t>
            </a:r>
            <a:r>
              <a:rPr lang="en-US" dirty="0" err="1"/>
              <a:t>vulnerabilidad</a:t>
            </a:r>
            <a:endParaRPr lang="en-US" dirty="0"/>
          </a:p>
          <a:p>
            <a:pPr lvl="1"/>
            <a:r>
              <a:rPr lang="en-US" dirty="0"/>
              <a:t>El </a:t>
            </a:r>
            <a:r>
              <a:rPr lang="en-US" dirty="0" err="1"/>
              <a:t>informante</a:t>
            </a:r>
            <a:r>
              <a:rPr lang="en-US" dirty="0"/>
              <a:t> dice que la </a:t>
            </a:r>
            <a:r>
              <a:rPr lang="en-US" dirty="0" err="1"/>
              <a:t>vulnerabilidad</a:t>
            </a:r>
            <a:r>
              <a:rPr lang="en-US" dirty="0"/>
              <a:t> </a:t>
            </a:r>
            <a:r>
              <a:rPr lang="en-US" dirty="0" err="1"/>
              <a:t>tiene</a:t>
            </a:r>
            <a:r>
              <a:rPr lang="en-US" dirty="0"/>
              <a:t> un </a:t>
            </a:r>
            <a:r>
              <a:rPr lang="en-US" dirty="0" err="1"/>
              <a:t>impacto</a:t>
            </a:r>
            <a:r>
              <a:rPr lang="en-US" dirty="0"/>
              <a:t> </a:t>
            </a:r>
            <a:r>
              <a:rPr lang="en-US" dirty="0" err="1"/>
              <a:t>negativo</a:t>
            </a:r>
            <a:endParaRPr lang="en-US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F74CD56-FAC1-4BAF-A1EF-B677AB973696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10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283901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47"/>
    </mc:Choice>
    <mc:Fallback xmlns="">
      <p:transition spd="slow" advTm="32347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30A3F2E-954A-43D5-81A2-636C3D2F0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Comparación</a:t>
            </a:r>
            <a:r>
              <a:rPr lang="en-US" dirty="0"/>
              <a:t> entre 7.1.2 y 7.1.3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1B4561-C9A6-464F-A00E-7A5EAA317F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6448" y="1964987"/>
            <a:ext cx="5403352" cy="3903632"/>
          </a:xfrm>
        </p:spPr>
        <p:txBody>
          <a:bodyPr vert="horz" lIns="91440" tIns="45720" rIns="91440" bIns="45720" rtlCol="0">
            <a:noAutofit/>
          </a:bodyPr>
          <a:lstStyle/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sz="2000" dirty="0"/>
              <a:t>Pros</a:t>
            </a:r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Font typeface="Arial" panose="020B0604020202020204" pitchFamily="34" charset="0"/>
              <a:buChar char="–"/>
            </a:pPr>
            <a:r>
              <a:rPr lang="en-US" sz="2000" dirty="0" err="1"/>
              <a:t>Fácil</a:t>
            </a:r>
            <a:endParaRPr lang="en-US" sz="2000" dirty="0"/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Font typeface="Arial" panose="020B0604020202020204" pitchFamily="34" charset="0"/>
              <a:buChar char="–"/>
            </a:pPr>
            <a:r>
              <a:rPr lang="en-US" sz="2000" dirty="0" err="1"/>
              <a:t>Rápido</a:t>
            </a:r>
            <a:endParaRPr lang="en-US" sz="2000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sz="2000" dirty="0"/>
              <a:t>Contras</a:t>
            </a:r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Font typeface="Arial" panose="020B0604020202020204" pitchFamily="34" charset="0"/>
              <a:buChar char="–"/>
            </a:pPr>
            <a:r>
              <a:rPr lang="en-US" sz="2000" dirty="0" err="1"/>
              <a:t>Confía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los </a:t>
            </a:r>
            <a:r>
              <a:rPr lang="en-US" sz="2000" dirty="0" err="1"/>
              <a:t>informantes</a:t>
            </a:r>
            <a:r>
              <a:rPr lang="en-US" sz="2000" dirty="0"/>
              <a:t> </a:t>
            </a:r>
            <a:r>
              <a:rPr lang="en-US" sz="2000" dirty="0" err="1"/>
              <a:t>inherentemente</a:t>
            </a:r>
            <a:endParaRPr lang="en-US" sz="2000" dirty="0"/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Font typeface="Arial" panose="020B0604020202020204" pitchFamily="34" charset="0"/>
              <a:buChar char="–"/>
            </a:pPr>
            <a:r>
              <a:rPr lang="en-US" sz="2000" dirty="0" err="1"/>
              <a:t>Podría</a:t>
            </a:r>
            <a:r>
              <a:rPr lang="en-US" sz="2000" dirty="0"/>
              <a:t> </a:t>
            </a:r>
            <a:r>
              <a:rPr lang="en-US" sz="2000" dirty="0" err="1"/>
              <a:t>resultar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amplias</a:t>
            </a:r>
            <a:r>
              <a:rPr lang="en-US" sz="2000" dirty="0"/>
              <a:t> </a:t>
            </a:r>
            <a:r>
              <a:rPr lang="en-US" sz="2000" dirty="0" err="1"/>
              <a:t>variaciones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abstracción</a:t>
            </a:r>
            <a:endParaRPr lang="en-US" sz="2000" dirty="0"/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Font typeface="Arial" panose="020B0604020202020204" pitchFamily="34" charset="0"/>
              <a:buChar char="–"/>
            </a:pPr>
            <a:r>
              <a:rPr lang="en-US" sz="2000" dirty="0" err="1"/>
              <a:t>Requiere</a:t>
            </a:r>
            <a:r>
              <a:rPr lang="en-US" sz="2000" dirty="0"/>
              <a:t> </a:t>
            </a:r>
            <a:r>
              <a:rPr lang="en-US" sz="2000" dirty="0" err="1"/>
              <a:t>afirmaciones</a:t>
            </a:r>
            <a:r>
              <a:rPr lang="en-US" sz="2000" dirty="0"/>
              <a:t> </a:t>
            </a:r>
            <a:r>
              <a:rPr lang="en-US" sz="2000" dirty="0" err="1"/>
              <a:t>distintas</a:t>
            </a:r>
            <a:endParaRPr lang="en-US" sz="2000" dirty="0"/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Font typeface="Arial" panose="020B0604020202020204" pitchFamily="34" charset="0"/>
              <a:buChar char="–"/>
            </a:pPr>
            <a:r>
              <a:rPr lang="en-US" sz="2000" dirty="0"/>
              <a:t>Las </a:t>
            </a:r>
            <a:r>
              <a:rPr lang="en-US" sz="2000" dirty="0" err="1"/>
              <a:t>opiniones</a:t>
            </a:r>
            <a:r>
              <a:rPr lang="en-US" sz="2000" dirty="0"/>
              <a:t> </a:t>
            </a:r>
            <a:r>
              <a:rPr lang="en-US" sz="2000" dirty="0" err="1"/>
              <a:t>difieren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la </a:t>
            </a:r>
            <a:r>
              <a:rPr lang="en-US" sz="2000" dirty="0" err="1"/>
              <a:t>identificación</a:t>
            </a:r>
            <a:r>
              <a:rPr lang="en-US" sz="2000" dirty="0"/>
              <a:t> del </a:t>
            </a:r>
            <a:r>
              <a:rPr lang="en-US" sz="2000" dirty="0" err="1"/>
              <a:t>impacto</a:t>
            </a:r>
            <a:r>
              <a:rPr lang="en-US" sz="2000" dirty="0"/>
              <a:t> </a:t>
            </a:r>
            <a:r>
              <a:rPr lang="en-US" sz="2000" dirty="0" err="1"/>
              <a:t>negativo</a:t>
            </a:r>
            <a:endParaRPr lang="en-US" sz="2000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endParaRPr lang="en-US" sz="2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027E97D-3B50-440A-8551-5EC92B7C1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964987"/>
            <a:ext cx="5680961" cy="3903632"/>
          </a:xfrm>
        </p:spPr>
        <p:txBody>
          <a:bodyPr vert="horz" lIns="91440" tIns="45720" rIns="91440" bIns="45720" rtlCol="0">
            <a:noAutofit/>
          </a:bodyPr>
          <a:lstStyle/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sz="2000" dirty="0"/>
              <a:t>Pros</a:t>
            </a:r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Char char="–"/>
            </a:pPr>
            <a:r>
              <a:rPr lang="en-US" sz="2000" dirty="0"/>
              <a:t>Mayor </a:t>
            </a:r>
            <a:r>
              <a:rPr lang="en-US" sz="2000" dirty="0" err="1"/>
              <a:t>precisión</a:t>
            </a:r>
            <a:endParaRPr lang="en-US" sz="2000" dirty="0"/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Char char="–"/>
            </a:pPr>
            <a:r>
              <a:rPr lang="en-US" sz="2000" dirty="0" err="1"/>
              <a:t>Tiende</a:t>
            </a:r>
            <a:r>
              <a:rPr lang="en-US" sz="2000" dirty="0"/>
              <a:t> a ser </a:t>
            </a:r>
            <a:r>
              <a:rPr lang="en-US" sz="2000" dirty="0" err="1"/>
              <a:t>indiscutible</a:t>
            </a:r>
            <a:endParaRPr lang="en-US" sz="2000" dirty="0"/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Char char="–"/>
            </a:pPr>
            <a:r>
              <a:rPr lang="en-US" sz="2000" dirty="0" err="1"/>
              <a:t>Asignaciones</a:t>
            </a:r>
            <a:r>
              <a:rPr lang="en-US" sz="2000" dirty="0"/>
              <a:t> </a:t>
            </a:r>
            <a:r>
              <a:rPr lang="en-US" sz="2000" dirty="0" err="1"/>
              <a:t>más</a:t>
            </a:r>
            <a:r>
              <a:rPr lang="en-US" sz="2000" dirty="0"/>
              <a:t> </a:t>
            </a:r>
            <a:r>
              <a:rPr lang="en-US" sz="2000" dirty="0" err="1"/>
              <a:t>consistentes</a:t>
            </a:r>
            <a:endParaRPr lang="en-US" sz="2000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sz="2000" dirty="0"/>
              <a:t>Contras</a:t>
            </a:r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Char char="–"/>
            </a:pPr>
            <a:r>
              <a:rPr lang="en-US" sz="2000" dirty="0" err="1"/>
              <a:t>Usuarios</a:t>
            </a:r>
            <a:r>
              <a:rPr lang="en-US" sz="2000" dirty="0"/>
              <a:t> y </a:t>
            </a:r>
            <a:r>
              <a:rPr lang="en-US" sz="2000" dirty="0" err="1"/>
              <a:t>compañías</a:t>
            </a:r>
            <a:r>
              <a:rPr lang="en-US" sz="2000" dirty="0"/>
              <a:t> no </a:t>
            </a:r>
            <a:r>
              <a:rPr lang="en-US" sz="2000" dirty="0" err="1"/>
              <a:t>siempre</a:t>
            </a:r>
            <a:r>
              <a:rPr lang="en-US" sz="2000" dirty="0"/>
              <a:t> </a:t>
            </a:r>
            <a:r>
              <a:rPr lang="en-US" sz="2000" dirty="0" err="1"/>
              <a:t>están</a:t>
            </a:r>
            <a:r>
              <a:rPr lang="en-US" sz="2000" dirty="0"/>
              <a:t> de </a:t>
            </a:r>
            <a:r>
              <a:rPr lang="en-US" sz="2000" dirty="0" err="1"/>
              <a:t>acuerdo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la </a:t>
            </a:r>
            <a:r>
              <a:rPr lang="en-US" sz="2000" dirty="0" err="1"/>
              <a:t>política</a:t>
            </a:r>
            <a:r>
              <a:rPr lang="en-US" sz="2000" dirty="0"/>
              <a:t> de </a:t>
            </a:r>
            <a:r>
              <a:rPr lang="en-US" sz="2000" dirty="0" err="1"/>
              <a:t>seguridad</a:t>
            </a:r>
            <a:endParaRPr lang="en-US" sz="2000" dirty="0"/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Char char="–"/>
            </a:pPr>
            <a:r>
              <a:rPr lang="en-US" sz="2000" dirty="0" err="1"/>
              <a:t>Muchas</a:t>
            </a:r>
            <a:r>
              <a:rPr lang="en-US" sz="2000" dirty="0"/>
              <a:t> </a:t>
            </a:r>
            <a:r>
              <a:rPr lang="en-US" sz="2000" dirty="0" err="1"/>
              <a:t>políticas</a:t>
            </a:r>
            <a:r>
              <a:rPr lang="en-US" sz="2000" dirty="0"/>
              <a:t> a menudo no </a:t>
            </a:r>
            <a:r>
              <a:rPr lang="en-US" sz="2000" dirty="0" err="1"/>
              <a:t>están</a:t>
            </a:r>
            <a:r>
              <a:rPr lang="en-US" sz="2000" dirty="0"/>
              <a:t> </a:t>
            </a:r>
            <a:r>
              <a:rPr lang="en-US" sz="2000" dirty="0" err="1"/>
              <a:t>documentadas</a:t>
            </a:r>
            <a:endParaRPr lang="en-US" sz="2000" dirty="0"/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Char char="–"/>
            </a:pPr>
            <a:r>
              <a:rPr lang="en-US" sz="2000" dirty="0" err="1"/>
              <a:t>Difícil</a:t>
            </a:r>
            <a:r>
              <a:rPr lang="en-US" sz="2000" dirty="0"/>
              <a:t> </a:t>
            </a:r>
            <a:r>
              <a:rPr lang="en-US" sz="2000" dirty="0" err="1"/>
              <a:t>saberlo</a:t>
            </a:r>
            <a:r>
              <a:rPr lang="en-US" sz="2000" dirty="0"/>
              <a:t> </a:t>
            </a:r>
            <a:r>
              <a:rPr lang="en-US" sz="2000" dirty="0" err="1"/>
              <a:t>desde</a:t>
            </a:r>
            <a:r>
              <a:rPr lang="en-US" sz="2000" dirty="0"/>
              <a:t> </a:t>
            </a:r>
            <a:r>
              <a:rPr lang="en-US" sz="2000" dirty="0" err="1"/>
              <a:t>fuera</a:t>
            </a:r>
            <a:endParaRPr lang="en-US" sz="2000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endParaRPr 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33DA88-7D10-4B5A-9920-FAA6BC86262C}"/>
              </a:ext>
            </a:extLst>
          </p:cNvPr>
          <p:cNvSpPr txBox="1"/>
          <p:nvPr/>
        </p:nvSpPr>
        <p:spPr>
          <a:xfrm>
            <a:off x="481372" y="1388147"/>
            <a:ext cx="5420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/>
              <a:t>7.1.3 </a:t>
            </a:r>
            <a:r>
              <a:rPr lang="en-US" sz="2800" b="1" u="sng" dirty="0" err="1"/>
              <a:t>Modelo</a:t>
            </a:r>
            <a:r>
              <a:rPr lang="en-US" sz="2800" b="1" u="sng" dirty="0"/>
              <a:t> </a:t>
            </a:r>
            <a:r>
              <a:rPr lang="en-US" sz="2800" b="1" u="sng" dirty="0" err="1"/>
              <a:t>basado</a:t>
            </a:r>
            <a:r>
              <a:rPr lang="en-US" sz="2800" b="1" u="sng" dirty="0"/>
              <a:t> </a:t>
            </a:r>
            <a:r>
              <a:rPr lang="en-US" sz="2800" b="1" u="sng" dirty="0" err="1"/>
              <a:t>en</a:t>
            </a:r>
            <a:r>
              <a:rPr lang="en-US" sz="2800" b="1" u="sng" dirty="0"/>
              <a:t> </a:t>
            </a:r>
            <a:r>
              <a:rPr lang="en-US" sz="2800" b="1" u="sng" dirty="0" err="1"/>
              <a:t>afirmación</a:t>
            </a:r>
            <a:endParaRPr lang="en-US" sz="2800" b="1" u="sng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398B4C-C803-4F3D-A2EA-D6AA3B0E23F1}"/>
              </a:ext>
            </a:extLst>
          </p:cNvPr>
          <p:cNvSpPr txBox="1"/>
          <p:nvPr/>
        </p:nvSpPr>
        <p:spPr>
          <a:xfrm>
            <a:off x="6037122" y="1388147"/>
            <a:ext cx="5403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/>
              <a:t>7.1.2 </a:t>
            </a:r>
            <a:r>
              <a:rPr lang="en-US" sz="2800" b="1" u="sng" dirty="0" err="1"/>
              <a:t>Modelo</a:t>
            </a:r>
            <a:r>
              <a:rPr lang="en-US" sz="2800" b="1" u="sng" dirty="0"/>
              <a:t> </a:t>
            </a:r>
            <a:r>
              <a:rPr lang="en-US" sz="2800" b="1" u="sng" dirty="0" err="1"/>
              <a:t>basado</a:t>
            </a:r>
            <a:r>
              <a:rPr lang="en-US" sz="2800" b="1" u="sng" dirty="0"/>
              <a:t> </a:t>
            </a:r>
            <a:r>
              <a:rPr lang="en-US" sz="2800" b="1" u="sng" dirty="0" err="1"/>
              <a:t>en</a:t>
            </a:r>
            <a:r>
              <a:rPr lang="en-US" sz="2800" b="1" u="sng" dirty="0"/>
              <a:t> </a:t>
            </a:r>
            <a:r>
              <a:rPr lang="en-US" sz="2800" b="1" u="sng" dirty="0" err="1"/>
              <a:t>política</a:t>
            </a:r>
            <a:endParaRPr lang="en-US" sz="2800" b="1" u="sng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1EF0D82-AD0F-4662-90FB-A68FDA2A0969}"/>
              </a:ext>
            </a:extLst>
          </p:cNvPr>
          <p:cNvCxnSpPr/>
          <p:nvPr/>
        </p:nvCxnSpPr>
        <p:spPr>
          <a:xfrm>
            <a:off x="6037122" y="1378941"/>
            <a:ext cx="0" cy="455895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230B1B0D-51B3-4A95-891C-1EE8EBF7BCCA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11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49358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702"/>
    </mc:Choice>
    <mc:Fallback xmlns="">
      <p:transition spd="slow" advTm="64702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30A3F2E-954A-43D5-81A2-636C3D2F0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Ejemplo</a:t>
            </a:r>
            <a:r>
              <a:rPr lang="en-US" dirty="0"/>
              <a:t> de 7.1.2 vs 7.1.3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1B4561-C9A6-464F-A00E-7A5EAA317F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2648" y="2438453"/>
            <a:ext cx="5403352" cy="3388908"/>
          </a:xfrm>
        </p:spPr>
        <p:txBody>
          <a:bodyPr vert="horz" lIns="91440" tIns="45720" rIns="91440" bIns="45720" rtlCol="0">
            <a:noAutofit/>
          </a:bodyPr>
          <a:lstStyle/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sz="2000" dirty="0"/>
              <a:t>El </a:t>
            </a:r>
            <a:r>
              <a:rPr lang="en-US" sz="2000" dirty="0" err="1"/>
              <a:t>informante</a:t>
            </a:r>
            <a:r>
              <a:rPr lang="en-US" sz="2000" dirty="0"/>
              <a:t> </a:t>
            </a:r>
            <a:r>
              <a:rPr lang="en-US" sz="2000" dirty="0" err="1"/>
              <a:t>afirma</a:t>
            </a:r>
            <a:r>
              <a:rPr lang="en-US" sz="2000" dirty="0"/>
              <a:t> que hay una </a:t>
            </a:r>
            <a:r>
              <a:rPr lang="en-US" sz="2000" dirty="0" err="1"/>
              <a:t>vulnerabilidad</a:t>
            </a:r>
            <a:r>
              <a:rPr lang="en-US" sz="2000" dirty="0"/>
              <a:t> XSS (</a:t>
            </a:r>
            <a:r>
              <a:rPr lang="en-US" sz="2000" dirty="0" err="1"/>
              <a:t>corrección</a:t>
            </a:r>
            <a:r>
              <a:rPr lang="en-US" sz="2000" dirty="0"/>
              <a:t> </a:t>
            </a:r>
            <a:r>
              <a:rPr lang="en-US" sz="2000" dirty="0" err="1"/>
              <a:t>inadecuada</a:t>
            </a:r>
            <a:r>
              <a:rPr lang="en-US" sz="2000" dirty="0"/>
              <a:t>/</a:t>
            </a:r>
            <a:r>
              <a:rPr lang="en-US" sz="2000" dirty="0" err="1"/>
              <a:t>inexistente</a:t>
            </a:r>
            <a:r>
              <a:rPr lang="en-US" sz="2000" dirty="0"/>
              <a:t>)</a:t>
            </a:r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sz="2000" dirty="0"/>
              <a:t>El </a:t>
            </a:r>
            <a:r>
              <a:rPr lang="en-US" sz="2000" dirty="0" err="1"/>
              <a:t>informante</a:t>
            </a:r>
            <a:r>
              <a:rPr lang="en-US" sz="2000" dirty="0"/>
              <a:t> dice que se </a:t>
            </a:r>
            <a:r>
              <a:rPr lang="en-US" sz="2000" dirty="0" err="1"/>
              <a:t>puede</a:t>
            </a:r>
            <a:r>
              <a:rPr lang="en-US" sz="2000" dirty="0"/>
              <a:t> </a:t>
            </a:r>
            <a:r>
              <a:rPr lang="en-US" sz="2000" dirty="0" err="1"/>
              <a:t>utiliz</a:t>
            </a:r>
            <a:r>
              <a:rPr lang="en-US" sz="2000" dirty="0" err="1">
                <a:solidFill>
                  <a:srgbClr val="002060"/>
                </a:solidFill>
              </a:rPr>
              <a:t>a</a:t>
            </a:r>
            <a:r>
              <a:rPr lang="en-US" sz="2000" dirty="0" err="1"/>
              <a:t>r</a:t>
            </a:r>
            <a:r>
              <a:rPr lang="en-US" sz="2000" dirty="0"/>
              <a:t> para </a:t>
            </a:r>
            <a:r>
              <a:rPr lang="en-US" sz="2000" dirty="0" err="1"/>
              <a:t>obtener</a:t>
            </a:r>
            <a:r>
              <a:rPr lang="en-US" sz="2000" dirty="0"/>
              <a:t> cookies</a:t>
            </a:r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sz="2000" dirty="0" err="1"/>
              <a:t>Asignar</a:t>
            </a:r>
            <a:r>
              <a:rPr lang="en-US" sz="2000" dirty="0"/>
              <a:t> un </a:t>
            </a:r>
            <a:r>
              <a:rPr lang="en-US" sz="2000" dirty="0" err="1"/>
              <a:t>único</a:t>
            </a:r>
            <a:r>
              <a:rPr lang="en-US" sz="2000" dirty="0"/>
              <a:t> CVE ID</a:t>
            </a:r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endParaRPr lang="en-US" sz="2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027E97D-3B50-440A-8551-5EC92B7C1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2380109"/>
            <a:ext cx="5680961" cy="4112131"/>
          </a:xfrm>
        </p:spPr>
        <p:txBody>
          <a:bodyPr vert="horz" lIns="91440" tIns="45720" rIns="91440" bIns="45720" rtlCol="0">
            <a:noAutofit/>
          </a:bodyPr>
          <a:lstStyle/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sz="2000" dirty="0" err="1"/>
              <a:t>Usuarios</a:t>
            </a:r>
            <a:r>
              <a:rPr lang="en-US" sz="2000" dirty="0"/>
              <a:t> </a:t>
            </a:r>
            <a:r>
              <a:rPr lang="en-US" sz="2000" dirty="0" err="1"/>
              <a:t>normales</a:t>
            </a:r>
            <a:r>
              <a:rPr lang="en-US" sz="2000" dirty="0"/>
              <a:t> no </a:t>
            </a:r>
            <a:r>
              <a:rPr lang="en-US" sz="2000" dirty="0" err="1"/>
              <a:t>deberían</a:t>
            </a:r>
            <a:r>
              <a:rPr lang="en-US" sz="2000" dirty="0"/>
              <a:t> </a:t>
            </a:r>
            <a:r>
              <a:rPr lang="en-US" sz="2000" dirty="0" err="1"/>
              <a:t>tener</a:t>
            </a:r>
            <a:r>
              <a:rPr lang="en-US" sz="2000" dirty="0"/>
              <a:t> </a:t>
            </a:r>
            <a:r>
              <a:rPr lang="en-US" sz="2000" dirty="0" err="1"/>
              <a:t>acceso</a:t>
            </a:r>
            <a:r>
              <a:rPr lang="en-US" sz="2000" dirty="0"/>
              <a:t> a </a:t>
            </a:r>
            <a:r>
              <a:rPr lang="en-US" sz="2000" dirty="0" err="1"/>
              <a:t>páginas</a:t>
            </a:r>
            <a:r>
              <a:rPr lang="en-US" sz="2000" dirty="0"/>
              <a:t> de </a:t>
            </a:r>
            <a:r>
              <a:rPr lang="en-US" sz="2000" dirty="0" err="1"/>
              <a:t>administrador</a:t>
            </a:r>
            <a:r>
              <a:rPr lang="en-US" sz="2000" dirty="0"/>
              <a:t>, excepto wp-admin/admin-</a:t>
            </a:r>
            <a:r>
              <a:rPr lang="en-US" sz="2000" dirty="0" err="1"/>
              <a:t>ajax.php</a:t>
            </a:r>
            <a:endParaRPr lang="en-US" sz="2000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sz="2000" dirty="0"/>
              <a:t>¿</a:t>
            </a:r>
            <a:r>
              <a:rPr lang="en-US" sz="2000" dirty="0" err="1"/>
              <a:t>Pueden</a:t>
            </a:r>
            <a:r>
              <a:rPr lang="en-US" sz="2000" dirty="0"/>
              <a:t> los </a:t>
            </a:r>
            <a:r>
              <a:rPr lang="en-US" sz="2000" dirty="0" err="1"/>
              <a:t>administradores</a:t>
            </a:r>
            <a:r>
              <a:rPr lang="en-US" sz="2000" dirty="0"/>
              <a:t> </a:t>
            </a:r>
            <a:r>
              <a:rPr lang="en-US" sz="2000" dirty="0" err="1"/>
              <a:t>injectar</a:t>
            </a:r>
            <a:r>
              <a:rPr lang="en-US" sz="2000" dirty="0"/>
              <a:t> </a:t>
            </a:r>
            <a:r>
              <a:rPr lang="en-US" sz="2000" dirty="0" err="1"/>
              <a:t>código</a:t>
            </a:r>
            <a:r>
              <a:rPr lang="en-US" sz="2000" dirty="0"/>
              <a:t> script </a:t>
            </a:r>
            <a:r>
              <a:rPr lang="en-US" sz="2000" dirty="0" err="1"/>
              <a:t>arbitrario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la </a:t>
            </a:r>
            <a:r>
              <a:rPr lang="en-US" sz="2000" dirty="0" err="1"/>
              <a:t>páginas</a:t>
            </a:r>
            <a:r>
              <a:rPr lang="en-US" sz="2000" dirty="0"/>
              <a:t>?</a:t>
            </a:r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Font typeface="Arial" panose="020B0604020202020204" pitchFamily="34" charset="0"/>
              <a:buChar char="–"/>
            </a:pPr>
            <a:r>
              <a:rPr lang="en-US" sz="2000" dirty="0" err="1"/>
              <a:t>Sólo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tienen</a:t>
            </a:r>
            <a:r>
              <a:rPr lang="en-US" sz="2000" dirty="0"/>
              <a:t> el </a:t>
            </a:r>
            <a:r>
              <a:rPr lang="en-US" sz="2000" dirty="0" err="1"/>
              <a:t>permiso</a:t>
            </a:r>
            <a:r>
              <a:rPr lang="en-US" sz="2000" dirty="0"/>
              <a:t> </a:t>
            </a:r>
            <a:r>
              <a:rPr lang="en-US" sz="2000" dirty="0" err="1"/>
              <a:t>unfiltered_html</a:t>
            </a:r>
            <a:r>
              <a:rPr lang="en-US" sz="2000" dirty="0"/>
              <a:t>, el </a:t>
            </a:r>
            <a:r>
              <a:rPr lang="en-US" sz="2000" dirty="0" err="1"/>
              <a:t>cual</a:t>
            </a:r>
            <a:r>
              <a:rPr lang="en-US" sz="2000" dirty="0"/>
              <a:t> </a:t>
            </a:r>
            <a:r>
              <a:rPr lang="en-US" sz="2000" dirty="0" err="1"/>
              <a:t>tienen</a:t>
            </a:r>
            <a:r>
              <a:rPr lang="en-US" sz="2000" dirty="0"/>
              <a:t> por </a:t>
            </a:r>
            <a:r>
              <a:rPr lang="en-US" sz="2000" dirty="0" err="1"/>
              <a:t>defecto</a:t>
            </a:r>
            <a:r>
              <a:rPr lang="en-US" sz="2000" dirty="0"/>
              <a:t> excepto </a:t>
            </a:r>
            <a:r>
              <a:rPr lang="en-US" sz="2000" dirty="0" err="1"/>
              <a:t>cuando</a:t>
            </a:r>
            <a:r>
              <a:rPr lang="en-US" sz="2000" dirty="0"/>
              <a:t> WordPress se </a:t>
            </a:r>
            <a:r>
              <a:rPr lang="en-US" sz="2000" dirty="0" err="1"/>
              <a:t>instala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modo “Multisite”</a:t>
            </a:r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sz="2000" dirty="0" err="1"/>
              <a:t>Asignar</a:t>
            </a:r>
            <a:r>
              <a:rPr lang="en-US" sz="2000" dirty="0"/>
              <a:t> uno o dos CVE IDs, </a:t>
            </a:r>
            <a:r>
              <a:rPr lang="en-US" sz="2000" dirty="0" err="1"/>
              <a:t>dependiendo</a:t>
            </a:r>
            <a:r>
              <a:rPr lang="en-US" sz="2000" dirty="0"/>
              <a:t> de las </a:t>
            </a:r>
            <a:r>
              <a:rPr lang="en-US" sz="2000" dirty="0" err="1"/>
              <a:t>respuestas</a:t>
            </a:r>
            <a:r>
              <a:rPr lang="en-US" sz="2000" dirty="0"/>
              <a:t> a las </a:t>
            </a:r>
            <a:r>
              <a:rPr lang="en-US" sz="2000" dirty="0" err="1"/>
              <a:t>preguntas</a:t>
            </a:r>
            <a:endParaRPr lang="en-US" sz="200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E9DA8CB-D8AF-4614-AA48-C58E0A95BA8B}"/>
              </a:ext>
            </a:extLst>
          </p:cNvPr>
          <p:cNvCxnSpPr>
            <a:cxnSpLocks/>
          </p:cNvCxnSpPr>
          <p:nvPr/>
        </p:nvCxnSpPr>
        <p:spPr>
          <a:xfrm>
            <a:off x="6096000" y="1856889"/>
            <a:ext cx="0" cy="430868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0E7750F-53FB-4DB6-8211-A6C6A94D9DC6}"/>
              </a:ext>
            </a:extLst>
          </p:cNvPr>
          <p:cNvSpPr txBox="1">
            <a:spLocks/>
          </p:cNvSpPr>
          <p:nvPr/>
        </p:nvSpPr>
        <p:spPr>
          <a:xfrm>
            <a:off x="692648" y="1289564"/>
            <a:ext cx="10382110" cy="594535"/>
          </a:xfrm>
          <a:prstGeom prst="rect">
            <a:avLst/>
          </a:prstGeom>
        </p:spPr>
        <p:txBody>
          <a:bodyPr vert="horz" lIns="68580" tIns="34290" rIns="68580" bIns="3429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err="1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Vulnerabilidad</a:t>
            </a:r>
            <a:r>
              <a:rPr lang="en-US" sz="2000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XSS </a:t>
            </a:r>
            <a:r>
              <a:rPr lang="en-US" sz="2000" b="1" dirty="0" err="1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persistente</a:t>
            </a:r>
            <a:r>
              <a:rPr lang="en-US" sz="2000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sz="2000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US" sz="2000" b="1" dirty="0" err="1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página</a:t>
            </a:r>
            <a:r>
              <a:rPr lang="en-US" sz="2000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del </a:t>
            </a:r>
            <a:r>
              <a:rPr lang="en-US" sz="2000" b="1" dirty="0" err="1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administrador</a:t>
            </a:r>
            <a:r>
              <a:rPr lang="en-US" sz="2000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de un modulo WordPress </a:t>
            </a:r>
            <a:r>
              <a:rPr lang="en-US" sz="2000" b="1" dirty="0" err="1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permite</a:t>
            </a:r>
            <a:r>
              <a:rPr lang="en-US" sz="2000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sz="2000" b="1" dirty="0" err="1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atacantes</a:t>
            </a:r>
            <a:r>
              <a:rPr lang="en-US" sz="2000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no </a:t>
            </a:r>
            <a:r>
              <a:rPr lang="en-US" sz="2000" b="1" dirty="0" err="1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acreditados</a:t>
            </a:r>
            <a:r>
              <a:rPr lang="en-US" sz="2000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obtener</a:t>
            </a:r>
            <a:r>
              <a:rPr lang="en-US" sz="2000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cookies</a:t>
            </a:r>
          </a:p>
          <a:p>
            <a:pPr marL="0" indent="0">
              <a:buNone/>
            </a:pPr>
            <a:endParaRPr lang="en-US" sz="21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A592111C-5B05-405D-AA81-3C8C8070CBC4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12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748740-0DE4-264C-A5DC-C7756F5F7A1A}"/>
              </a:ext>
            </a:extLst>
          </p:cNvPr>
          <p:cNvSpPr txBox="1"/>
          <p:nvPr/>
        </p:nvSpPr>
        <p:spPr>
          <a:xfrm>
            <a:off x="644022" y="1912659"/>
            <a:ext cx="5420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/>
              <a:t>7.1.3 </a:t>
            </a:r>
            <a:r>
              <a:rPr lang="en-US" sz="2800" b="1" u="sng" dirty="0" err="1"/>
              <a:t>Modelo</a:t>
            </a:r>
            <a:r>
              <a:rPr lang="en-US" sz="2800" b="1" u="sng" dirty="0"/>
              <a:t> </a:t>
            </a:r>
            <a:r>
              <a:rPr lang="en-US" sz="2800" b="1" u="sng" dirty="0" err="1"/>
              <a:t>basado</a:t>
            </a:r>
            <a:r>
              <a:rPr lang="en-US" sz="2800" b="1" u="sng" dirty="0"/>
              <a:t> </a:t>
            </a:r>
            <a:r>
              <a:rPr lang="en-US" sz="2800" b="1" u="sng" dirty="0" err="1"/>
              <a:t>en</a:t>
            </a:r>
            <a:r>
              <a:rPr lang="en-US" sz="2800" b="1" u="sng" dirty="0"/>
              <a:t> </a:t>
            </a:r>
            <a:r>
              <a:rPr lang="en-US" sz="2800" b="1" u="sng" dirty="0" err="1"/>
              <a:t>afirmación</a:t>
            </a:r>
            <a:endParaRPr lang="en-US" sz="2800" b="1" u="sng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6E6F13-02AB-2D48-9492-885CCDEB36B3}"/>
              </a:ext>
            </a:extLst>
          </p:cNvPr>
          <p:cNvSpPr txBox="1"/>
          <p:nvPr/>
        </p:nvSpPr>
        <p:spPr>
          <a:xfrm>
            <a:off x="6159565" y="1870494"/>
            <a:ext cx="5403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/>
              <a:t>7.1.2 </a:t>
            </a:r>
            <a:r>
              <a:rPr lang="en-US" sz="2800" b="1" u="sng" dirty="0" err="1"/>
              <a:t>Modelo</a:t>
            </a:r>
            <a:r>
              <a:rPr lang="en-US" sz="2800" b="1" u="sng" dirty="0"/>
              <a:t> </a:t>
            </a:r>
            <a:r>
              <a:rPr lang="en-US" sz="2800" b="1" u="sng" dirty="0" err="1"/>
              <a:t>basado</a:t>
            </a:r>
            <a:r>
              <a:rPr lang="en-US" sz="2800" b="1" u="sng" dirty="0"/>
              <a:t> </a:t>
            </a:r>
            <a:r>
              <a:rPr lang="en-US" sz="2800" b="1" u="sng" dirty="0" err="1"/>
              <a:t>en</a:t>
            </a:r>
            <a:r>
              <a:rPr lang="en-US" sz="2800" b="1" u="sng" dirty="0"/>
              <a:t> </a:t>
            </a:r>
            <a:r>
              <a:rPr lang="en-US" sz="2800" b="1" u="sng" dirty="0" err="1"/>
              <a:t>política</a:t>
            </a:r>
            <a:endParaRPr lang="en-US" sz="2800" b="1" u="sn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093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563"/>
    </mc:Choice>
    <mc:Fallback xmlns="">
      <p:transition spd="slow" advTm="1355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E495207-35DE-46E2-B7DB-F31265C44A28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7.2 – </a:t>
            </a:r>
            <a:r>
              <a:rPr lang="en-US" dirty="0" err="1"/>
              <a:t>Cuántas</a:t>
            </a:r>
            <a:r>
              <a:rPr lang="en-US" dirty="0"/>
              <a:t> </a:t>
            </a:r>
            <a:r>
              <a:rPr lang="en-US" dirty="0" err="1"/>
              <a:t>Vulnerabilidades</a:t>
            </a: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12F5BB87-C0B9-4BA9-8A84-E6E3EFA6C312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13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09650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43"/>
    </mc:Choice>
    <mc:Fallback xmlns="">
      <p:transition spd="slow" advTm="6143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E495207-35DE-46E2-B7DB-F31265C44A28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7.2.1 – </a:t>
            </a:r>
            <a:r>
              <a:rPr lang="en-US" dirty="0" err="1"/>
              <a:t>Vulnerabilidades</a:t>
            </a:r>
            <a:r>
              <a:rPr lang="en-US" dirty="0"/>
              <a:t> </a:t>
            </a:r>
            <a:r>
              <a:rPr lang="en-US" dirty="0" err="1"/>
              <a:t>Reparables</a:t>
            </a:r>
            <a:r>
              <a:rPr lang="en-US" dirty="0"/>
              <a:t> </a:t>
            </a:r>
            <a:r>
              <a:rPr lang="en-US" dirty="0" err="1"/>
              <a:t>Independientemente</a:t>
            </a:r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EEE5D43-C577-4404-8A0E-6A177583937B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14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91922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23"/>
    </mc:Choice>
    <mc:Fallback xmlns="">
      <p:transition spd="slow" advTm="5623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57274-23D5-4E88-9E71-7376DD3BF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Establece</a:t>
            </a:r>
            <a:r>
              <a:rPr lang="en-US" dirty="0"/>
              <a:t> la </a:t>
            </a:r>
            <a:r>
              <a:rPr lang="en-US" dirty="0" err="1"/>
              <a:t>Referencia</a:t>
            </a:r>
            <a:endParaRPr lang="en-US" dirty="0"/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3850CE6E-7020-4767-8ADC-559B80B53DB9}"/>
              </a:ext>
            </a:extLst>
          </p:cNvPr>
          <p:cNvSpPr/>
          <p:nvPr/>
        </p:nvSpPr>
        <p:spPr>
          <a:xfrm>
            <a:off x="1034742" y="1647515"/>
            <a:ext cx="3462291" cy="4190260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Informe de </a:t>
            </a:r>
            <a:r>
              <a:rPr lang="en-US" dirty="0" err="1"/>
              <a:t>Vulnerabilidades</a:t>
            </a:r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5F366C1-466E-406C-B8B4-F55A20ACC82C}"/>
              </a:ext>
            </a:extLst>
          </p:cNvPr>
          <p:cNvSpPr/>
          <p:nvPr/>
        </p:nvSpPr>
        <p:spPr>
          <a:xfrm>
            <a:off x="5856797" y="1323480"/>
            <a:ext cx="1622525" cy="64807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Vulnerabilidad</a:t>
            </a:r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C2ABCD1-5C6D-42A5-8A12-C446ADDDA302}"/>
              </a:ext>
            </a:extLst>
          </p:cNvPr>
          <p:cNvSpPr/>
          <p:nvPr/>
        </p:nvSpPr>
        <p:spPr>
          <a:xfrm>
            <a:off x="5856796" y="2258850"/>
            <a:ext cx="1615124" cy="64807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Vulnerabilidad</a:t>
            </a:r>
            <a:endParaRPr 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1E06564-0FF3-4B38-ABDC-D9A2D6D2BE6B}"/>
              </a:ext>
            </a:extLst>
          </p:cNvPr>
          <p:cNvSpPr/>
          <p:nvPr/>
        </p:nvSpPr>
        <p:spPr>
          <a:xfrm>
            <a:off x="5864197" y="3224781"/>
            <a:ext cx="1615124" cy="64807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Vulnerabilidad</a:t>
            </a:r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DCCED19-76B5-493E-93D3-97BF8366DE8A}"/>
              </a:ext>
            </a:extLst>
          </p:cNvPr>
          <p:cNvSpPr/>
          <p:nvPr/>
        </p:nvSpPr>
        <p:spPr>
          <a:xfrm>
            <a:off x="5856797" y="4267265"/>
            <a:ext cx="1622524" cy="64807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Vulnerabilidad</a:t>
            </a:r>
            <a:endParaRPr lang="en-US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048135E-89F2-4F8B-82BD-DC2613C265A9}"/>
              </a:ext>
            </a:extLst>
          </p:cNvPr>
          <p:cNvSpPr/>
          <p:nvPr/>
        </p:nvSpPr>
        <p:spPr>
          <a:xfrm>
            <a:off x="5864196" y="5339885"/>
            <a:ext cx="1615125" cy="64807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Vulnerabilidad</a:t>
            </a:r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B53ABCD-1DDA-4976-B2DA-0705BA42C62F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 flipV="1">
            <a:off x="4064247" y="1647515"/>
            <a:ext cx="1792550" cy="209513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1B096DD-F101-4579-B50C-7AA31836AF15}"/>
              </a:ext>
            </a:extLst>
          </p:cNvPr>
          <p:cNvCxnSpPr>
            <a:cxnSpLocks/>
            <a:stCxn id="6" idx="3"/>
            <a:endCxn id="8" idx="1"/>
          </p:cNvCxnSpPr>
          <p:nvPr/>
        </p:nvCxnSpPr>
        <p:spPr>
          <a:xfrm flipV="1">
            <a:off x="4064247" y="2582885"/>
            <a:ext cx="1792549" cy="115976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ADEF71F-5D51-4E27-89EF-392A3A474619}"/>
              </a:ext>
            </a:extLst>
          </p:cNvPr>
          <p:cNvCxnSpPr>
            <a:cxnSpLocks/>
            <a:stCxn id="6" idx="3"/>
            <a:endCxn id="9" idx="1"/>
          </p:cNvCxnSpPr>
          <p:nvPr/>
        </p:nvCxnSpPr>
        <p:spPr>
          <a:xfrm flipV="1">
            <a:off x="4064247" y="3548816"/>
            <a:ext cx="1799950" cy="193829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52798EF-53EE-4FC2-BB3C-AA3B3D362904}"/>
              </a:ext>
            </a:extLst>
          </p:cNvPr>
          <p:cNvCxnSpPr>
            <a:cxnSpLocks/>
            <a:stCxn id="6" idx="3"/>
            <a:endCxn id="10" idx="1"/>
          </p:cNvCxnSpPr>
          <p:nvPr/>
        </p:nvCxnSpPr>
        <p:spPr>
          <a:xfrm>
            <a:off x="4064247" y="3742645"/>
            <a:ext cx="1792550" cy="848655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3D49265-5473-40E3-95A7-F452C55668B3}"/>
              </a:ext>
            </a:extLst>
          </p:cNvPr>
          <p:cNvCxnSpPr>
            <a:cxnSpLocks/>
            <a:stCxn id="6" idx="3"/>
            <a:endCxn id="11" idx="1"/>
          </p:cNvCxnSpPr>
          <p:nvPr/>
        </p:nvCxnSpPr>
        <p:spPr>
          <a:xfrm>
            <a:off x="4064247" y="3742645"/>
            <a:ext cx="1799949" cy="1921275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3AC74EE5-6BC4-45B1-966E-28C8D9E48D27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15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07827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452"/>
    </mc:Choice>
    <mc:Fallback xmlns="">
      <p:transition spd="slow" advTm="24452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57274-23D5-4E88-9E71-7376DD3BF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Fusiona</a:t>
            </a:r>
            <a:r>
              <a:rPr lang="en-US" dirty="0"/>
              <a:t> las </a:t>
            </a:r>
            <a:r>
              <a:rPr lang="en-US" dirty="0" err="1"/>
              <a:t>Vulnerabilidades</a:t>
            </a:r>
            <a:r>
              <a:rPr lang="en-US" dirty="0"/>
              <a:t> </a:t>
            </a:r>
            <a:r>
              <a:rPr lang="en-US" dirty="0" err="1"/>
              <a:t>Dependientes</a:t>
            </a:r>
            <a:endParaRPr lang="en-US" dirty="0"/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3850CE6E-7020-4767-8ADC-559B80B53DB9}"/>
              </a:ext>
            </a:extLst>
          </p:cNvPr>
          <p:cNvSpPr/>
          <p:nvPr/>
        </p:nvSpPr>
        <p:spPr>
          <a:xfrm>
            <a:off x="1034742" y="1647515"/>
            <a:ext cx="3462291" cy="4190260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Informe de </a:t>
            </a:r>
            <a:r>
              <a:rPr lang="en-US" dirty="0" err="1"/>
              <a:t>Vulnerabilidades</a:t>
            </a:r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5F366C1-466E-406C-B8B4-F55A20ACC82C}"/>
              </a:ext>
            </a:extLst>
          </p:cNvPr>
          <p:cNvSpPr/>
          <p:nvPr/>
        </p:nvSpPr>
        <p:spPr>
          <a:xfrm>
            <a:off x="5856797" y="1323480"/>
            <a:ext cx="1622525" cy="64807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Vulnerabilidad</a:t>
            </a:r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C2ABCD1-5C6D-42A5-8A12-C446ADDDA302}"/>
              </a:ext>
            </a:extLst>
          </p:cNvPr>
          <p:cNvSpPr/>
          <p:nvPr/>
        </p:nvSpPr>
        <p:spPr>
          <a:xfrm>
            <a:off x="5856795" y="2258850"/>
            <a:ext cx="1622525" cy="64807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Vulnerabilidad</a:t>
            </a:r>
            <a:endParaRPr 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1E06564-0FF3-4B38-ABDC-D9A2D6D2BE6B}"/>
              </a:ext>
            </a:extLst>
          </p:cNvPr>
          <p:cNvSpPr/>
          <p:nvPr/>
        </p:nvSpPr>
        <p:spPr>
          <a:xfrm>
            <a:off x="5864196" y="3224781"/>
            <a:ext cx="1615123" cy="64807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Vulnerabilidad</a:t>
            </a:r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DCCED19-76B5-493E-93D3-97BF8366DE8A}"/>
              </a:ext>
            </a:extLst>
          </p:cNvPr>
          <p:cNvSpPr/>
          <p:nvPr/>
        </p:nvSpPr>
        <p:spPr>
          <a:xfrm>
            <a:off x="5856797" y="4267265"/>
            <a:ext cx="1615122" cy="64807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Vulnerabilidad</a:t>
            </a:r>
            <a:endParaRPr lang="en-US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048135E-89F2-4F8B-82BD-DC2613C265A9}"/>
              </a:ext>
            </a:extLst>
          </p:cNvPr>
          <p:cNvSpPr/>
          <p:nvPr/>
        </p:nvSpPr>
        <p:spPr>
          <a:xfrm>
            <a:off x="5864197" y="5339885"/>
            <a:ext cx="1615122" cy="64807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Vulnerabilidad</a:t>
            </a:r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B53ABCD-1DDA-4976-B2DA-0705BA42C62F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 flipV="1">
            <a:off x="4064247" y="1647515"/>
            <a:ext cx="1792550" cy="209513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1B096DD-F101-4579-B50C-7AA31836AF15}"/>
              </a:ext>
            </a:extLst>
          </p:cNvPr>
          <p:cNvCxnSpPr>
            <a:cxnSpLocks/>
            <a:stCxn id="6" idx="3"/>
            <a:endCxn id="8" idx="1"/>
          </p:cNvCxnSpPr>
          <p:nvPr/>
        </p:nvCxnSpPr>
        <p:spPr>
          <a:xfrm flipV="1">
            <a:off x="4064247" y="2582885"/>
            <a:ext cx="1792548" cy="115976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ADEF71F-5D51-4E27-89EF-392A3A474619}"/>
              </a:ext>
            </a:extLst>
          </p:cNvPr>
          <p:cNvCxnSpPr>
            <a:cxnSpLocks/>
            <a:stCxn id="6" idx="3"/>
            <a:endCxn id="9" idx="1"/>
          </p:cNvCxnSpPr>
          <p:nvPr/>
        </p:nvCxnSpPr>
        <p:spPr>
          <a:xfrm flipV="1">
            <a:off x="4064247" y="3548816"/>
            <a:ext cx="1799949" cy="193829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52798EF-53EE-4FC2-BB3C-AA3B3D362904}"/>
              </a:ext>
            </a:extLst>
          </p:cNvPr>
          <p:cNvCxnSpPr>
            <a:cxnSpLocks/>
            <a:stCxn id="6" idx="3"/>
            <a:endCxn id="10" idx="1"/>
          </p:cNvCxnSpPr>
          <p:nvPr/>
        </p:nvCxnSpPr>
        <p:spPr>
          <a:xfrm>
            <a:off x="4064247" y="3742645"/>
            <a:ext cx="1792550" cy="848655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3D49265-5473-40E3-95A7-F452C55668B3}"/>
              </a:ext>
            </a:extLst>
          </p:cNvPr>
          <p:cNvCxnSpPr>
            <a:cxnSpLocks/>
            <a:stCxn id="6" idx="3"/>
            <a:endCxn id="11" idx="1"/>
          </p:cNvCxnSpPr>
          <p:nvPr/>
        </p:nvCxnSpPr>
        <p:spPr>
          <a:xfrm>
            <a:off x="4064247" y="3742645"/>
            <a:ext cx="1799950" cy="1921275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E6FBF9E-17E3-4E8D-A8E0-63C818AFF179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 flipH="1">
            <a:off x="6664358" y="3872851"/>
            <a:ext cx="7400" cy="394414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274D8F0-1D97-4D65-BD1B-C49BB218168F}"/>
              </a:ext>
            </a:extLst>
          </p:cNvPr>
          <p:cNvSpPr txBox="1"/>
          <p:nvPr/>
        </p:nvSpPr>
        <p:spPr>
          <a:xfrm>
            <a:off x="6511033" y="3905624"/>
            <a:ext cx="1146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Dependencia</a:t>
            </a:r>
            <a:endParaRPr lang="en-US" sz="1400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820DBE9-8C34-4D09-BE2A-3779AFBA7548}"/>
              </a:ext>
            </a:extLst>
          </p:cNvPr>
          <p:cNvSpPr/>
          <p:nvPr/>
        </p:nvSpPr>
        <p:spPr>
          <a:xfrm>
            <a:off x="5364755" y="2968933"/>
            <a:ext cx="2556501" cy="23709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1A33A384-969F-4C1A-B3AC-C120EAD1AFA9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16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32371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144"/>
    </mc:Choice>
    <mc:Fallback xmlns="">
      <p:transition spd="slow" advTm="47144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BB26DF3-DD44-4730-8A3D-A92AC282B6CF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err="1"/>
              <a:t>Dificultades</a:t>
            </a:r>
            <a:r>
              <a:rPr lang="en-US" dirty="0"/>
              <a:t> para </a:t>
            </a:r>
            <a:r>
              <a:rPr lang="en-US" dirty="0" err="1"/>
              <a:t>Identificar</a:t>
            </a:r>
            <a:r>
              <a:rPr lang="en-US" dirty="0"/>
              <a:t> </a:t>
            </a:r>
            <a:r>
              <a:rPr lang="en-US" dirty="0" err="1"/>
              <a:t>Vulnerabilidades</a:t>
            </a:r>
            <a:r>
              <a:rPr lang="en-US" dirty="0"/>
              <a:t> </a:t>
            </a:r>
            <a:r>
              <a:rPr lang="en-US" dirty="0" err="1"/>
              <a:t>Independientes</a:t>
            </a:r>
            <a:endParaRPr lang="en-US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B5083C84-7852-460E-A6C1-0D0264E38A59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17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21289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59"/>
    </mc:Choice>
    <mc:Fallback xmlns="">
      <p:transition spd="slow" advTm="9359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03DB8-11DF-4DEA-9BD1-4CD3CF2B0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Calidad de la </a:t>
            </a:r>
            <a:r>
              <a:rPr lang="en-US" dirty="0" err="1"/>
              <a:t>Información</a:t>
            </a:r>
            <a:r>
              <a:rPr lang="en-US" dirty="0"/>
              <a:t> Cambia el </a:t>
            </a:r>
            <a:r>
              <a:rPr lang="en-US" dirty="0" err="1"/>
              <a:t>Resultado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09CD38-6DFF-4963-9C8D-D3469DFC47F2}"/>
              </a:ext>
            </a:extLst>
          </p:cNvPr>
          <p:cNvSpPr txBox="1"/>
          <p:nvPr/>
        </p:nvSpPr>
        <p:spPr>
          <a:xfrm>
            <a:off x="1038687" y="1846556"/>
            <a:ext cx="2287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XSS via el </a:t>
            </a:r>
            <a:r>
              <a:rPr lang="en-US" dirty="0" err="1"/>
              <a:t>parámetro</a:t>
            </a:r>
            <a:r>
              <a:rPr lang="en-US" dirty="0"/>
              <a:t> 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094AE5-E1B6-418A-B66C-E876C7BE3927}"/>
              </a:ext>
            </a:extLst>
          </p:cNvPr>
          <p:cNvSpPr txBox="1"/>
          <p:nvPr/>
        </p:nvSpPr>
        <p:spPr>
          <a:xfrm>
            <a:off x="1038687" y="2919444"/>
            <a:ext cx="2279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XSS via el </a:t>
            </a:r>
            <a:r>
              <a:rPr lang="en-US" dirty="0" err="1"/>
              <a:t>parámetro</a:t>
            </a:r>
            <a:r>
              <a:rPr lang="en-US" dirty="0"/>
              <a:t> 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1CF528-5B95-4365-979F-371B951EF90F}"/>
              </a:ext>
            </a:extLst>
          </p:cNvPr>
          <p:cNvSpPr txBox="1"/>
          <p:nvPr/>
        </p:nvSpPr>
        <p:spPr>
          <a:xfrm>
            <a:off x="1049908" y="4236129"/>
            <a:ext cx="2277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XSS via el </a:t>
            </a:r>
            <a:r>
              <a:rPr lang="en-US" dirty="0" err="1"/>
              <a:t>parámetro</a:t>
            </a:r>
            <a:r>
              <a:rPr lang="en-US" dirty="0"/>
              <a:t> C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D5FEFC0-60C3-4BFA-BF86-D264F39DF56B}"/>
              </a:ext>
            </a:extLst>
          </p:cNvPr>
          <p:cNvSpPr/>
          <p:nvPr/>
        </p:nvSpPr>
        <p:spPr>
          <a:xfrm>
            <a:off x="4731440" y="2365498"/>
            <a:ext cx="1491448" cy="147722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5B9611-4A69-4C91-9399-BF0FD0E854DB}"/>
              </a:ext>
            </a:extLst>
          </p:cNvPr>
          <p:cNvSpPr txBox="1"/>
          <p:nvPr/>
        </p:nvSpPr>
        <p:spPr>
          <a:xfrm>
            <a:off x="7499082" y="2919443"/>
            <a:ext cx="2239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Error </a:t>
            </a:r>
            <a:r>
              <a:rPr lang="en-US" dirty="0" err="1"/>
              <a:t>en</a:t>
            </a:r>
            <a:r>
              <a:rPr lang="en-US" dirty="0"/>
              <a:t> los </a:t>
            </a:r>
            <a:r>
              <a:rPr lang="en-US" dirty="0" err="1"/>
              <a:t>filtros</a:t>
            </a:r>
            <a:r>
              <a:rPr lang="en-US" dirty="0"/>
              <a:t> XSS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E153003-53A6-47D0-BA2B-55215D112F38}"/>
              </a:ext>
            </a:extLst>
          </p:cNvPr>
          <p:cNvCxnSpPr>
            <a:stCxn id="6" idx="3"/>
            <a:endCxn id="9" idx="2"/>
          </p:cNvCxnSpPr>
          <p:nvPr/>
        </p:nvCxnSpPr>
        <p:spPr>
          <a:xfrm>
            <a:off x="3325788" y="2031222"/>
            <a:ext cx="1405652" cy="1072888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7483A1C-4013-43A6-8108-CE8F8587B80D}"/>
              </a:ext>
            </a:extLst>
          </p:cNvPr>
          <p:cNvCxnSpPr>
            <a:stCxn id="7" idx="3"/>
            <a:endCxn id="9" idx="2"/>
          </p:cNvCxnSpPr>
          <p:nvPr/>
        </p:nvCxnSpPr>
        <p:spPr>
          <a:xfrm>
            <a:off x="3317772" y="3104110"/>
            <a:ext cx="1413668" cy="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6B18552-18AF-4F28-92EE-CE5278868546}"/>
              </a:ext>
            </a:extLst>
          </p:cNvPr>
          <p:cNvCxnSpPr>
            <a:stCxn id="8" idx="3"/>
            <a:endCxn id="9" idx="2"/>
          </p:cNvCxnSpPr>
          <p:nvPr/>
        </p:nvCxnSpPr>
        <p:spPr>
          <a:xfrm flipV="1">
            <a:off x="3327391" y="3104110"/>
            <a:ext cx="1404049" cy="1316685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F517658-7698-4D47-A291-FED5B0D9B660}"/>
              </a:ext>
            </a:extLst>
          </p:cNvPr>
          <p:cNvCxnSpPr>
            <a:stCxn id="9" idx="6"/>
            <a:endCxn id="10" idx="1"/>
          </p:cNvCxnSpPr>
          <p:nvPr/>
        </p:nvCxnSpPr>
        <p:spPr>
          <a:xfrm flipV="1">
            <a:off x="6222888" y="3104109"/>
            <a:ext cx="1276194" cy="1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26C7A57-E9E2-48ED-95F0-A95CD26475C6}"/>
              </a:ext>
            </a:extLst>
          </p:cNvPr>
          <p:cNvSpPr txBox="1"/>
          <p:nvPr/>
        </p:nvSpPr>
        <p:spPr>
          <a:xfrm>
            <a:off x="812801" y="1299724"/>
            <a:ext cx="291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Visible </a:t>
            </a:r>
            <a:r>
              <a:rPr lang="en-US" sz="2400" b="1" dirty="0" err="1"/>
              <a:t>Externamente</a:t>
            </a:r>
            <a:endParaRPr lang="en-US" sz="24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6D4335-0FC4-4E84-BFA5-CF263639EAB1}"/>
              </a:ext>
            </a:extLst>
          </p:cNvPr>
          <p:cNvSpPr txBox="1"/>
          <p:nvPr/>
        </p:nvSpPr>
        <p:spPr>
          <a:xfrm>
            <a:off x="6934536" y="1246391"/>
            <a:ext cx="3052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Problema</a:t>
            </a:r>
            <a:r>
              <a:rPr lang="en-US" sz="2400" b="1" dirty="0"/>
              <a:t> </a:t>
            </a:r>
            <a:r>
              <a:rPr lang="en-US" sz="2400" b="1" dirty="0" err="1"/>
              <a:t>en</a:t>
            </a:r>
            <a:r>
              <a:rPr lang="en-US" sz="2400" b="1" dirty="0"/>
              <a:t> el Código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2649B520-5EB3-47FE-9AD1-D930C78415B1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18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81169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79"/>
    </mc:Choice>
    <mc:Fallback xmlns="">
      <p:transition spd="slow" advTm="15879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690E9-331F-4761-A165-A19FC8493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Podría</a:t>
            </a:r>
            <a:r>
              <a:rPr lang="en-US" dirty="0"/>
              <a:t>, No </a:t>
            </a:r>
            <a:r>
              <a:rPr lang="en-US" dirty="0" err="1"/>
              <a:t>Debería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BAEE87-991C-4A1F-AD5C-F04A0C11CA38}"/>
              </a:ext>
            </a:extLst>
          </p:cNvPr>
          <p:cNvGrpSpPr/>
          <p:nvPr/>
        </p:nvGrpSpPr>
        <p:grpSpPr>
          <a:xfrm>
            <a:off x="2469581" y="1449296"/>
            <a:ext cx="6957996" cy="4124206"/>
            <a:chOff x="4166452" y="1524243"/>
            <a:chExt cx="9277328" cy="5498947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ACDEE81-4E1E-4FCB-8FB1-1BE5D94073C5}"/>
                </a:ext>
              </a:extLst>
            </p:cNvPr>
            <p:cNvSpPr txBox="1"/>
            <p:nvPr/>
          </p:nvSpPr>
          <p:spPr>
            <a:xfrm>
              <a:off x="4166452" y="1524243"/>
              <a:ext cx="3657412" cy="9438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450"/>
                </a:spcAft>
              </a:pPr>
              <a:r>
                <a:rPr lang="en-US" sz="4000" b="1" dirty="0" err="1">
                  <a:ea typeface="Verdana" pitchFamily="34" charset="0"/>
                  <a:cs typeface="Verdana" pitchFamily="34" charset="0"/>
                </a:rPr>
                <a:t>Escenario</a:t>
              </a:r>
              <a:r>
                <a:rPr lang="en-US" sz="4000" b="1" dirty="0">
                  <a:ea typeface="Verdana" pitchFamily="34" charset="0"/>
                  <a:cs typeface="Verdana" pitchFamily="34" charset="0"/>
                </a:rPr>
                <a:t> 1:</a:t>
              </a:r>
            </a:p>
          </p:txBody>
        </p:sp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D5B61757-773A-4CC3-A91C-C17B6E0D25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033" y="2468092"/>
              <a:ext cx="8782747" cy="4555098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685766">
                <a:defRPr/>
              </a:pPr>
              <a:r>
                <a:rPr lang="en-US" altLang="en-US" sz="3600" kern="0" dirty="0"/>
                <a:t>if (</a:t>
              </a:r>
              <a:r>
                <a:rPr lang="en-US" altLang="en-US" sz="3600" kern="0" dirty="0" err="1"/>
                <a:t>strcmp</a:t>
              </a:r>
              <a:r>
                <a:rPr lang="en-US" altLang="en-US" sz="3600" kern="0" dirty="0"/>
                <a:t>(</a:t>
              </a:r>
              <a:r>
                <a:rPr lang="en-US" altLang="en-US" sz="3600" kern="0" dirty="0" err="1"/>
                <a:t>cmd</a:t>
              </a:r>
              <a:r>
                <a:rPr lang="en-US" altLang="en-US" sz="3600" kern="0" dirty="0"/>
                <a:t>, "show") == 0) {</a:t>
              </a:r>
            </a:p>
            <a:p>
              <a:pPr defTabSz="685766">
                <a:defRPr/>
              </a:pPr>
              <a:r>
                <a:rPr lang="en-US" altLang="en-US" sz="3600" b="1" kern="0" dirty="0">
                  <a:solidFill>
                    <a:srgbClr val="FF3300"/>
                  </a:solidFill>
                </a:rPr>
                <a:t> </a:t>
              </a:r>
              <a:r>
                <a:rPr lang="en-US" altLang="en-US" sz="3600" b="1" kern="0" dirty="0" err="1">
                  <a:solidFill>
                    <a:srgbClr val="FF3300"/>
                  </a:solidFill>
                </a:rPr>
                <a:t>strcpy</a:t>
              </a:r>
              <a:r>
                <a:rPr lang="en-US" altLang="en-US" sz="3600" b="1" kern="0" dirty="0">
                  <a:solidFill>
                    <a:srgbClr val="FF3300"/>
                  </a:solidFill>
                </a:rPr>
                <a:t>(</a:t>
              </a:r>
              <a:r>
                <a:rPr lang="en-US" altLang="en-US" sz="3600" b="1" kern="0" dirty="0" err="1">
                  <a:solidFill>
                    <a:srgbClr val="FF3300"/>
                  </a:solidFill>
                </a:rPr>
                <a:t>str</a:t>
              </a:r>
              <a:r>
                <a:rPr lang="en-US" altLang="en-US" sz="3600" b="1" kern="0" dirty="0">
                  <a:solidFill>
                    <a:srgbClr val="FF3300"/>
                  </a:solidFill>
                </a:rPr>
                <a:t>, </a:t>
              </a:r>
              <a:r>
                <a:rPr lang="en-US" altLang="en-US" sz="3600" b="1" kern="0" dirty="0" err="1">
                  <a:solidFill>
                    <a:srgbClr val="FF3300"/>
                  </a:solidFill>
                </a:rPr>
                <a:t>long_input</a:t>
              </a:r>
              <a:r>
                <a:rPr lang="en-US" altLang="en-US" sz="3600" b="1" kern="0" dirty="0">
                  <a:solidFill>
                    <a:srgbClr val="FF3300"/>
                  </a:solidFill>
                </a:rPr>
                <a:t>);</a:t>
              </a:r>
            </a:p>
            <a:p>
              <a:pPr defTabSz="685766">
                <a:defRPr/>
              </a:pPr>
              <a:r>
                <a:rPr lang="en-US" altLang="en-US" sz="3600" b="1" kern="0" dirty="0"/>
                <a:t> </a:t>
              </a:r>
              <a:r>
                <a:rPr lang="en-US" altLang="en-US" sz="3600" kern="0" dirty="0" err="1"/>
                <a:t>process_show_command</a:t>
              </a:r>
              <a:r>
                <a:rPr lang="en-US" altLang="en-US" sz="3600" kern="0" dirty="0"/>
                <a:t>(</a:t>
              </a:r>
              <a:r>
                <a:rPr lang="en-US" altLang="en-US" sz="3600" kern="0" dirty="0" err="1"/>
                <a:t>str</a:t>
              </a:r>
              <a:r>
                <a:rPr lang="en-US" altLang="en-US" sz="3600" kern="0" dirty="0"/>
                <a:t>); }</a:t>
              </a:r>
            </a:p>
            <a:p>
              <a:pPr defTabSz="685766">
                <a:defRPr/>
              </a:pPr>
              <a:r>
                <a:rPr lang="en-US" altLang="en-US" sz="3600" kern="0" dirty="0" err="1"/>
                <a:t>elsif</a:t>
              </a:r>
              <a:r>
                <a:rPr lang="en-US" altLang="en-US" sz="3600" kern="0" dirty="0"/>
                <a:t> (</a:t>
              </a:r>
              <a:r>
                <a:rPr lang="en-US" altLang="en-US" sz="3600" kern="0" dirty="0" err="1"/>
                <a:t>strcmp</a:t>
              </a:r>
              <a:r>
                <a:rPr lang="en-US" altLang="en-US" sz="3600" kern="0" dirty="0"/>
                <a:t>(</a:t>
              </a:r>
              <a:r>
                <a:rPr lang="en-US" altLang="en-US" sz="3600" kern="0" dirty="0" err="1"/>
                <a:t>cmd</a:t>
              </a:r>
              <a:r>
                <a:rPr lang="en-US" altLang="en-US" sz="3600" kern="0" dirty="0"/>
                <a:t>, "clear") == 0) {</a:t>
              </a:r>
            </a:p>
            <a:p>
              <a:pPr defTabSz="685766">
                <a:defRPr/>
              </a:pPr>
              <a:r>
                <a:rPr lang="en-US" altLang="en-US" sz="3600" b="1" kern="0" dirty="0">
                  <a:solidFill>
                    <a:srgbClr val="FF3300"/>
                  </a:solidFill>
                </a:rPr>
                <a:t> </a:t>
              </a:r>
              <a:r>
                <a:rPr lang="en-US" altLang="en-US" sz="3600" b="1" kern="0" dirty="0" err="1">
                  <a:solidFill>
                    <a:srgbClr val="FF3300"/>
                  </a:solidFill>
                </a:rPr>
                <a:t>strcpy</a:t>
              </a:r>
              <a:r>
                <a:rPr lang="en-US" altLang="en-US" sz="3600" b="1" kern="0" dirty="0">
                  <a:solidFill>
                    <a:srgbClr val="FF3300"/>
                  </a:solidFill>
                </a:rPr>
                <a:t>(</a:t>
              </a:r>
              <a:r>
                <a:rPr lang="en-US" altLang="en-US" sz="3600" b="1" kern="0" dirty="0" err="1">
                  <a:solidFill>
                    <a:srgbClr val="FF3300"/>
                  </a:solidFill>
                </a:rPr>
                <a:t>str</a:t>
              </a:r>
              <a:r>
                <a:rPr lang="en-US" altLang="en-US" sz="3600" b="1" kern="0" dirty="0">
                  <a:solidFill>
                    <a:srgbClr val="FF3300"/>
                  </a:solidFill>
                </a:rPr>
                <a:t>, </a:t>
              </a:r>
              <a:r>
                <a:rPr lang="en-US" altLang="en-US" sz="3600" b="1" kern="0" dirty="0" err="1">
                  <a:solidFill>
                    <a:srgbClr val="FF3300"/>
                  </a:solidFill>
                </a:rPr>
                <a:t>long_input</a:t>
              </a:r>
              <a:r>
                <a:rPr lang="en-US" altLang="en-US" sz="3600" b="1" kern="0" dirty="0">
                  <a:solidFill>
                    <a:srgbClr val="FF3300"/>
                  </a:solidFill>
                </a:rPr>
                <a:t>);</a:t>
              </a:r>
            </a:p>
            <a:p>
              <a:pPr defTabSz="685766">
                <a:defRPr/>
              </a:pPr>
              <a:r>
                <a:rPr lang="en-US" altLang="en-US" sz="3600" b="1" kern="0" dirty="0"/>
                <a:t> </a:t>
              </a:r>
              <a:r>
                <a:rPr lang="en-US" altLang="en-US" sz="3600" kern="0" dirty="0" err="1"/>
                <a:t>process_clear_command</a:t>
              </a:r>
              <a:r>
                <a:rPr lang="en-US" altLang="en-US" sz="3600" kern="0" dirty="0"/>
                <a:t>(</a:t>
              </a:r>
              <a:r>
                <a:rPr lang="en-US" altLang="en-US" sz="3600" kern="0" dirty="0" err="1"/>
                <a:t>str</a:t>
              </a:r>
              <a:r>
                <a:rPr lang="en-US" altLang="en-US" sz="3600" kern="0" dirty="0"/>
                <a:t>); }</a:t>
              </a:r>
            </a:p>
          </p:txBody>
        </p:sp>
      </p:grp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70BB3850-BA5C-437A-A99E-BD38F9177B69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19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69752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929"/>
    </mc:Choice>
    <mc:Fallback xmlns="">
      <p:transition spd="slow" advTm="2592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E495207-35DE-46E2-B7DB-F31265C44A28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7.1 – ¿</a:t>
            </a:r>
            <a:r>
              <a:rPr lang="en-US" dirty="0" err="1"/>
              <a:t>Qué</a:t>
            </a:r>
            <a:r>
              <a:rPr lang="en-US" dirty="0"/>
              <a:t> es una </a:t>
            </a:r>
            <a:r>
              <a:rPr lang="en-US" dirty="0" err="1"/>
              <a:t>Vulnerabilidad</a:t>
            </a:r>
            <a:r>
              <a:rPr lang="en-US" dirty="0"/>
              <a:t>?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82045B7-7B05-40AE-9013-22D441417E05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2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02180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43"/>
    </mc:Choice>
    <mc:Fallback xmlns="">
      <p:transition spd="slow" advTm="7543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65FBB54-017B-487C-B06C-FDADD260E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 </a:t>
            </a:r>
            <a:r>
              <a:rPr lang="en-US" dirty="0" err="1"/>
              <a:t>Opciones</a:t>
            </a:r>
            <a:r>
              <a:rPr lang="en-US" dirty="0"/>
              <a:t> para las </a:t>
            </a:r>
            <a:r>
              <a:rPr lang="en-US" dirty="0" err="1"/>
              <a:t>Reparaciones</a:t>
            </a:r>
            <a:r>
              <a:rPr lang="en-US" dirty="0"/>
              <a:t> No </a:t>
            </a:r>
            <a:r>
              <a:rPr lang="en-US" dirty="0" err="1"/>
              <a:t>Deberían</a:t>
            </a:r>
            <a:r>
              <a:rPr lang="en-US" dirty="0"/>
              <a:t> </a:t>
            </a:r>
            <a:r>
              <a:rPr lang="en-US" dirty="0" err="1"/>
              <a:t>Impactar</a:t>
            </a:r>
            <a:r>
              <a:rPr lang="en-US" dirty="0"/>
              <a:t> a las </a:t>
            </a:r>
            <a:r>
              <a:rPr lang="en-US" dirty="0" err="1"/>
              <a:t>Asignaciones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67A087-F469-4CB1-BE47-64042AC10E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17282"/>
            <a:ext cx="5181600" cy="53580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Reparadas</a:t>
            </a:r>
            <a:r>
              <a:rPr lang="en-US" dirty="0"/>
              <a:t> Juntas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FC72CCA-9F95-45FA-8AFF-7A4498F06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17282"/>
            <a:ext cx="5181600" cy="53580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Reparadas</a:t>
            </a:r>
            <a:r>
              <a:rPr lang="en-US" dirty="0"/>
              <a:t> </a:t>
            </a:r>
            <a:r>
              <a:rPr lang="en-US" dirty="0" err="1"/>
              <a:t>Independientemente</a:t>
            </a:r>
            <a:endParaRPr lang="en-US" dirty="0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F51B20D8-3E8E-4B21-A6CE-2EE3F5780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441" y="2329652"/>
            <a:ext cx="5572359" cy="3108543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85766">
              <a:defRPr/>
            </a:pPr>
            <a:r>
              <a:rPr lang="en-US" altLang="en-US" sz="2800" b="1" kern="0" dirty="0">
                <a:solidFill>
                  <a:srgbClr val="FF0000"/>
                </a:solidFill>
              </a:rPr>
              <a:t>if (</a:t>
            </a:r>
            <a:r>
              <a:rPr lang="en-US" altLang="en-US" sz="2800" b="1" kern="0" dirty="0" err="1">
                <a:solidFill>
                  <a:srgbClr val="FF0000"/>
                </a:solidFill>
              </a:rPr>
              <a:t>len</a:t>
            </a:r>
            <a:r>
              <a:rPr lang="en-US" altLang="en-US" sz="2800" b="1" kern="0" dirty="0">
                <a:solidFill>
                  <a:srgbClr val="FF0000"/>
                </a:solidFill>
              </a:rPr>
              <a:t> (</a:t>
            </a:r>
            <a:r>
              <a:rPr lang="en-US" altLang="en-US" sz="2800" b="1" kern="0" dirty="0" err="1">
                <a:solidFill>
                  <a:srgbClr val="FF0000"/>
                </a:solidFill>
              </a:rPr>
              <a:t>long_input</a:t>
            </a:r>
            <a:r>
              <a:rPr lang="en-US" altLang="en-US" sz="2800" b="1" kern="0" dirty="0">
                <a:solidFill>
                  <a:srgbClr val="FF0000"/>
                </a:solidFill>
              </a:rPr>
              <a:t>) &lt; MAX_LEN) {</a:t>
            </a:r>
          </a:p>
          <a:p>
            <a:pPr defTabSz="685766">
              <a:defRPr/>
            </a:pPr>
            <a:r>
              <a:rPr lang="en-US" altLang="en-US" sz="2800" kern="0" dirty="0"/>
              <a:t>  if (</a:t>
            </a:r>
            <a:r>
              <a:rPr lang="en-US" altLang="en-US" sz="2800" kern="0" dirty="0" err="1"/>
              <a:t>strcmp</a:t>
            </a:r>
            <a:r>
              <a:rPr lang="en-US" altLang="en-US" sz="2800" kern="0" dirty="0"/>
              <a:t>(</a:t>
            </a:r>
            <a:r>
              <a:rPr lang="en-US" altLang="en-US" sz="2800" kern="0" dirty="0" err="1"/>
              <a:t>cmd</a:t>
            </a:r>
            <a:r>
              <a:rPr lang="en-US" altLang="en-US" sz="2800" kern="0" dirty="0"/>
              <a:t>, "show") == 0) {</a:t>
            </a:r>
          </a:p>
          <a:p>
            <a:pPr defTabSz="685766">
              <a:defRPr/>
            </a:pPr>
            <a:r>
              <a:rPr lang="en-US" altLang="en-US" sz="2800" b="1" kern="0" dirty="0"/>
              <a:t>   </a:t>
            </a:r>
            <a:r>
              <a:rPr lang="en-US" altLang="en-US" sz="2800" kern="0" dirty="0" err="1"/>
              <a:t>strcpy</a:t>
            </a:r>
            <a:r>
              <a:rPr lang="en-US" altLang="en-US" sz="2800" kern="0" dirty="0"/>
              <a:t>(str, </a:t>
            </a:r>
            <a:r>
              <a:rPr lang="en-US" altLang="en-US" sz="2800" kern="0" dirty="0" err="1"/>
              <a:t>long_input</a:t>
            </a:r>
            <a:r>
              <a:rPr lang="en-US" altLang="en-US" sz="2800" kern="0" dirty="0"/>
              <a:t>);</a:t>
            </a:r>
          </a:p>
          <a:p>
            <a:pPr defTabSz="685766">
              <a:defRPr/>
            </a:pPr>
            <a:r>
              <a:rPr lang="en-US" altLang="en-US" sz="2800" b="1" kern="0" dirty="0"/>
              <a:t>   </a:t>
            </a:r>
            <a:r>
              <a:rPr lang="en-US" altLang="en-US" sz="2800" kern="0" dirty="0" err="1"/>
              <a:t>process_show_command</a:t>
            </a:r>
            <a:r>
              <a:rPr lang="en-US" altLang="en-US" sz="2800" kern="0" dirty="0"/>
              <a:t>(str); }</a:t>
            </a:r>
          </a:p>
          <a:p>
            <a:pPr defTabSz="685766">
              <a:defRPr/>
            </a:pPr>
            <a:r>
              <a:rPr lang="en-US" altLang="en-US" sz="2800" kern="0" dirty="0"/>
              <a:t>  </a:t>
            </a:r>
            <a:r>
              <a:rPr lang="en-US" altLang="en-US" sz="2800" kern="0" dirty="0" err="1"/>
              <a:t>elsif</a:t>
            </a:r>
            <a:r>
              <a:rPr lang="en-US" altLang="en-US" sz="2800" kern="0" dirty="0"/>
              <a:t> (</a:t>
            </a:r>
            <a:r>
              <a:rPr lang="en-US" altLang="en-US" sz="2800" kern="0" dirty="0" err="1"/>
              <a:t>strcmp</a:t>
            </a:r>
            <a:r>
              <a:rPr lang="en-US" altLang="en-US" sz="2800" kern="0" dirty="0"/>
              <a:t>(</a:t>
            </a:r>
            <a:r>
              <a:rPr lang="en-US" altLang="en-US" sz="2800" kern="0" dirty="0" err="1"/>
              <a:t>cmd</a:t>
            </a:r>
            <a:r>
              <a:rPr lang="en-US" altLang="en-US" sz="2800" kern="0" dirty="0"/>
              <a:t>, "clear") == 0) {</a:t>
            </a:r>
          </a:p>
          <a:p>
            <a:pPr defTabSz="685766">
              <a:defRPr/>
            </a:pPr>
            <a:r>
              <a:rPr lang="en-US" altLang="en-US" sz="2800" b="1" kern="0" dirty="0"/>
              <a:t>   </a:t>
            </a:r>
            <a:r>
              <a:rPr lang="en-US" altLang="en-US" sz="2800" kern="0" dirty="0" err="1"/>
              <a:t>strcpy</a:t>
            </a:r>
            <a:r>
              <a:rPr lang="en-US" altLang="en-US" sz="2800" kern="0" dirty="0"/>
              <a:t>(str, </a:t>
            </a:r>
            <a:r>
              <a:rPr lang="en-US" altLang="en-US" sz="2800" kern="0" dirty="0" err="1"/>
              <a:t>long_input</a:t>
            </a:r>
            <a:r>
              <a:rPr lang="en-US" altLang="en-US" sz="2800" kern="0" dirty="0"/>
              <a:t>);</a:t>
            </a:r>
          </a:p>
          <a:p>
            <a:pPr defTabSz="685766">
              <a:defRPr/>
            </a:pPr>
            <a:r>
              <a:rPr lang="en-US" altLang="en-US" sz="2800" b="1" kern="0" dirty="0"/>
              <a:t>   </a:t>
            </a:r>
            <a:r>
              <a:rPr lang="en-US" altLang="en-US" sz="2800" kern="0" dirty="0" err="1"/>
              <a:t>process_clear_command</a:t>
            </a:r>
            <a:r>
              <a:rPr lang="en-US" altLang="en-US" sz="2800" kern="0" dirty="0"/>
              <a:t>(str); }} </a:t>
            </a: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5B80EB66-2983-4453-AE79-B10E285CA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4808" y="2329651"/>
            <a:ext cx="5751896" cy="353943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85766">
              <a:defRPr/>
            </a:pPr>
            <a:r>
              <a:rPr lang="en-US" altLang="en-US" sz="2800" kern="0" dirty="0"/>
              <a:t>if (</a:t>
            </a:r>
            <a:r>
              <a:rPr lang="en-US" altLang="en-US" sz="2800" kern="0" dirty="0" err="1"/>
              <a:t>strcmp</a:t>
            </a:r>
            <a:r>
              <a:rPr lang="en-US" altLang="en-US" sz="2800" kern="0" dirty="0"/>
              <a:t>(</a:t>
            </a:r>
            <a:r>
              <a:rPr lang="en-US" altLang="en-US" sz="2800" kern="0" dirty="0" err="1"/>
              <a:t>cmd</a:t>
            </a:r>
            <a:r>
              <a:rPr lang="en-US" altLang="en-US" sz="2800" kern="0" dirty="0"/>
              <a:t>, "show") == 0) {</a:t>
            </a:r>
          </a:p>
          <a:p>
            <a:pPr defTabSz="685766">
              <a:defRPr/>
            </a:pPr>
            <a:r>
              <a:rPr lang="en-US" altLang="en-US" sz="2800" b="1" kern="0" dirty="0">
                <a:solidFill>
                  <a:srgbClr val="FF0000"/>
                </a:solidFill>
              </a:rPr>
              <a:t>  if (</a:t>
            </a:r>
            <a:r>
              <a:rPr lang="en-US" altLang="en-US" sz="2800" b="1" kern="0" dirty="0" err="1">
                <a:solidFill>
                  <a:srgbClr val="FF0000"/>
                </a:solidFill>
              </a:rPr>
              <a:t>len</a:t>
            </a:r>
            <a:r>
              <a:rPr lang="en-US" altLang="en-US" sz="2800" b="1" kern="0" dirty="0">
                <a:solidFill>
                  <a:srgbClr val="FF0000"/>
                </a:solidFill>
              </a:rPr>
              <a:t> (</a:t>
            </a:r>
            <a:r>
              <a:rPr lang="en-US" altLang="en-US" sz="2800" b="1" kern="0" dirty="0" err="1">
                <a:solidFill>
                  <a:srgbClr val="FF0000"/>
                </a:solidFill>
              </a:rPr>
              <a:t>long_input</a:t>
            </a:r>
            <a:r>
              <a:rPr lang="en-US" altLang="en-US" sz="2800" b="1" kern="0" dirty="0">
                <a:solidFill>
                  <a:srgbClr val="FF0000"/>
                </a:solidFill>
              </a:rPr>
              <a:t>) &lt; MAX_LEN) {</a:t>
            </a:r>
            <a:endParaRPr lang="en-US" altLang="en-US" sz="2800" kern="0" dirty="0"/>
          </a:p>
          <a:p>
            <a:pPr defTabSz="685766">
              <a:defRPr/>
            </a:pPr>
            <a:r>
              <a:rPr lang="en-US" altLang="en-US" sz="2800" b="1" kern="0" dirty="0"/>
              <a:t>   </a:t>
            </a:r>
            <a:r>
              <a:rPr lang="en-US" altLang="en-US" sz="2800" kern="0" dirty="0" err="1"/>
              <a:t>strcpy</a:t>
            </a:r>
            <a:r>
              <a:rPr lang="en-US" altLang="en-US" sz="2800" kern="0" dirty="0"/>
              <a:t>(str, </a:t>
            </a:r>
            <a:r>
              <a:rPr lang="en-US" altLang="en-US" sz="2800" kern="0" dirty="0" err="1"/>
              <a:t>long_input</a:t>
            </a:r>
            <a:r>
              <a:rPr lang="en-US" altLang="en-US" sz="2800" kern="0" dirty="0"/>
              <a:t>); }</a:t>
            </a:r>
          </a:p>
          <a:p>
            <a:pPr defTabSz="685766">
              <a:defRPr/>
            </a:pPr>
            <a:r>
              <a:rPr lang="en-US" altLang="en-US" sz="2800" b="1" kern="0" dirty="0"/>
              <a:t> </a:t>
            </a:r>
            <a:r>
              <a:rPr lang="en-US" altLang="en-US" sz="2800" kern="0" dirty="0" err="1"/>
              <a:t>process_show_command</a:t>
            </a:r>
            <a:r>
              <a:rPr lang="en-US" altLang="en-US" sz="2800" kern="0" dirty="0"/>
              <a:t>(</a:t>
            </a:r>
            <a:r>
              <a:rPr lang="en-US" altLang="en-US" sz="2800" kern="0" dirty="0" err="1"/>
              <a:t>str</a:t>
            </a:r>
            <a:r>
              <a:rPr lang="en-US" altLang="en-US" sz="2800" kern="0" dirty="0"/>
              <a:t>); }</a:t>
            </a:r>
          </a:p>
          <a:p>
            <a:pPr defTabSz="685766">
              <a:defRPr/>
            </a:pPr>
            <a:r>
              <a:rPr lang="en-US" altLang="en-US" sz="2800" kern="0" dirty="0" err="1"/>
              <a:t>elsif</a:t>
            </a:r>
            <a:r>
              <a:rPr lang="en-US" altLang="en-US" sz="2800" kern="0" dirty="0"/>
              <a:t> (</a:t>
            </a:r>
            <a:r>
              <a:rPr lang="en-US" altLang="en-US" sz="2800" kern="0" dirty="0" err="1"/>
              <a:t>strcmp</a:t>
            </a:r>
            <a:r>
              <a:rPr lang="en-US" altLang="en-US" sz="2800" kern="0" dirty="0"/>
              <a:t>(</a:t>
            </a:r>
            <a:r>
              <a:rPr lang="en-US" altLang="en-US" sz="2800" kern="0" dirty="0" err="1"/>
              <a:t>cmd</a:t>
            </a:r>
            <a:r>
              <a:rPr lang="en-US" altLang="en-US" sz="2800" kern="0" dirty="0"/>
              <a:t>, "clear") == 0) {</a:t>
            </a:r>
          </a:p>
          <a:p>
            <a:pPr defTabSz="685766">
              <a:defRPr/>
            </a:pPr>
            <a:r>
              <a:rPr lang="en-US" altLang="en-US" sz="2800" kern="0" dirty="0"/>
              <a:t>  </a:t>
            </a:r>
            <a:r>
              <a:rPr lang="en-US" altLang="en-US" sz="2800" b="1" kern="0" dirty="0">
                <a:solidFill>
                  <a:srgbClr val="FF0000"/>
                </a:solidFill>
              </a:rPr>
              <a:t>if (</a:t>
            </a:r>
            <a:r>
              <a:rPr lang="en-US" altLang="en-US" sz="2800" b="1" kern="0" dirty="0" err="1">
                <a:solidFill>
                  <a:srgbClr val="FF0000"/>
                </a:solidFill>
              </a:rPr>
              <a:t>len</a:t>
            </a:r>
            <a:r>
              <a:rPr lang="en-US" altLang="en-US" sz="2800" b="1" kern="0" dirty="0">
                <a:solidFill>
                  <a:srgbClr val="FF0000"/>
                </a:solidFill>
              </a:rPr>
              <a:t> (</a:t>
            </a:r>
            <a:r>
              <a:rPr lang="en-US" altLang="en-US" sz="2800" b="1" kern="0" dirty="0" err="1">
                <a:solidFill>
                  <a:srgbClr val="FF0000"/>
                </a:solidFill>
              </a:rPr>
              <a:t>long_input</a:t>
            </a:r>
            <a:r>
              <a:rPr lang="en-US" altLang="en-US" sz="2800" b="1" kern="0" dirty="0">
                <a:solidFill>
                  <a:srgbClr val="FF0000"/>
                </a:solidFill>
              </a:rPr>
              <a:t>) &lt; MAX_LEN) {</a:t>
            </a:r>
            <a:endParaRPr lang="en-US" altLang="en-US" sz="2800" kern="0" dirty="0"/>
          </a:p>
          <a:p>
            <a:pPr defTabSz="685766">
              <a:defRPr/>
            </a:pPr>
            <a:r>
              <a:rPr lang="en-US" altLang="en-US" sz="2800" b="1" kern="0" dirty="0"/>
              <a:t>   </a:t>
            </a:r>
            <a:r>
              <a:rPr lang="en-US" altLang="en-US" sz="2800" kern="0" dirty="0" err="1"/>
              <a:t>strcpy</a:t>
            </a:r>
            <a:r>
              <a:rPr lang="en-US" altLang="en-US" sz="2800" kern="0" dirty="0"/>
              <a:t>(str, </a:t>
            </a:r>
            <a:r>
              <a:rPr lang="en-US" altLang="en-US" sz="2800" kern="0" dirty="0" err="1"/>
              <a:t>long_input</a:t>
            </a:r>
            <a:r>
              <a:rPr lang="en-US" altLang="en-US" sz="2800" kern="0" dirty="0"/>
              <a:t>); }</a:t>
            </a:r>
          </a:p>
          <a:p>
            <a:pPr defTabSz="685766">
              <a:defRPr/>
            </a:pPr>
            <a:r>
              <a:rPr lang="en-US" altLang="en-US" sz="2800" b="1" kern="0" dirty="0"/>
              <a:t> </a:t>
            </a:r>
            <a:r>
              <a:rPr lang="en-US" altLang="en-US" sz="2800" kern="0" dirty="0" err="1"/>
              <a:t>process_clear_command</a:t>
            </a:r>
            <a:r>
              <a:rPr lang="en-US" altLang="en-US" sz="2800" kern="0" dirty="0"/>
              <a:t>(str); }</a:t>
            </a: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C87D33C4-188A-425E-8BCD-FB55CCD4B4B4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20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32997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556"/>
    </mc:Choice>
    <mc:Fallback xmlns="">
      <p:transition spd="slow" advTm="50556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DD28F6A-C710-4E73-B229-0FF6D4FA8916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7.2.2 – </a:t>
            </a:r>
            <a:r>
              <a:rPr lang="en-US" dirty="0" err="1"/>
              <a:t>Vulnerabilidades</a:t>
            </a:r>
            <a:r>
              <a:rPr lang="en-US" dirty="0"/>
              <a:t> </a:t>
            </a:r>
            <a:r>
              <a:rPr lang="en-US" dirty="0" err="1"/>
              <a:t>Dependientes</a:t>
            </a:r>
            <a:endParaRPr lang="en-US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E6F659E-8206-4A9E-84BA-4463E8B055DD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21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92219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48"/>
    </mc:Choice>
    <mc:Fallback xmlns="">
      <p:transition spd="slow" advTm="5948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274638"/>
            <a:ext cx="10772249" cy="868362"/>
          </a:xfrm>
        </p:spPr>
        <p:txBody>
          <a:bodyPr>
            <a:normAutofit fontScale="90000"/>
          </a:bodyPr>
          <a:lstStyle/>
          <a:p>
            <a:r>
              <a:rPr lang="en-US" dirty="0"/>
              <a:t>¿</a:t>
            </a:r>
            <a:r>
              <a:rPr lang="en-US" dirty="0" err="1"/>
              <a:t>Cuándo</a:t>
            </a:r>
            <a:r>
              <a:rPr lang="en-US" dirty="0"/>
              <a:t> No son las </a:t>
            </a:r>
            <a:r>
              <a:rPr lang="en-US" dirty="0" err="1"/>
              <a:t>vulnerabilidades</a:t>
            </a:r>
            <a:r>
              <a:rPr lang="en-US" dirty="0"/>
              <a:t> </a:t>
            </a:r>
            <a:r>
              <a:rPr lang="en-US" dirty="0" err="1"/>
              <a:t>Reparables</a:t>
            </a:r>
            <a:r>
              <a:rPr lang="en-US" dirty="0"/>
              <a:t> </a:t>
            </a:r>
            <a:r>
              <a:rPr lang="en-US" dirty="0" err="1"/>
              <a:t>Independientemente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447801"/>
            <a:ext cx="10311779" cy="4589745"/>
          </a:xfrm>
        </p:spPr>
        <p:txBody>
          <a:bodyPr vert="horz" lIns="91440" tIns="45720" rIns="91440" bIns="45720" rtlCol="0">
            <a:noAutofit/>
          </a:bodyPr>
          <a:lstStyle/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 err="1"/>
              <a:t>Cadenas</a:t>
            </a:r>
            <a:r>
              <a:rPr lang="en-US" dirty="0"/>
              <a:t> – se </a:t>
            </a:r>
            <a:r>
              <a:rPr lang="en-US" dirty="0" err="1"/>
              <a:t>requieren</a:t>
            </a:r>
            <a:r>
              <a:rPr lang="en-US" dirty="0"/>
              <a:t> </a:t>
            </a:r>
            <a:r>
              <a:rPr lang="en-US" dirty="0" err="1"/>
              <a:t>múltiples</a:t>
            </a:r>
            <a:r>
              <a:rPr lang="en-US" dirty="0"/>
              <a:t> </a:t>
            </a:r>
            <a:r>
              <a:rPr lang="en-US" dirty="0" err="1"/>
              <a:t>vulnerabilidades</a:t>
            </a:r>
            <a:r>
              <a:rPr lang="en-US" dirty="0"/>
              <a:t> </a:t>
            </a:r>
            <a:r>
              <a:rPr lang="en-US" dirty="0" err="1"/>
              <a:t>unidas</a:t>
            </a:r>
            <a:r>
              <a:rPr lang="en-US" dirty="0"/>
              <a:t> para que </a:t>
            </a:r>
            <a:r>
              <a:rPr lang="en-US" dirty="0" err="1"/>
              <a:t>resulten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una </a:t>
            </a:r>
            <a:r>
              <a:rPr lang="en-US" dirty="0" err="1"/>
              <a:t>vulnerabilidad</a:t>
            </a:r>
            <a:r>
              <a:rPr lang="en-US" dirty="0"/>
              <a:t> (p. </a:t>
            </a:r>
            <a:r>
              <a:rPr lang="en-US" dirty="0" err="1"/>
              <a:t>ej</a:t>
            </a:r>
            <a:r>
              <a:rPr lang="en-US" dirty="0"/>
              <a:t>. un </a:t>
            </a:r>
            <a:r>
              <a:rPr lang="en-US" dirty="0" err="1"/>
              <a:t>desbordamiento</a:t>
            </a:r>
            <a:r>
              <a:rPr lang="en-US" dirty="0"/>
              <a:t> de </a:t>
            </a:r>
            <a:r>
              <a:rPr lang="en-US" dirty="0" err="1"/>
              <a:t>entero</a:t>
            </a:r>
            <a:r>
              <a:rPr lang="en-US" dirty="0"/>
              <a:t> que </a:t>
            </a:r>
            <a:r>
              <a:rPr lang="en-US" dirty="0" err="1"/>
              <a:t>lleva</a:t>
            </a:r>
            <a:r>
              <a:rPr lang="en-US" dirty="0"/>
              <a:t> a un </a:t>
            </a:r>
            <a:r>
              <a:rPr lang="en-US" dirty="0" err="1"/>
              <a:t>desbordamiento</a:t>
            </a:r>
            <a:r>
              <a:rPr lang="en-US" dirty="0"/>
              <a:t> de buffer)</a:t>
            </a:r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 err="1"/>
              <a:t>Compuestas</a:t>
            </a:r>
            <a:r>
              <a:rPr lang="en-US" dirty="0"/>
              <a:t> – </a:t>
            </a:r>
            <a:r>
              <a:rPr lang="en-US" dirty="0" err="1"/>
              <a:t>múltiples</a:t>
            </a:r>
            <a:r>
              <a:rPr lang="en-US" dirty="0"/>
              <a:t> </a:t>
            </a:r>
            <a:r>
              <a:rPr lang="en-US" dirty="0" err="1"/>
              <a:t>vulnerabilidades</a:t>
            </a:r>
            <a:r>
              <a:rPr lang="en-US" dirty="0"/>
              <a:t> se </a:t>
            </a:r>
            <a:r>
              <a:rPr lang="en-US" dirty="0" err="1"/>
              <a:t>combinan</a:t>
            </a:r>
            <a:r>
              <a:rPr lang="en-US" dirty="0"/>
              <a:t> para </a:t>
            </a:r>
            <a:r>
              <a:rPr lang="en-US" dirty="0" err="1"/>
              <a:t>resultar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una </a:t>
            </a:r>
            <a:r>
              <a:rPr lang="en-US" dirty="0" err="1"/>
              <a:t>única</a:t>
            </a:r>
            <a:r>
              <a:rPr lang="en-US" dirty="0"/>
              <a:t> </a:t>
            </a:r>
            <a:r>
              <a:rPr lang="en-US" dirty="0" err="1"/>
              <a:t>vulnerabilidad</a:t>
            </a:r>
            <a:r>
              <a:rPr lang="en-US" dirty="0"/>
              <a:t> (p. </a:t>
            </a:r>
            <a:r>
              <a:rPr lang="en-US" dirty="0" err="1"/>
              <a:t>ej</a:t>
            </a:r>
            <a:r>
              <a:rPr lang="en-US" dirty="0"/>
              <a:t>. </a:t>
            </a:r>
            <a:r>
              <a:rPr lang="en-US" dirty="0" err="1"/>
              <a:t>ataques</a:t>
            </a:r>
            <a:r>
              <a:rPr lang="en-US" dirty="0"/>
              <a:t> </a:t>
            </a:r>
            <a:r>
              <a:rPr lang="en-US" dirty="0" err="1"/>
              <a:t>symlink</a:t>
            </a:r>
            <a:r>
              <a:rPr lang="en-US" dirty="0"/>
              <a:t> </a:t>
            </a:r>
            <a:r>
              <a:rPr lang="en-US" dirty="0" err="1"/>
              <a:t>requieren</a:t>
            </a:r>
            <a:r>
              <a:rPr lang="en-US" dirty="0"/>
              <a:t> </a:t>
            </a:r>
            <a:r>
              <a:rPr lang="en-US" dirty="0" err="1"/>
              <a:t>permisos</a:t>
            </a:r>
            <a:r>
              <a:rPr lang="en-US" dirty="0"/>
              <a:t> </a:t>
            </a:r>
            <a:r>
              <a:rPr lang="en-US" dirty="0" err="1"/>
              <a:t>inseguros</a:t>
            </a:r>
            <a:r>
              <a:rPr lang="en-US" dirty="0"/>
              <a:t>, </a:t>
            </a:r>
            <a:r>
              <a:rPr lang="en-US" dirty="0" err="1"/>
              <a:t>nombres</a:t>
            </a:r>
            <a:r>
              <a:rPr lang="en-US" dirty="0"/>
              <a:t> de </a:t>
            </a:r>
            <a:r>
              <a:rPr lang="en-US" dirty="0" err="1"/>
              <a:t>ficheros</a:t>
            </a:r>
            <a:r>
              <a:rPr lang="en-US" dirty="0"/>
              <a:t> </a:t>
            </a:r>
            <a:r>
              <a:rPr lang="en-US" dirty="0" err="1"/>
              <a:t>predecibles</a:t>
            </a:r>
            <a:r>
              <a:rPr lang="en-US" dirty="0"/>
              <a:t> y una </a:t>
            </a:r>
            <a:r>
              <a:rPr lang="en-US" dirty="0" err="1"/>
              <a:t>condición</a:t>
            </a:r>
            <a:r>
              <a:rPr lang="en-US" dirty="0"/>
              <a:t> de </a:t>
            </a:r>
            <a:r>
              <a:rPr lang="en-US" dirty="0" err="1"/>
              <a:t>carrera</a:t>
            </a:r>
            <a:r>
              <a:rPr lang="en-US" dirty="0"/>
              <a:t>)</a:t>
            </a:r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 err="1"/>
              <a:t>En</a:t>
            </a:r>
            <a:r>
              <a:rPr lang="en-US" dirty="0"/>
              <a:t> ambos </a:t>
            </a:r>
            <a:r>
              <a:rPr lang="en-US" dirty="0" err="1"/>
              <a:t>casos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una </a:t>
            </a:r>
            <a:r>
              <a:rPr lang="en-US" dirty="0" err="1"/>
              <a:t>vulnerabilidad</a:t>
            </a:r>
            <a:r>
              <a:rPr lang="en-US" dirty="0"/>
              <a:t> es </a:t>
            </a:r>
            <a:r>
              <a:rPr lang="en-US" dirty="0" err="1"/>
              <a:t>reparada</a:t>
            </a:r>
            <a:r>
              <a:rPr lang="en-US" dirty="0"/>
              <a:t>, las </a:t>
            </a:r>
            <a:r>
              <a:rPr lang="en-US" dirty="0" err="1"/>
              <a:t>otras</a:t>
            </a:r>
            <a:r>
              <a:rPr lang="en-US" dirty="0"/>
              <a:t> </a:t>
            </a:r>
            <a:r>
              <a:rPr lang="en-US" dirty="0" err="1"/>
              <a:t>vulnerabilidades</a:t>
            </a:r>
            <a:r>
              <a:rPr lang="en-US" dirty="0"/>
              <a:t> no dan </a:t>
            </a:r>
            <a:r>
              <a:rPr lang="en-US" dirty="0" err="1"/>
              <a:t>lugar</a:t>
            </a:r>
            <a:r>
              <a:rPr lang="en-US" dirty="0"/>
              <a:t> a una </a:t>
            </a:r>
            <a:r>
              <a:rPr lang="en-US" dirty="0" err="1"/>
              <a:t>vulnerabilidad</a:t>
            </a:r>
            <a:r>
              <a:rPr lang="en-US" dirty="0"/>
              <a:t> por </a:t>
            </a:r>
            <a:r>
              <a:rPr lang="en-US" dirty="0" err="1"/>
              <a:t>sí</a:t>
            </a:r>
            <a:r>
              <a:rPr lang="en-US" dirty="0"/>
              <a:t> </a:t>
            </a:r>
            <a:r>
              <a:rPr lang="en-US" dirty="0" err="1"/>
              <a:t>solas</a:t>
            </a:r>
            <a:r>
              <a:rPr lang="en-US" strike="sngStrike" dirty="0"/>
              <a:t>.</a:t>
            </a:r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endParaRPr lang="en-US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784BCB6-2090-4C78-BE50-AE19B28CF913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22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66886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765"/>
    </mc:Choice>
    <mc:Fallback xmlns="">
      <p:transition spd="slow" advTm="32765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Cadenas</a:t>
            </a:r>
            <a:r>
              <a:rPr lang="en-US" dirty="0"/>
              <a:t>: No </a:t>
            </a:r>
            <a:r>
              <a:rPr lang="en-US" dirty="0" err="1"/>
              <a:t>Reparables</a:t>
            </a:r>
            <a:r>
              <a:rPr lang="en-US" dirty="0"/>
              <a:t> </a:t>
            </a:r>
            <a:r>
              <a:rPr lang="en-US" dirty="0" err="1"/>
              <a:t>Independientemente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8E3C9B-8868-4FE2-A6B5-AB17289E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4579" y="6172314"/>
            <a:ext cx="661021" cy="1809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Helvetica LT Std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C1CD23"/>
                </a:solidFill>
              </a:rPr>
              <a:t>|</a:t>
            </a:r>
            <a:r>
              <a:rPr lang="en-US"/>
              <a:t> </a:t>
            </a:r>
            <a:fld id="{295008BC-DA31-4D19-837B-EFA4386B05F5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23</a:t>
            </a:fld>
            <a:r>
              <a:rPr lang="en-US"/>
              <a:t> </a:t>
            </a:r>
            <a:r>
              <a:rPr lang="en-US">
                <a:solidFill>
                  <a:srgbClr val="C1CD23"/>
                </a:solidFill>
              </a:rPr>
              <a:t>|</a:t>
            </a:r>
            <a:endParaRPr lang="en-US" dirty="0">
              <a:solidFill>
                <a:srgbClr val="C1CD23"/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D05FB10-2323-4FBA-889F-ED2EA4A6423D}"/>
              </a:ext>
            </a:extLst>
          </p:cNvPr>
          <p:cNvGrpSpPr/>
          <p:nvPr/>
        </p:nvGrpSpPr>
        <p:grpSpPr>
          <a:xfrm>
            <a:off x="847145" y="1390609"/>
            <a:ext cx="10379764" cy="4157916"/>
            <a:chOff x="2644898" y="1756855"/>
            <a:chExt cx="7608138" cy="3637232"/>
          </a:xfrm>
        </p:grpSpPr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5702663" y="2389080"/>
              <a:ext cx="1291523" cy="56539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685766">
                <a:defRPr/>
              </a:pPr>
              <a:r>
                <a:rPr lang="en-US" kern="0" dirty="0" err="1">
                  <a:solidFill>
                    <a:sysClr val="windowText" lastClr="000000"/>
                  </a:solidFill>
                </a:rPr>
                <a:t>Desbordamiento</a:t>
              </a:r>
              <a:endParaRPr lang="en-US" kern="0" dirty="0">
                <a:solidFill>
                  <a:sysClr val="windowText" lastClr="000000"/>
                </a:solidFill>
              </a:endParaRPr>
            </a:p>
            <a:p>
              <a:pPr algn="ctr" defTabSz="685766">
                <a:defRPr/>
              </a:pPr>
              <a:r>
                <a:rPr lang="en-US" kern="0" dirty="0">
                  <a:solidFill>
                    <a:sysClr val="windowText" lastClr="000000"/>
                  </a:solidFill>
                </a:rPr>
                <a:t>de </a:t>
              </a:r>
              <a:r>
                <a:rPr lang="en-US" kern="0" dirty="0" err="1">
                  <a:solidFill>
                    <a:sysClr val="windowText" lastClr="000000"/>
                  </a:solidFill>
                </a:rPr>
                <a:t>Entero</a:t>
              </a: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4140328" y="2287891"/>
              <a:ext cx="1200150" cy="80770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defTabSz="685766">
                <a:defRPr/>
              </a:pPr>
              <a:r>
                <a:rPr lang="en-US" kern="0" dirty="0" err="1">
                  <a:solidFill>
                    <a:sysClr val="windowText" lastClr="000000"/>
                  </a:solidFill>
                </a:rPr>
                <a:t>Comprobación</a:t>
              </a:r>
              <a:r>
                <a:rPr lang="en-US" kern="0" dirty="0">
                  <a:solidFill>
                    <a:sysClr val="windowText" lastClr="000000"/>
                  </a:solidFill>
                </a:rPr>
                <a:t> de </a:t>
              </a:r>
              <a:r>
                <a:rPr lang="en-US" kern="0" dirty="0" err="1">
                  <a:solidFill>
                    <a:sysClr val="windowText" lastClr="000000"/>
                  </a:solidFill>
                </a:rPr>
                <a:t>Rango</a:t>
              </a:r>
              <a:r>
                <a:rPr lang="en-US" kern="0" dirty="0">
                  <a:solidFill>
                    <a:sysClr val="windowText" lastClr="000000"/>
                  </a:solidFill>
                </a:rPr>
                <a:t> </a:t>
              </a:r>
              <a:r>
                <a:rPr lang="en-US" kern="0" dirty="0" err="1">
                  <a:solidFill>
                    <a:sysClr val="windowText" lastClr="000000"/>
                  </a:solidFill>
                </a:rPr>
                <a:t>Incorrecto</a:t>
              </a: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8933835" y="2389080"/>
              <a:ext cx="1319201" cy="56539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defTabSz="685766">
                <a:defRPr/>
              </a:pPr>
              <a:r>
                <a:rPr lang="en-US" kern="0" dirty="0" err="1">
                  <a:solidFill>
                    <a:sysClr val="windowText" lastClr="000000"/>
                  </a:solidFill>
                </a:rPr>
                <a:t>Desbordamiento</a:t>
              </a:r>
              <a:r>
                <a:rPr lang="en-US" kern="0" dirty="0">
                  <a:solidFill>
                    <a:sysClr val="windowText" lastClr="000000"/>
                  </a:solidFill>
                </a:rPr>
                <a:t> de Pila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7416858" y="2267926"/>
              <a:ext cx="1266825" cy="80770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defTabSz="685766">
                <a:defRPr/>
              </a:pPr>
              <a:r>
                <a:rPr lang="en-US" kern="0" dirty="0" err="1">
                  <a:solidFill>
                    <a:sysClr val="windowText" lastClr="000000"/>
                  </a:solidFill>
                </a:rPr>
                <a:t>Asignación</a:t>
              </a:r>
              <a:r>
                <a:rPr lang="en-US" kern="0" dirty="0">
                  <a:solidFill>
                    <a:sysClr val="windowText" lastClr="000000"/>
                  </a:solidFill>
                </a:rPr>
                <a:t> de Memoria </a:t>
              </a:r>
              <a:r>
                <a:rPr lang="en-US" kern="0" dirty="0" err="1">
                  <a:solidFill>
                    <a:sysClr val="windowText" lastClr="000000"/>
                  </a:solidFill>
                </a:rPr>
                <a:t>Insuficiente</a:t>
              </a: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3845048" y="2691743"/>
              <a:ext cx="285750" cy="0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685766">
                <a:defRPr/>
              </a:pPr>
              <a:endParaRPr lang="en-US" sz="135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6994186" y="2655663"/>
              <a:ext cx="422672" cy="0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685766">
                <a:defRPr/>
              </a:pPr>
              <a:endParaRPr lang="en-US" sz="135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8683683" y="2671776"/>
              <a:ext cx="250152" cy="3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685766">
                <a:defRPr/>
              </a:pPr>
              <a:endParaRPr lang="en-US" sz="135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4561824" y="1991020"/>
              <a:ext cx="32412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66">
                <a:defRPr/>
              </a:pPr>
              <a:r>
                <a:rPr lang="en-US" altLang="en-US" sz="1500" b="1" kern="0" dirty="0"/>
                <a:t>A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6162611" y="2050458"/>
              <a:ext cx="32412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66">
                <a:defRPr/>
              </a:pPr>
              <a:r>
                <a:rPr lang="en-US" altLang="en-US" sz="1500" b="1" kern="0" dirty="0"/>
                <a:t>B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7849154" y="1944433"/>
              <a:ext cx="32412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66">
                <a:defRPr/>
              </a:pPr>
              <a:r>
                <a:rPr lang="en-US" altLang="en-US" sz="1500" b="1" kern="0" dirty="0"/>
                <a:t>C</a:t>
              </a: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9431371" y="1999311"/>
              <a:ext cx="32412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66">
                <a:defRPr/>
              </a:pPr>
              <a:r>
                <a:rPr lang="en-US" altLang="en-US" sz="1500" b="1" kern="0" dirty="0"/>
                <a:t>D</a:t>
              </a:r>
            </a:p>
          </p:txBody>
        </p:sp>
        <p:grpSp>
          <p:nvGrpSpPr>
            <p:cNvPr id="15" name="Group 24"/>
            <p:cNvGrpSpPr>
              <a:grpSpLocks/>
            </p:cNvGrpSpPr>
            <p:nvPr/>
          </p:nvGrpSpPr>
          <p:grpSpPr bwMode="auto">
            <a:xfrm>
              <a:off x="4629729" y="3614758"/>
              <a:ext cx="4229100" cy="1779329"/>
              <a:chOff x="2133600" y="4038600"/>
              <a:chExt cx="5638800" cy="2372435"/>
            </a:xfrm>
          </p:grpSpPr>
          <p:sp>
            <p:nvSpPr>
              <p:cNvPr id="16" name="Text Box 15"/>
              <p:cNvSpPr txBox="1">
                <a:spLocks noChangeArrowheads="1"/>
              </p:cNvSpPr>
              <p:nvPr/>
            </p:nvSpPr>
            <p:spPr bwMode="auto">
              <a:xfrm>
                <a:off x="2590800" y="4041775"/>
                <a:ext cx="5181600" cy="2369260"/>
              </a:xfrm>
              <a:prstGeom prst="rect">
                <a:avLst/>
              </a:prstGeom>
              <a:solidFill>
                <a:srgbClr val="C0C0C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766">
                  <a:defRPr/>
                </a:pPr>
                <a:r>
                  <a:rPr lang="en-US" altLang="en-US" b="1" kern="0" dirty="0">
                    <a:latin typeface="Courier" pitchFamily="49" charset="0"/>
                  </a:rPr>
                  <a:t>if (height &gt; 64000 ||</a:t>
                </a:r>
              </a:p>
              <a:p>
                <a:pPr defTabSz="685766">
                  <a:defRPr/>
                </a:pPr>
                <a:r>
                  <a:rPr lang="en-US" altLang="en-US" b="1" kern="0" dirty="0">
                    <a:latin typeface="Courier" pitchFamily="49" charset="0"/>
                  </a:rPr>
                  <a:t>    width &gt; 64000) {</a:t>
                </a:r>
              </a:p>
              <a:p>
                <a:pPr defTabSz="685766">
                  <a:defRPr/>
                </a:pPr>
                <a:r>
                  <a:rPr lang="en-US" altLang="en-US" b="1" kern="0" dirty="0">
                    <a:latin typeface="Courier" pitchFamily="49" charset="0"/>
                  </a:rPr>
                  <a:t>    error("too big!");</a:t>
                </a:r>
              </a:p>
              <a:p>
                <a:pPr defTabSz="685766">
                  <a:defRPr/>
                </a:pPr>
                <a:r>
                  <a:rPr lang="en-US" altLang="en-US" b="1" kern="0" dirty="0">
                    <a:latin typeface="Courier" pitchFamily="49" charset="0"/>
                  </a:rPr>
                  <a:t>}</a:t>
                </a:r>
              </a:p>
              <a:p>
                <a:pPr defTabSz="685766">
                  <a:defRPr/>
                </a:pPr>
                <a:r>
                  <a:rPr lang="en-US" altLang="en-US" b="1" kern="0" dirty="0">
                    <a:latin typeface="Courier" pitchFamily="49" charset="0"/>
                  </a:rPr>
                  <a:t>size = height * width;</a:t>
                </a:r>
              </a:p>
              <a:p>
                <a:pPr defTabSz="685766">
                  <a:defRPr/>
                </a:pPr>
                <a:r>
                  <a:rPr lang="en-US" altLang="en-US" b="1" kern="0" dirty="0" err="1">
                    <a:latin typeface="Courier" pitchFamily="49" charset="0"/>
                  </a:rPr>
                  <a:t>buf</a:t>
                </a:r>
                <a:r>
                  <a:rPr lang="en-US" altLang="en-US" b="1" kern="0" dirty="0">
                    <a:latin typeface="Courier" pitchFamily="49" charset="0"/>
                  </a:rPr>
                  <a:t> = malloc(size);</a:t>
                </a:r>
              </a:p>
              <a:p>
                <a:pPr defTabSz="685766">
                  <a:defRPr/>
                </a:pPr>
                <a:r>
                  <a:rPr lang="en-US" altLang="en-US" b="1" kern="0" dirty="0" err="1">
                    <a:latin typeface="Courier" pitchFamily="49" charset="0"/>
                  </a:rPr>
                  <a:t>memmove</a:t>
                </a:r>
                <a:r>
                  <a:rPr lang="en-US" altLang="en-US" b="1" kern="0" dirty="0">
                    <a:latin typeface="Courier" pitchFamily="49" charset="0"/>
                  </a:rPr>
                  <a:t>(</a:t>
                </a:r>
                <a:r>
                  <a:rPr lang="en-US" altLang="en-US" b="1" kern="0" dirty="0" err="1">
                    <a:latin typeface="Courier" pitchFamily="49" charset="0"/>
                  </a:rPr>
                  <a:t>buf</a:t>
                </a:r>
                <a:r>
                  <a:rPr lang="en-US" altLang="en-US" b="1" kern="0" dirty="0">
                    <a:latin typeface="Courier" pitchFamily="49" charset="0"/>
                  </a:rPr>
                  <a:t>, </a:t>
                </a:r>
                <a:r>
                  <a:rPr lang="en-US" altLang="en-US" b="1" kern="0" dirty="0" err="1">
                    <a:latin typeface="Courier" pitchFamily="49" charset="0"/>
                  </a:rPr>
                  <a:t>InputBuf</a:t>
                </a:r>
                <a:r>
                  <a:rPr lang="en-US" altLang="en-US" b="1" kern="0" dirty="0">
                    <a:latin typeface="Courier" pitchFamily="49" charset="0"/>
                  </a:rPr>
                  <a:t>, SZ);</a:t>
                </a:r>
              </a:p>
            </p:txBody>
          </p:sp>
          <p:sp>
            <p:nvSpPr>
              <p:cNvPr id="17" name="Text Box 16"/>
              <p:cNvSpPr txBox="1">
                <a:spLocks noChangeArrowheads="1"/>
              </p:cNvSpPr>
              <p:nvPr/>
            </p:nvSpPr>
            <p:spPr bwMode="auto">
              <a:xfrm>
                <a:off x="2133600" y="4038600"/>
                <a:ext cx="432171" cy="430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766">
                  <a:defRPr/>
                </a:pPr>
                <a:r>
                  <a:rPr lang="en-US" altLang="en-US" sz="1500" b="1" kern="0"/>
                  <a:t>A</a:t>
                </a:r>
              </a:p>
            </p:txBody>
          </p:sp>
          <p:sp>
            <p:nvSpPr>
              <p:cNvPr id="18" name="Text Box 17"/>
              <p:cNvSpPr txBox="1">
                <a:spLocks noChangeArrowheads="1"/>
              </p:cNvSpPr>
              <p:nvPr/>
            </p:nvSpPr>
            <p:spPr bwMode="auto">
              <a:xfrm>
                <a:off x="2133600" y="5105399"/>
                <a:ext cx="432171" cy="430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766">
                  <a:defRPr/>
                </a:pPr>
                <a:r>
                  <a:rPr lang="en-US" altLang="en-US" sz="1500" b="1" kern="0"/>
                  <a:t>B</a:t>
                </a:r>
              </a:p>
            </p:txBody>
          </p:sp>
          <p:sp>
            <p:nvSpPr>
              <p:cNvPr id="19" name="Text Box 18"/>
              <p:cNvSpPr txBox="1">
                <a:spLocks noChangeArrowheads="1"/>
              </p:cNvSpPr>
              <p:nvPr/>
            </p:nvSpPr>
            <p:spPr bwMode="auto">
              <a:xfrm>
                <a:off x="2133600" y="5410200"/>
                <a:ext cx="432171" cy="430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766">
                  <a:defRPr/>
                </a:pPr>
                <a:r>
                  <a:rPr lang="en-US" altLang="en-US" sz="1500" b="1" kern="0"/>
                  <a:t>C</a:t>
                </a:r>
              </a:p>
            </p:txBody>
          </p:sp>
          <p:sp>
            <p:nvSpPr>
              <p:cNvPr id="20" name="Text Box 19"/>
              <p:cNvSpPr txBox="1">
                <a:spLocks noChangeArrowheads="1"/>
              </p:cNvSpPr>
              <p:nvPr/>
            </p:nvSpPr>
            <p:spPr bwMode="auto">
              <a:xfrm>
                <a:off x="2133600" y="5807075"/>
                <a:ext cx="432171" cy="430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766">
                  <a:defRPr/>
                </a:pPr>
                <a:r>
                  <a:rPr lang="en-US" altLang="en-US" sz="1500" b="1" kern="0"/>
                  <a:t>D</a:t>
                </a:r>
              </a:p>
            </p:txBody>
          </p:sp>
        </p:grp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5054921" y="3214676"/>
              <a:ext cx="2743200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66">
                <a:defRPr/>
              </a:pPr>
              <a:r>
                <a:rPr lang="en-US" altLang="en-US" sz="1350" i="1" kern="0" dirty="0"/>
                <a:t>height = -65534; width = -65534</a:t>
              </a: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2826977" y="3900504"/>
              <a:ext cx="1802752" cy="888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66">
                <a:defRPr/>
              </a:pPr>
              <a:r>
                <a:rPr lang="en-US" altLang="en-US" sz="1500" i="1" kern="0" dirty="0"/>
                <a:t>Asunción: La </a:t>
              </a:r>
              <a:r>
                <a:rPr lang="en-US" altLang="en-US" sz="1500" i="1" kern="0" dirty="0" err="1"/>
                <a:t>comprobación</a:t>
              </a:r>
              <a:r>
                <a:rPr lang="en-US" altLang="en-US" sz="1500" i="1" kern="0" dirty="0"/>
                <a:t> de </a:t>
              </a:r>
              <a:r>
                <a:rPr lang="en-US" altLang="en-US" sz="1500" i="1" kern="0" dirty="0" err="1"/>
                <a:t>rango</a:t>
              </a:r>
              <a:r>
                <a:rPr lang="en-US" altLang="en-US" sz="1500" i="1" kern="0" dirty="0"/>
                <a:t> </a:t>
              </a:r>
              <a:r>
                <a:rPr lang="en-US" altLang="en-US" sz="1500" i="1" kern="0" dirty="0" err="1"/>
                <a:t>va</a:t>
              </a:r>
              <a:r>
                <a:rPr lang="en-US" altLang="en-US" sz="1500" i="1" kern="0" dirty="0"/>
                <a:t> a </a:t>
              </a:r>
              <a:r>
                <a:rPr lang="en-US" altLang="en-US" sz="1500" i="1" kern="0" dirty="0" err="1"/>
                <a:t>prevenir</a:t>
              </a:r>
              <a:r>
                <a:rPr lang="en-US" altLang="en-US" sz="1500" i="1" kern="0" dirty="0"/>
                <a:t> que </a:t>
              </a:r>
              <a:r>
                <a:rPr lang="en-US" altLang="en-US" sz="1500" i="1" kern="0" dirty="0" err="1"/>
                <a:t>ocurra</a:t>
              </a:r>
              <a:r>
                <a:rPr lang="en-US" altLang="en-US" sz="1500" i="1" kern="0" dirty="0"/>
                <a:t> un </a:t>
              </a:r>
              <a:r>
                <a:rPr lang="en-US" altLang="en-US" sz="1500" i="1" kern="0" dirty="0" err="1"/>
                <a:t>desbordamiento</a:t>
              </a:r>
              <a:r>
                <a:rPr lang="en-US" altLang="en-US" sz="1500" i="1" kern="0" dirty="0"/>
                <a:t>.</a:t>
              </a:r>
            </a:p>
          </p:txBody>
        </p:sp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2644898" y="2045581"/>
              <a:ext cx="1200150" cy="1292326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defTabSz="685766">
                <a:defRPr/>
              </a:pPr>
              <a:r>
                <a:rPr lang="en-US" kern="0" dirty="0" err="1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Uso</a:t>
              </a:r>
              <a:r>
                <a:rPr lang="en-US" kern="0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de </a:t>
              </a:r>
              <a:r>
                <a:rPr lang="en-US" kern="0" dirty="0" err="1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Enteros</a:t>
              </a:r>
              <a:r>
                <a:rPr lang="en-US" kern="0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con </a:t>
              </a:r>
              <a:r>
                <a:rPr lang="en-US" kern="0" dirty="0" err="1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Signo</a:t>
              </a:r>
              <a:r>
                <a:rPr lang="en-US" kern="0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para </a:t>
              </a:r>
              <a:r>
                <a:rPr lang="en-US" kern="0" dirty="0" err="1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Operaciones</a:t>
              </a:r>
              <a:r>
                <a:rPr lang="en-US" kern="0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</a:t>
              </a:r>
              <a:r>
                <a:rPr lang="en-US" kern="0" dirty="0" err="1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Siempre-Positivo</a:t>
              </a:r>
              <a:endParaRPr lang="en-US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3148636" y="1756855"/>
              <a:ext cx="312906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766">
                <a:defRPr/>
              </a:pPr>
              <a:r>
                <a:rPr lang="en-US" altLang="en-US" sz="1500" b="1" kern="0" dirty="0"/>
                <a:t>X</a:t>
              </a:r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5340478" y="2691743"/>
              <a:ext cx="362185" cy="0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685766">
                <a:defRPr/>
              </a:pPr>
              <a:endParaRPr lang="en-US" sz="1350" kern="0">
                <a:solidFill>
                  <a:sysClr val="windowText" lastClr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34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528"/>
    </mc:Choice>
    <mc:Fallback xmlns="">
      <p:transition spd="slow" advTm="24528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116" y="364587"/>
            <a:ext cx="10690022" cy="651272"/>
          </a:xfrm>
        </p:spPr>
        <p:txBody>
          <a:bodyPr>
            <a:normAutofit/>
          </a:bodyPr>
          <a:lstStyle/>
          <a:p>
            <a:r>
              <a:rPr lang="en-US" dirty="0" err="1"/>
              <a:t>Cadenas</a:t>
            </a:r>
            <a:r>
              <a:rPr lang="en-US" dirty="0"/>
              <a:t>: </a:t>
            </a:r>
            <a:r>
              <a:rPr lang="en-US" dirty="0" err="1"/>
              <a:t>Posibles</a:t>
            </a:r>
            <a:r>
              <a:rPr lang="en-US" dirty="0"/>
              <a:t> </a:t>
            </a:r>
            <a:r>
              <a:rPr lang="en-US" dirty="0" err="1"/>
              <a:t>Arreglos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4965" y="3541251"/>
            <a:ext cx="9287803" cy="2425803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Arreglo</a:t>
            </a:r>
            <a:r>
              <a:rPr lang="en-US" dirty="0"/>
              <a:t> 1: </a:t>
            </a:r>
            <a:r>
              <a:rPr lang="en-US" dirty="0" err="1"/>
              <a:t>Correcgir</a:t>
            </a:r>
            <a:r>
              <a:rPr lang="en-US" dirty="0"/>
              <a:t> A (</a:t>
            </a:r>
            <a:r>
              <a:rPr lang="en-US" dirty="0" err="1"/>
              <a:t>Comprobación</a:t>
            </a:r>
            <a:r>
              <a:rPr lang="en-US" dirty="0"/>
              <a:t> </a:t>
            </a:r>
            <a:r>
              <a:rPr lang="en-US" dirty="0" err="1"/>
              <a:t>Incorrecta</a:t>
            </a:r>
            <a:r>
              <a:rPr lang="en-US" dirty="0"/>
              <a:t> de </a:t>
            </a:r>
            <a:r>
              <a:rPr lang="en-US" dirty="0" err="1"/>
              <a:t>Rango</a:t>
            </a:r>
            <a:r>
              <a:rPr lang="en-US" dirty="0"/>
              <a:t>)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 err="1"/>
              <a:t>Arregla</a:t>
            </a:r>
            <a:r>
              <a:rPr lang="en-US" dirty="0"/>
              <a:t> el </a:t>
            </a:r>
            <a:r>
              <a:rPr lang="en-US" dirty="0" err="1"/>
              <a:t>desbordamiento</a:t>
            </a:r>
            <a:r>
              <a:rPr lang="en-US" dirty="0"/>
              <a:t> de </a:t>
            </a:r>
            <a:r>
              <a:rPr lang="en-US" dirty="0" err="1"/>
              <a:t>entero</a:t>
            </a:r>
            <a:r>
              <a:rPr lang="en-US" dirty="0"/>
              <a:t>, lo que </a:t>
            </a:r>
            <a:r>
              <a:rPr lang="en-US" dirty="0" err="1"/>
              <a:t>previene</a:t>
            </a:r>
            <a:r>
              <a:rPr lang="en-US" dirty="0"/>
              <a:t> la </a:t>
            </a:r>
            <a:r>
              <a:rPr lang="en-US" dirty="0" err="1"/>
              <a:t>asignación</a:t>
            </a:r>
            <a:r>
              <a:rPr lang="en-US" dirty="0"/>
              <a:t> </a:t>
            </a:r>
            <a:r>
              <a:rPr lang="en-US" dirty="0" err="1"/>
              <a:t>insuficiente</a:t>
            </a:r>
            <a:r>
              <a:rPr lang="en-US" dirty="0"/>
              <a:t> de </a:t>
            </a:r>
            <a:r>
              <a:rPr lang="en-US" dirty="0" err="1"/>
              <a:t>memoria</a:t>
            </a:r>
            <a:r>
              <a:rPr lang="en-US" dirty="0"/>
              <a:t> y el </a:t>
            </a:r>
            <a:r>
              <a:rPr lang="en-US" dirty="0" err="1"/>
              <a:t>desbordamiento</a:t>
            </a:r>
            <a:r>
              <a:rPr lang="en-US" dirty="0"/>
              <a:t> de pila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/>
              <a:t>A fix for the integer overflow will always fix the heap overflow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Arreglo</a:t>
            </a:r>
            <a:r>
              <a:rPr lang="en-US" dirty="0"/>
              <a:t> 2: </a:t>
            </a:r>
            <a:r>
              <a:rPr lang="en-US" dirty="0" err="1"/>
              <a:t>Compruebe</a:t>
            </a:r>
            <a:r>
              <a:rPr lang="en-US" dirty="0"/>
              <a:t> un </a:t>
            </a:r>
            <a:r>
              <a:rPr lang="en-US" dirty="0" err="1"/>
              <a:t>desbordamiento</a:t>
            </a:r>
            <a:r>
              <a:rPr lang="en-US" dirty="0"/>
              <a:t> de </a:t>
            </a:r>
            <a:r>
              <a:rPr lang="en-US" dirty="0" err="1"/>
              <a:t>entero</a:t>
            </a:r>
            <a:r>
              <a:rPr lang="en-US" dirty="0"/>
              <a:t> antes de </a:t>
            </a:r>
            <a:r>
              <a:rPr lang="en-US" dirty="0" err="1"/>
              <a:t>asignar</a:t>
            </a:r>
            <a:r>
              <a:rPr lang="en-US" dirty="0"/>
              <a:t> </a:t>
            </a:r>
            <a:r>
              <a:rPr lang="en-US" dirty="0" err="1"/>
              <a:t>memoria</a:t>
            </a:r>
            <a:endParaRPr lang="en-US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 err="1"/>
              <a:t>Arregla</a:t>
            </a:r>
            <a:r>
              <a:rPr lang="en-US" dirty="0"/>
              <a:t> C (</a:t>
            </a:r>
            <a:r>
              <a:rPr lang="en-US" dirty="0" err="1"/>
              <a:t>Asignación</a:t>
            </a:r>
            <a:r>
              <a:rPr lang="en-US" dirty="0"/>
              <a:t> de Memoria </a:t>
            </a:r>
            <a:r>
              <a:rPr lang="en-US" dirty="0" err="1"/>
              <a:t>Insuficiente</a:t>
            </a:r>
            <a:r>
              <a:rPr lang="en-US" dirty="0"/>
              <a:t>), lo que </a:t>
            </a:r>
            <a:r>
              <a:rPr lang="en-US" dirty="0" err="1"/>
              <a:t>previene</a:t>
            </a:r>
            <a:r>
              <a:rPr lang="en-US" dirty="0"/>
              <a:t> el </a:t>
            </a:r>
            <a:r>
              <a:rPr lang="en-US" dirty="0" err="1"/>
              <a:t>desbordamiento</a:t>
            </a:r>
            <a:r>
              <a:rPr lang="en-US" dirty="0"/>
              <a:t> de pila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/>
              <a:t>Con C y D </a:t>
            </a:r>
            <a:r>
              <a:rPr lang="en-US" dirty="0" err="1"/>
              <a:t>arreglados</a:t>
            </a:r>
            <a:r>
              <a:rPr lang="en-US" dirty="0"/>
              <a:t>, A y B </a:t>
            </a:r>
            <a:r>
              <a:rPr lang="en-US" dirty="0" err="1"/>
              <a:t>ya</a:t>
            </a:r>
            <a:r>
              <a:rPr lang="en-US" dirty="0"/>
              <a:t> no </a:t>
            </a:r>
            <a:r>
              <a:rPr lang="en-US" dirty="0" err="1"/>
              <a:t>tienen</a:t>
            </a:r>
            <a:r>
              <a:rPr lang="en-US" dirty="0"/>
              <a:t> un </a:t>
            </a:r>
            <a:r>
              <a:rPr lang="en-US" dirty="0" err="1"/>
              <a:t>impacto</a:t>
            </a:r>
            <a:r>
              <a:rPr lang="en-US" dirty="0"/>
              <a:t> de </a:t>
            </a:r>
            <a:r>
              <a:rPr lang="en-US" dirty="0" err="1"/>
              <a:t>seguridad</a:t>
            </a:r>
            <a:r>
              <a:rPr lang="en-US" dirty="0"/>
              <a:t> y, por lo tanto, </a:t>
            </a:r>
            <a:r>
              <a:rPr lang="en-US" dirty="0" err="1"/>
              <a:t>ya</a:t>
            </a:r>
            <a:r>
              <a:rPr lang="en-US" dirty="0"/>
              <a:t> no son </a:t>
            </a:r>
            <a:r>
              <a:rPr lang="en-US" dirty="0" err="1"/>
              <a:t>vulnerabilidades</a:t>
            </a:r>
            <a:endParaRPr lang="en-US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/>
              <a:t>Un </a:t>
            </a:r>
            <a:r>
              <a:rPr lang="en-US" dirty="0" err="1"/>
              <a:t>arreglo</a:t>
            </a:r>
            <a:r>
              <a:rPr lang="en-US" dirty="0"/>
              <a:t> para el </a:t>
            </a:r>
            <a:r>
              <a:rPr lang="en-US" dirty="0" err="1"/>
              <a:t>desbordamiento</a:t>
            </a:r>
            <a:r>
              <a:rPr lang="en-US" dirty="0"/>
              <a:t> de pila </a:t>
            </a:r>
            <a:r>
              <a:rPr lang="en-US" dirty="0" err="1"/>
              <a:t>siempre</a:t>
            </a:r>
            <a:r>
              <a:rPr lang="en-US" dirty="0"/>
              <a:t> </a:t>
            </a:r>
            <a:r>
              <a:rPr lang="en-US" dirty="0" err="1"/>
              <a:t>arreglará</a:t>
            </a:r>
            <a:r>
              <a:rPr lang="en-US" dirty="0"/>
              <a:t> la </a:t>
            </a:r>
            <a:r>
              <a:rPr lang="en-US" dirty="0" err="1"/>
              <a:t>vulnerabilidad</a:t>
            </a:r>
            <a:r>
              <a:rPr lang="en-US" dirty="0"/>
              <a:t> del </a:t>
            </a:r>
            <a:r>
              <a:rPr lang="en-US" dirty="0" err="1"/>
              <a:t>desbordamiento</a:t>
            </a:r>
            <a:r>
              <a:rPr lang="en-US" dirty="0"/>
              <a:t> de </a:t>
            </a:r>
            <a:r>
              <a:rPr lang="en-US" dirty="0" err="1"/>
              <a:t>entero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El </a:t>
            </a:r>
            <a:r>
              <a:rPr lang="en-US" dirty="0" err="1"/>
              <a:t>desbordamiento</a:t>
            </a:r>
            <a:r>
              <a:rPr lang="en-US" dirty="0"/>
              <a:t> de </a:t>
            </a:r>
            <a:r>
              <a:rPr lang="en-US" dirty="0" err="1"/>
              <a:t>entero</a:t>
            </a:r>
            <a:r>
              <a:rPr lang="en-US" dirty="0"/>
              <a:t> y el </a:t>
            </a:r>
            <a:r>
              <a:rPr lang="en-US" dirty="0" err="1"/>
              <a:t>desbordamiento</a:t>
            </a:r>
            <a:r>
              <a:rPr lang="en-US" dirty="0"/>
              <a:t> de pila non son </a:t>
            </a:r>
            <a:r>
              <a:rPr lang="en-US" dirty="0" err="1"/>
              <a:t>reparables</a:t>
            </a:r>
            <a:r>
              <a:rPr lang="en-US" dirty="0"/>
              <a:t> </a:t>
            </a:r>
            <a:r>
              <a:rPr lang="en-US" dirty="0" err="1"/>
              <a:t>independientemente</a:t>
            </a:r>
            <a:endParaRPr lang="en-US" dirty="0"/>
          </a:p>
        </p:txBody>
      </p:sp>
      <p:sp>
        <p:nvSpPr>
          <p:cNvPr id="25" name="Slide Number Placeholder 3">
            <a:extLst>
              <a:ext uri="{FF2B5EF4-FFF2-40B4-BE49-F238E27FC236}">
                <a16:creationId xmlns:a16="http://schemas.microsoft.com/office/drawing/2014/main" id="{E3BEA623-526F-4995-AD38-D89CC1A13F7A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24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  <p:sp>
        <p:nvSpPr>
          <p:cNvPr id="52" name="Text Box 3">
            <a:extLst>
              <a:ext uri="{FF2B5EF4-FFF2-40B4-BE49-F238E27FC236}">
                <a16:creationId xmlns:a16="http://schemas.microsoft.com/office/drawing/2014/main" id="{73BCD971-6E50-704F-ABB5-8F9246FFD4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0258" y="2151520"/>
            <a:ext cx="1762022" cy="64633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685766">
              <a:defRPr/>
            </a:pPr>
            <a:r>
              <a:rPr lang="en-US" kern="0" dirty="0" err="1">
                <a:solidFill>
                  <a:sysClr val="windowText" lastClr="000000"/>
                </a:solidFill>
              </a:rPr>
              <a:t>Desbordamiento</a:t>
            </a:r>
            <a:endParaRPr lang="en-US" kern="0" dirty="0">
              <a:solidFill>
                <a:sysClr val="windowText" lastClr="000000"/>
              </a:solidFill>
            </a:endParaRPr>
          </a:p>
          <a:p>
            <a:pPr algn="ctr" defTabSz="685766"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de </a:t>
            </a:r>
            <a:r>
              <a:rPr lang="en-US" kern="0" dirty="0" err="1">
                <a:solidFill>
                  <a:sysClr val="windowText" lastClr="000000"/>
                </a:solidFill>
              </a:rPr>
              <a:t>Entero</a:t>
            </a:r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53" name="Text Box 4">
            <a:extLst>
              <a:ext uri="{FF2B5EF4-FFF2-40B4-BE49-F238E27FC236}">
                <a16:creationId xmlns:a16="http://schemas.microsoft.com/office/drawing/2014/main" id="{11DE530E-9844-604E-A82D-43D44FB58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8768" y="2035846"/>
            <a:ext cx="1637362" cy="92333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685766">
              <a:defRPr/>
            </a:pPr>
            <a:r>
              <a:rPr lang="en-US" kern="0" dirty="0" err="1">
                <a:solidFill>
                  <a:sysClr val="windowText" lastClr="000000"/>
                </a:solidFill>
              </a:rPr>
              <a:t>Comprobación</a:t>
            </a:r>
            <a:r>
              <a:rPr lang="en-US" kern="0" dirty="0">
                <a:solidFill>
                  <a:sysClr val="windowText" lastClr="000000"/>
                </a:solidFill>
              </a:rPr>
              <a:t> de </a:t>
            </a:r>
            <a:r>
              <a:rPr lang="en-US" kern="0" dirty="0" err="1">
                <a:solidFill>
                  <a:sysClr val="windowText" lastClr="000000"/>
                </a:solidFill>
              </a:rPr>
              <a:t>Rango</a:t>
            </a:r>
            <a:r>
              <a:rPr lang="en-US" kern="0" dirty="0">
                <a:solidFill>
                  <a:sysClr val="windowText" lastClr="000000"/>
                </a:solidFill>
              </a:rPr>
              <a:t> </a:t>
            </a:r>
            <a:r>
              <a:rPr lang="en-US" kern="0" dirty="0" err="1">
                <a:solidFill>
                  <a:sysClr val="windowText" lastClr="000000"/>
                </a:solidFill>
              </a:rPr>
              <a:t>Incorrecto</a:t>
            </a:r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54" name="Text Box 5">
            <a:extLst>
              <a:ext uri="{FF2B5EF4-FFF2-40B4-BE49-F238E27FC236}">
                <a16:creationId xmlns:a16="http://schemas.microsoft.com/office/drawing/2014/main" id="{AAF71B6E-9580-5148-BCD1-1C44BECE9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8538" y="2151520"/>
            <a:ext cx="1799783" cy="64633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685766">
              <a:defRPr/>
            </a:pPr>
            <a:r>
              <a:rPr lang="en-US" kern="0" dirty="0" err="1">
                <a:solidFill>
                  <a:sysClr val="windowText" lastClr="000000"/>
                </a:solidFill>
              </a:rPr>
              <a:t>Desbordamiento</a:t>
            </a:r>
            <a:r>
              <a:rPr lang="en-US" kern="0" dirty="0">
                <a:solidFill>
                  <a:sysClr val="windowText" lastClr="000000"/>
                </a:solidFill>
              </a:rPr>
              <a:t> de pila</a:t>
            </a:r>
          </a:p>
        </p:txBody>
      </p:sp>
      <p:sp>
        <p:nvSpPr>
          <p:cNvPr id="55" name="Text Box 6">
            <a:extLst>
              <a:ext uri="{FF2B5EF4-FFF2-40B4-BE49-F238E27FC236}">
                <a16:creationId xmlns:a16="http://schemas.microsoft.com/office/drawing/2014/main" id="{E6BFC3DF-CBED-0D48-A92A-E71FABC6C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8930" y="2013023"/>
            <a:ext cx="1728326" cy="92333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685766">
              <a:defRPr/>
            </a:pPr>
            <a:r>
              <a:rPr lang="en-US" kern="0" dirty="0" err="1">
                <a:solidFill>
                  <a:sysClr val="windowText" lastClr="000000"/>
                </a:solidFill>
              </a:rPr>
              <a:t>Asignación</a:t>
            </a:r>
            <a:r>
              <a:rPr lang="en-US" kern="0" dirty="0">
                <a:solidFill>
                  <a:sysClr val="windowText" lastClr="000000"/>
                </a:solidFill>
              </a:rPr>
              <a:t> de Memoria </a:t>
            </a:r>
            <a:r>
              <a:rPr lang="en-US" kern="0" dirty="0" err="1">
                <a:solidFill>
                  <a:sysClr val="windowText" lastClr="000000"/>
                </a:solidFill>
              </a:rPr>
              <a:t>Insuficiente</a:t>
            </a:r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56" name="Line 7">
            <a:extLst>
              <a:ext uri="{FF2B5EF4-FFF2-40B4-BE49-F238E27FC236}">
                <a16:creationId xmlns:a16="http://schemas.microsoft.com/office/drawing/2014/main" id="{60E8B8F3-1283-0C4D-A575-41D1A63CA3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55919" y="2497511"/>
            <a:ext cx="389848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685766">
              <a:defRPr/>
            </a:pPr>
            <a:endParaRPr lang="en-US" sz="1350" kern="0">
              <a:solidFill>
                <a:sysClr val="windowText" lastClr="000000"/>
              </a:solidFill>
            </a:endParaRPr>
          </a:p>
        </p:txBody>
      </p:sp>
      <p:sp>
        <p:nvSpPr>
          <p:cNvPr id="57" name="Line 8">
            <a:extLst>
              <a:ext uri="{FF2B5EF4-FFF2-40B4-BE49-F238E27FC236}">
                <a16:creationId xmlns:a16="http://schemas.microsoft.com/office/drawing/2014/main" id="{062298F8-A60F-0140-B76B-750F4E1AE52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52280" y="2456266"/>
            <a:ext cx="57665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685766">
              <a:defRPr/>
            </a:pPr>
            <a:endParaRPr lang="en-US" sz="1350" kern="0">
              <a:solidFill>
                <a:sysClr val="windowText" lastClr="000000"/>
              </a:solidFill>
            </a:endParaRPr>
          </a:p>
        </p:txBody>
      </p:sp>
      <p:sp>
        <p:nvSpPr>
          <p:cNvPr id="58" name="Line 9">
            <a:extLst>
              <a:ext uri="{FF2B5EF4-FFF2-40B4-BE49-F238E27FC236}">
                <a16:creationId xmlns:a16="http://schemas.microsoft.com/office/drawing/2014/main" id="{31CC527F-32EA-2F43-97E7-4827B2E51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9057257" y="2474686"/>
            <a:ext cx="341282" cy="3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685766">
              <a:defRPr/>
            </a:pPr>
            <a:endParaRPr lang="en-US" sz="1350" kern="0">
              <a:solidFill>
                <a:sysClr val="windowText" lastClr="000000"/>
              </a:solidFill>
            </a:endParaRPr>
          </a:p>
        </p:txBody>
      </p:sp>
      <p:sp>
        <p:nvSpPr>
          <p:cNvPr id="59" name="Text Box 10">
            <a:extLst>
              <a:ext uri="{FF2B5EF4-FFF2-40B4-BE49-F238E27FC236}">
                <a16:creationId xmlns:a16="http://schemas.microsoft.com/office/drawing/2014/main" id="{23EB68A1-12E3-B146-B4E6-0BB96B9A2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3814" y="1696477"/>
            <a:ext cx="442207" cy="369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766">
              <a:defRPr/>
            </a:pPr>
            <a:r>
              <a:rPr lang="en-US" altLang="en-US" sz="1500" b="1" kern="0" dirty="0"/>
              <a:t>A</a:t>
            </a:r>
          </a:p>
        </p:txBody>
      </p:sp>
      <p:sp>
        <p:nvSpPr>
          <p:cNvPr id="60" name="Text Box 11">
            <a:extLst>
              <a:ext uri="{FF2B5EF4-FFF2-40B4-BE49-F238E27FC236}">
                <a16:creationId xmlns:a16="http://schemas.microsoft.com/office/drawing/2014/main" id="{8AE3CCBD-E75B-8F4E-98DD-B82DF1D02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7764" y="1764423"/>
            <a:ext cx="442207" cy="369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766">
              <a:defRPr/>
            </a:pPr>
            <a:r>
              <a:rPr lang="en-US" altLang="en-US" sz="1500" b="1" kern="0" dirty="0"/>
              <a:t>B</a:t>
            </a:r>
          </a:p>
        </p:txBody>
      </p:sp>
      <p:sp>
        <p:nvSpPr>
          <p:cNvPr id="61" name="Text Box 12">
            <a:extLst>
              <a:ext uri="{FF2B5EF4-FFF2-40B4-BE49-F238E27FC236}">
                <a16:creationId xmlns:a16="http://schemas.microsoft.com/office/drawing/2014/main" id="{61333C06-C976-1E46-8958-1B36310E6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8711" y="1643221"/>
            <a:ext cx="442207" cy="369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766">
              <a:defRPr/>
            </a:pPr>
            <a:r>
              <a:rPr lang="en-US" altLang="en-US" sz="1500" b="1" kern="0" dirty="0"/>
              <a:t>C</a:t>
            </a:r>
          </a:p>
        </p:txBody>
      </p:sp>
      <p:sp>
        <p:nvSpPr>
          <p:cNvPr id="62" name="Text Box 13">
            <a:extLst>
              <a:ext uri="{FF2B5EF4-FFF2-40B4-BE49-F238E27FC236}">
                <a16:creationId xmlns:a16="http://schemas.microsoft.com/office/drawing/2014/main" id="{E4C928C2-A505-9B4A-809D-DA7C19220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77325" y="1705955"/>
            <a:ext cx="442207" cy="369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766">
              <a:defRPr/>
            </a:pPr>
            <a:r>
              <a:rPr lang="en-US" altLang="en-US" sz="1500" b="1" kern="0" dirty="0"/>
              <a:t>D</a:t>
            </a:r>
          </a:p>
        </p:txBody>
      </p:sp>
      <p:sp>
        <p:nvSpPr>
          <p:cNvPr id="63" name="Text Box 22">
            <a:extLst>
              <a:ext uri="{FF2B5EF4-FFF2-40B4-BE49-F238E27FC236}">
                <a16:creationId xmlns:a16="http://schemas.microsoft.com/office/drawing/2014/main" id="{5F4EA900-8BE1-3A40-8C4F-DBBFFE4BD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557" y="1758848"/>
            <a:ext cx="1637362" cy="1477328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685766">
              <a:defRPr/>
            </a:pPr>
            <a:r>
              <a:rPr lang="en-US" kern="0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Uso</a:t>
            </a:r>
            <a:r>
              <a:rPr lang="en-US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de </a:t>
            </a:r>
            <a:r>
              <a:rPr lang="en-US" kern="0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Enteros</a:t>
            </a:r>
            <a:r>
              <a:rPr lang="en-US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con </a:t>
            </a:r>
            <a:r>
              <a:rPr lang="en-US" kern="0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Signo</a:t>
            </a:r>
            <a:r>
              <a:rPr lang="en-US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para </a:t>
            </a:r>
            <a:r>
              <a:rPr lang="en-US" kern="0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Operaciones</a:t>
            </a:r>
            <a:r>
              <a:rPr lang="en-US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kern="0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Siempre-Positivo</a:t>
            </a:r>
            <a:endParaRPr lang="en-US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4" name="Text Box 23">
            <a:extLst>
              <a:ext uri="{FF2B5EF4-FFF2-40B4-BE49-F238E27FC236}">
                <a16:creationId xmlns:a16="http://schemas.microsoft.com/office/drawing/2014/main" id="{5DD1E27B-FB84-4545-AC9D-870FC4B71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9019" y="1358927"/>
            <a:ext cx="426897" cy="369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766">
              <a:defRPr/>
            </a:pPr>
            <a:r>
              <a:rPr lang="en-US" altLang="en-US" sz="1500" b="1" kern="0" dirty="0"/>
              <a:t>X</a:t>
            </a:r>
          </a:p>
        </p:txBody>
      </p:sp>
      <p:sp>
        <p:nvSpPr>
          <p:cNvPr id="65" name="Line 24">
            <a:extLst>
              <a:ext uri="{FF2B5EF4-FFF2-40B4-BE49-F238E27FC236}">
                <a16:creationId xmlns:a16="http://schemas.microsoft.com/office/drawing/2014/main" id="{7FAB9080-7EE3-5B4C-8289-837C6E9A42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6130" y="2497511"/>
            <a:ext cx="494128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685766">
              <a:defRPr/>
            </a:pPr>
            <a:endParaRPr lang="en-US" sz="1350" kern="0">
              <a:solidFill>
                <a:sysClr val="windowText" lastClr="000000"/>
              </a:solidFill>
            </a:endParaRPr>
          </a:p>
        </p:txBody>
      </p:sp>
      <p:cxnSp>
        <p:nvCxnSpPr>
          <p:cNvPr id="111" name="Elbow Connector 110">
            <a:extLst>
              <a:ext uri="{FF2B5EF4-FFF2-40B4-BE49-F238E27FC236}">
                <a16:creationId xmlns:a16="http://schemas.microsoft.com/office/drawing/2014/main" id="{BDC2A483-DB91-9A48-8BCD-C36A9C598980}"/>
              </a:ext>
            </a:extLst>
          </p:cNvPr>
          <p:cNvCxnSpPr>
            <a:cxnSpLocks/>
          </p:cNvCxnSpPr>
          <p:nvPr/>
        </p:nvCxnSpPr>
        <p:spPr>
          <a:xfrm rot="16200000" flipV="1">
            <a:off x="-70881" y="2355979"/>
            <a:ext cx="1957748" cy="573944"/>
          </a:xfrm>
          <a:prstGeom prst="bentConnector3">
            <a:avLst>
              <a:gd name="adj1" fmla="val -300"/>
            </a:avLst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3" name="Elbow Connector 112">
            <a:extLst>
              <a:ext uri="{FF2B5EF4-FFF2-40B4-BE49-F238E27FC236}">
                <a16:creationId xmlns:a16="http://schemas.microsoft.com/office/drawing/2014/main" id="{D4AD59C8-360F-7241-A2D1-E053F50FDFA8}"/>
              </a:ext>
            </a:extLst>
          </p:cNvPr>
          <p:cNvCxnSpPr>
            <a:cxnSpLocks/>
          </p:cNvCxnSpPr>
          <p:nvPr/>
        </p:nvCxnSpPr>
        <p:spPr>
          <a:xfrm>
            <a:off x="621022" y="1664076"/>
            <a:ext cx="2812792" cy="381772"/>
          </a:xfrm>
          <a:prstGeom prst="bentConnector3">
            <a:avLst>
              <a:gd name="adj1" fmla="val 100013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Elbow Connector 142">
            <a:extLst>
              <a:ext uri="{FF2B5EF4-FFF2-40B4-BE49-F238E27FC236}">
                <a16:creationId xmlns:a16="http://schemas.microsoft.com/office/drawing/2014/main" id="{577E3C3B-26DE-D44A-8E1C-B9FE1F20A0D5}"/>
              </a:ext>
            </a:extLst>
          </p:cNvPr>
          <p:cNvCxnSpPr>
            <a:cxnSpLocks/>
          </p:cNvCxnSpPr>
          <p:nvPr/>
        </p:nvCxnSpPr>
        <p:spPr>
          <a:xfrm rot="16200000" flipV="1">
            <a:off x="-664302" y="2589927"/>
            <a:ext cx="2952775" cy="574006"/>
          </a:xfrm>
          <a:prstGeom prst="bentConnector3">
            <a:avLst>
              <a:gd name="adj1" fmla="val -422"/>
            </a:avLst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7" name="Elbow Connector 146">
            <a:extLst>
              <a:ext uri="{FF2B5EF4-FFF2-40B4-BE49-F238E27FC236}">
                <a16:creationId xmlns:a16="http://schemas.microsoft.com/office/drawing/2014/main" id="{6EE3BF98-CFDC-5C40-B0EF-E8A49E975775}"/>
              </a:ext>
            </a:extLst>
          </p:cNvPr>
          <p:cNvCxnSpPr>
            <a:cxnSpLocks/>
          </p:cNvCxnSpPr>
          <p:nvPr/>
        </p:nvCxnSpPr>
        <p:spPr>
          <a:xfrm>
            <a:off x="525142" y="1400542"/>
            <a:ext cx="6298114" cy="1024345"/>
          </a:xfrm>
          <a:prstGeom prst="bentConnector3">
            <a:avLst>
              <a:gd name="adj1" fmla="val 99885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53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998"/>
    </mc:Choice>
    <mc:Fallback xmlns="">
      <p:transition spd="slow" advTm="18998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E495207-35DE-46E2-B7DB-F31265C44A28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err="1"/>
              <a:t>Clasificación</a:t>
            </a:r>
            <a:r>
              <a:rPr lang="en-US" dirty="0"/>
              <a:t> de </a:t>
            </a:r>
            <a:r>
              <a:rPr lang="en-US" dirty="0" err="1"/>
              <a:t>Productos</a:t>
            </a:r>
            <a:r>
              <a:rPr lang="en-US" dirty="0"/>
              <a:t> </a:t>
            </a:r>
            <a:r>
              <a:rPr lang="en-US" dirty="0" err="1"/>
              <a:t>Afectados</a:t>
            </a:r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22217CD-B0B0-4C40-8256-05B580138BD7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25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4218088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243"/>
    </mc:Choice>
    <mc:Fallback xmlns="">
      <p:transition spd="slow" advTm="29243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57274-23D5-4E88-9E71-7376DD3BF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Todo</a:t>
            </a:r>
            <a:r>
              <a:rPr lang="en-US" dirty="0"/>
              <a:t> el </a:t>
            </a:r>
            <a:r>
              <a:rPr lang="en-US" dirty="0" err="1"/>
              <a:t>mundo</a:t>
            </a:r>
            <a:r>
              <a:rPr lang="en-US" dirty="0"/>
              <a:t> </a:t>
            </a:r>
            <a:r>
              <a:rPr lang="en-US" dirty="0" err="1"/>
              <a:t>comparte</a:t>
            </a:r>
            <a:r>
              <a:rPr lang="en-US" dirty="0"/>
              <a:t> </a:t>
            </a:r>
            <a:r>
              <a:rPr lang="en-US" dirty="0" err="1"/>
              <a:t>código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362E5-07C7-4CAA-BC75-79276F7A5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447801"/>
            <a:ext cx="10186633" cy="4589745"/>
          </a:xfrm>
        </p:spPr>
        <p:txBody>
          <a:bodyPr vert="horz" lIns="91440" tIns="45720" rIns="91440" bIns="45720" rtlCol="0">
            <a:noAutofit/>
          </a:bodyPr>
          <a:lstStyle/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 err="1"/>
              <a:t>Librerías</a:t>
            </a:r>
            <a:r>
              <a:rPr lang="en-US" dirty="0"/>
              <a:t> </a:t>
            </a:r>
            <a:r>
              <a:rPr lang="en-US" dirty="0" err="1"/>
              <a:t>compartidas</a:t>
            </a:r>
            <a:endParaRPr lang="en-US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 err="1"/>
              <a:t>Diferentes</a:t>
            </a:r>
            <a:r>
              <a:rPr lang="en-US" dirty="0"/>
              <a:t> </a:t>
            </a:r>
            <a:r>
              <a:rPr lang="en-US" dirty="0" err="1"/>
              <a:t>versiones</a:t>
            </a:r>
            <a:r>
              <a:rPr lang="en-US" dirty="0"/>
              <a:t> del </a:t>
            </a:r>
            <a:r>
              <a:rPr lang="en-US" dirty="0" err="1"/>
              <a:t>mismo</a:t>
            </a:r>
            <a:r>
              <a:rPr lang="en-US" dirty="0"/>
              <a:t> </a:t>
            </a:r>
            <a:r>
              <a:rPr lang="en-US" dirty="0" err="1"/>
              <a:t>producto</a:t>
            </a:r>
            <a:endParaRPr lang="en-US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 err="1"/>
              <a:t>Bifurcaciones</a:t>
            </a:r>
            <a:r>
              <a:rPr lang="en-US" dirty="0"/>
              <a:t> de </a:t>
            </a:r>
            <a:r>
              <a:rPr lang="en-US" dirty="0" err="1"/>
              <a:t>proyectos</a:t>
            </a:r>
            <a:r>
              <a:rPr lang="en-US" dirty="0"/>
              <a:t> de </a:t>
            </a:r>
            <a:r>
              <a:rPr lang="en-US" dirty="0" err="1"/>
              <a:t>código</a:t>
            </a:r>
            <a:r>
              <a:rPr lang="en-US" dirty="0"/>
              <a:t> </a:t>
            </a:r>
            <a:r>
              <a:rPr lang="en-US" dirty="0" err="1"/>
              <a:t>abierto</a:t>
            </a:r>
            <a:endParaRPr lang="en-US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 err="1"/>
              <a:t>Sistemas</a:t>
            </a:r>
            <a:r>
              <a:rPr lang="en-US" dirty="0"/>
              <a:t> </a:t>
            </a:r>
            <a:r>
              <a:rPr lang="en-US" dirty="0" err="1"/>
              <a:t>operativos</a:t>
            </a:r>
            <a:r>
              <a:rPr lang="en-US" dirty="0"/>
              <a:t> </a:t>
            </a:r>
            <a:r>
              <a:rPr lang="en-US" dirty="0" err="1"/>
              <a:t>embebidos</a:t>
            </a:r>
            <a:endParaRPr lang="en-US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…</a:t>
            </a:r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endParaRPr lang="en-US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endParaRPr lang="en-US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¿</a:t>
            </a:r>
            <a:r>
              <a:rPr lang="en-US" dirty="0" err="1"/>
              <a:t>Significa</a:t>
            </a:r>
            <a:r>
              <a:rPr lang="en-US" dirty="0"/>
              <a:t> </a:t>
            </a:r>
            <a:r>
              <a:rPr lang="en-US" dirty="0" err="1"/>
              <a:t>eso</a:t>
            </a:r>
            <a:r>
              <a:rPr lang="en-US" dirty="0"/>
              <a:t> que </a:t>
            </a:r>
            <a:r>
              <a:rPr lang="en-US" dirty="0" err="1"/>
              <a:t>comparten</a:t>
            </a:r>
            <a:r>
              <a:rPr lang="en-US" dirty="0"/>
              <a:t> </a:t>
            </a:r>
            <a:r>
              <a:rPr lang="en-US" dirty="0" err="1"/>
              <a:t>vulnerabilidades</a:t>
            </a:r>
            <a:r>
              <a:rPr lang="en-US" dirty="0"/>
              <a:t>?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2FA1E1C-C0BE-40C3-909D-0694B97D97CE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26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81299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51"/>
    </mc:Choice>
    <mc:Fallback xmlns="">
      <p:transition spd="slow" advTm="10251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57274-23D5-4E88-9E71-7376DD3BF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¿</a:t>
            </a:r>
            <a:r>
              <a:rPr lang="en-US" dirty="0" err="1"/>
              <a:t>Significa</a:t>
            </a:r>
            <a:r>
              <a:rPr lang="en-US" dirty="0"/>
              <a:t> </a:t>
            </a:r>
            <a:r>
              <a:rPr lang="en-US" dirty="0" err="1"/>
              <a:t>eso</a:t>
            </a:r>
            <a:r>
              <a:rPr lang="en-US" dirty="0"/>
              <a:t> que </a:t>
            </a:r>
            <a:r>
              <a:rPr lang="en-US" dirty="0" err="1"/>
              <a:t>comparten</a:t>
            </a:r>
            <a:r>
              <a:rPr lang="en-US" dirty="0"/>
              <a:t> </a:t>
            </a:r>
            <a:r>
              <a:rPr lang="en-US" dirty="0" err="1"/>
              <a:t>vulnerabilidades</a:t>
            </a:r>
            <a:r>
              <a:rPr lang="en-US" dirty="0"/>
              <a:t>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02ABA5-D131-4FE0-8E3D-6E08B7120A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17281"/>
            <a:ext cx="4977244" cy="4351338"/>
          </a:xfrm>
        </p:spPr>
        <p:txBody>
          <a:bodyPr vert="horz" lIns="91440" tIns="45720" rIns="91440" bIns="45720" rtlCol="0">
            <a:noAutofit/>
          </a:bodyPr>
          <a:lstStyle/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Pros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/>
              <a:t>El </a:t>
            </a:r>
            <a:r>
              <a:rPr lang="en-US" dirty="0" err="1"/>
              <a:t>mapeo</a:t>
            </a:r>
            <a:r>
              <a:rPr lang="en-US" dirty="0"/>
              <a:t> </a:t>
            </a:r>
            <a:r>
              <a:rPr lang="en-US" dirty="0" err="1"/>
              <a:t>product</a:t>
            </a:r>
            <a:r>
              <a:rPr lang="en-US" dirty="0" err="1">
                <a:solidFill>
                  <a:srgbClr val="002060"/>
                </a:solidFill>
              </a:rPr>
              <a:t>o</a:t>
            </a:r>
            <a:r>
              <a:rPr lang="en-US" dirty="0"/>
              <a:t> a </a:t>
            </a:r>
            <a:r>
              <a:rPr lang="en-US" dirty="0" err="1"/>
              <a:t>vulnerabilidad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inmediatamente</a:t>
            </a:r>
            <a:r>
              <a:rPr lang="en-US" dirty="0"/>
              <a:t> </a:t>
            </a:r>
            <a:r>
              <a:rPr lang="en-US" dirty="0" err="1"/>
              <a:t>claro</a:t>
            </a:r>
            <a:endParaRPr lang="en-US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/>
              <a:t>Las solicitudes de </a:t>
            </a:r>
            <a:r>
              <a:rPr lang="en-US" dirty="0" err="1"/>
              <a:t>asignación</a:t>
            </a:r>
            <a:r>
              <a:rPr lang="en-US" dirty="0"/>
              <a:t> </a:t>
            </a:r>
            <a:r>
              <a:rPr lang="en-US" dirty="0" err="1"/>
              <a:t>duplicadas</a:t>
            </a:r>
            <a:r>
              <a:rPr lang="en-US" dirty="0"/>
              <a:t> son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fáciles</a:t>
            </a:r>
            <a:r>
              <a:rPr lang="en-US" dirty="0"/>
              <a:t> de </a:t>
            </a:r>
            <a:r>
              <a:rPr lang="en-US" dirty="0" err="1"/>
              <a:t>identificar</a:t>
            </a:r>
            <a:endParaRPr lang="en-US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Contras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/>
              <a:t>Se </a:t>
            </a:r>
            <a:r>
              <a:rPr lang="en-US" dirty="0" err="1"/>
              <a:t>requieren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IDs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 err="1"/>
              <a:t>Falso</a:t>
            </a:r>
            <a:r>
              <a:rPr lang="en-US" dirty="0"/>
              <a:t> </a:t>
            </a:r>
            <a:r>
              <a:rPr lang="en-US" dirty="0" err="1"/>
              <a:t>sentido</a:t>
            </a:r>
            <a:r>
              <a:rPr lang="en-US" dirty="0"/>
              <a:t> de </a:t>
            </a:r>
            <a:r>
              <a:rPr lang="en-US" dirty="0" err="1"/>
              <a:t>seguridad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se </a:t>
            </a:r>
            <a:r>
              <a:rPr lang="en-US" dirty="0" err="1"/>
              <a:t>pierde</a:t>
            </a:r>
            <a:r>
              <a:rPr lang="en-US" dirty="0"/>
              <a:t> una </a:t>
            </a:r>
            <a:r>
              <a:rPr lang="en-US" dirty="0" err="1"/>
              <a:t>asignación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DED107-03B7-4CED-B282-1C35D68B6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53992" y="1517281"/>
            <a:ext cx="4977244" cy="4351338"/>
          </a:xfrm>
        </p:spPr>
        <p:txBody>
          <a:bodyPr vert="horz" lIns="91440" tIns="45720" rIns="91440" bIns="45720" rtlCol="0">
            <a:noAutofit/>
          </a:bodyPr>
          <a:lstStyle/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Pros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 err="1"/>
              <a:t>Garantiza</a:t>
            </a:r>
            <a:r>
              <a:rPr lang="en-US" dirty="0"/>
              <a:t> un ID para </a:t>
            </a:r>
            <a:r>
              <a:rPr lang="en-US" dirty="0" err="1"/>
              <a:t>todos</a:t>
            </a:r>
            <a:r>
              <a:rPr lang="en-US" dirty="0"/>
              <a:t> los </a:t>
            </a:r>
            <a:r>
              <a:rPr lang="en-US" dirty="0" err="1"/>
              <a:t>productos</a:t>
            </a:r>
            <a:r>
              <a:rPr lang="en-US" dirty="0"/>
              <a:t> </a:t>
            </a:r>
            <a:r>
              <a:rPr lang="en-US" dirty="0" err="1"/>
              <a:t>afectados</a:t>
            </a:r>
            <a:endParaRPr lang="en-US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/>
              <a:t>Coincide </a:t>
            </a:r>
            <a:r>
              <a:rPr lang="en-US" dirty="0" err="1"/>
              <a:t>cómo</a:t>
            </a:r>
            <a:r>
              <a:rPr lang="en-US" dirty="0"/>
              <a:t> se </a:t>
            </a:r>
            <a:r>
              <a:rPr lang="en-US" dirty="0" err="1"/>
              <a:t>debaten</a:t>
            </a:r>
            <a:r>
              <a:rPr lang="en-US" dirty="0"/>
              <a:t> </a:t>
            </a:r>
            <a:r>
              <a:rPr lang="en-US" dirty="0" err="1"/>
              <a:t>normalmente</a:t>
            </a:r>
            <a:r>
              <a:rPr lang="en-US" dirty="0"/>
              <a:t> las </a:t>
            </a:r>
            <a:r>
              <a:rPr lang="en-US" dirty="0" err="1"/>
              <a:t>vulnerabilidades</a:t>
            </a:r>
            <a:endParaRPr lang="en-US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Contras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/>
              <a:t>Hay que </a:t>
            </a:r>
            <a:r>
              <a:rPr lang="en-US" dirty="0" err="1"/>
              <a:t>tener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cuidado</a:t>
            </a:r>
            <a:r>
              <a:rPr lang="en-US" dirty="0"/>
              <a:t> para </a:t>
            </a:r>
            <a:r>
              <a:rPr lang="en-US" dirty="0" err="1"/>
              <a:t>garantizar</a:t>
            </a:r>
            <a:r>
              <a:rPr lang="en-US" dirty="0"/>
              <a:t> que no se </a:t>
            </a:r>
            <a:r>
              <a:rPr lang="en-US" dirty="0" err="1"/>
              <a:t>asignan</a:t>
            </a:r>
            <a:r>
              <a:rPr lang="en-US" dirty="0"/>
              <a:t> IDs </a:t>
            </a:r>
            <a:r>
              <a:rPr lang="en-US" dirty="0" err="1"/>
              <a:t>duplicados</a:t>
            </a:r>
            <a:endParaRPr 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1A48E38F-7C1A-4C3A-AEA0-E70F1ED3E327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27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17238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897"/>
    </mc:Choice>
    <mc:Fallback xmlns="">
      <p:transition spd="slow" advTm="25897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57274-23D5-4E88-9E71-7376DD3BF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Dos </a:t>
            </a:r>
            <a:r>
              <a:rPr lang="en-US" dirty="0" err="1"/>
              <a:t>tipos</a:t>
            </a:r>
            <a:r>
              <a:rPr lang="en-US" dirty="0"/>
              <a:t> de </a:t>
            </a:r>
            <a:r>
              <a:rPr lang="en-US" dirty="0" err="1"/>
              <a:t>compartición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362E5-07C7-4CAA-BC75-79276F7A5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447801"/>
            <a:ext cx="10186633" cy="4589745"/>
          </a:xfrm>
        </p:spPr>
        <p:txBody>
          <a:bodyPr vert="horz" lIns="91440" tIns="45720" rIns="91440" bIns="45720" rtlCol="0">
            <a:noAutofit/>
          </a:bodyPr>
          <a:lstStyle/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 err="1"/>
              <a:t>Copia</a:t>
            </a:r>
            <a:r>
              <a:rPr lang="en-US" dirty="0"/>
              <a:t> </a:t>
            </a:r>
            <a:r>
              <a:rPr lang="en-US" dirty="0" err="1"/>
              <a:t>directa</a:t>
            </a:r>
            <a:endParaRPr lang="en-US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 err="1"/>
              <a:t>Diferentes</a:t>
            </a:r>
            <a:r>
              <a:rPr lang="en-US" dirty="0"/>
              <a:t> </a:t>
            </a:r>
            <a:r>
              <a:rPr lang="en-US" dirty="0" err="1"/>
              <a:t>versiones</a:t>
            </a:r>
            <a:r>
              <a:rPr lang="en-US" dirty="0"/>
              <a:t> del </a:t>
            </a:r>
            <a:r>
              <a:rPr lang="en-US" dirty="0" err="1"/>
              <a:t>producto</a:t>
            </a:r>
            <a:endParaRPr lang="en-US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 err="1"/>
              <a:t>Librerías</a:t>
            </a:r>
            <a:r>
              <a:rPr lang="en-US" dirty="0"/>
              <a:t> </a:t>
            </a:r>
            <a:r>
              <a:rPr lang="en-US" dirty="0" err="1"/>
              <a:t>compartidas</a:t>
            </a:r>
            <a:endParaRPr lang="en-US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 err="1"/>
              <a:t>Bifurcaciones</a:t>
            </a:r>
            <a:r>
              <a:rPr lang="en-US" dirty="0"/>
              <a:t> de </a:t>
            </a:r>
            <a:r>
              <a:rPr lang="en-US" dirty="0" err="1"/>
              <a:t>código</a:t>
            </a:r>
            <a:r>
              <a:rPr lang="en-US" dirty="0"/>
              <a:t> </a:t>
            </a:r>
            <a:r>
              <a:rPr lang="en-US" dirty="0" err="1"/>
              <a:t>abierto</a:t>
            </a:r>
            <a:endParaRPr lang="en-US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/>
              <a:t>Código de </a:t>
            </a:r>
            <a:r>
              <a:rPr lang="en-US" dirty="0" err="1"/>
              <a:t>copia</a:t>
            </a:r>
            <a:r>
              <a:rPr lang="en-US" dirty="0"/>
              <a:t>-y-</a:t>
            </a:r>
            <a:r>
              <a:rPr lang="en-US" dirty="0" err="1"/>
              <a:t>pega</a:t>
            </a:r>
            <a:endParaRPr lang="en-US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 err="1"/>
              <a:t>Utilizando</a:t>
            </a:r>
            <a:r>
              <a:rPr lang="en-US" dirty="0"/>
              <a:t> </a:t>
            </a:r>
            <a:r>
              <a:rPr lang="en-US" dirty="0" err="1"/>
              <a:t>producto</a:t>
            </a:r>
            <a:r>
              <a:rPr lang="en-US" dirty="0"/>
              <a:t> </a:t>
            </a:r>
            <a:r>
              <a:rPr lang="en-US" dirty="0" err="1"/>
              <a:t>externo</a:t>
            </a:r>
            <a:endParaRPr lang="en-US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 err="1"/>
              <a:t>Librerías</a:t>
            </a:r>
            <a:r>
              <a:rPr lang="en-US" dirty="0"/>
              <a:t> </a:t>
            </a:r>
            <a:r>
              <a:rPr lang="en-US" dirty="0" err="1"/>
              <a:t>compartidas</a:t>
            </a:r>
            <a:r>
              <a:rPr lang="en-US" dirty="0"/>
              <a:t> de </a:t>
            </a:r>
            <a:r>
              <a:rPr lang="en-US" dirty="0" err="1"/>
              <a:t>terceros</a:t>
            </a:r>
            <a:endParaRPr lang="en-US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 err="1"/>
              <a:t>Protocolos</a:t>
            </a:r>
            <a:endParaRPr lang="en-US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 err="1"/>
              <a:t>Estándares</a:t>
            </a:r>
            <a:endParaRPr lang="en-US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/>
              <a:t>APIs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6EE6694-CBC6-4643-BF33-792E8BAB73BE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28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61196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298"/>
    </mc:Choice>
    <mc:Fallback xmlns="">
      <p:transition spd="slow" advTm="18298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0E8F6DF-6F69-448A-ADD2-29AD5B38858B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7.2.4 – </a:t>
            </a:r>
            <a:r>
              <a:rPr lang="en-US" dirty="0" err="1"/>
              <a:t>Compartiendo</a:t>
            </a:r>
            <a:r>
              <a:rPr lang="en-US" dirty="0"/>
              <a:t> Código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2D77AAC-8F24-4F47-A41A-34DABD329289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29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27993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23"/>
    </mc:Choice>
    <mc:Fallback xmlns="">
      <p:transition spd="slow" advTm="4323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57274-23D5-4E88-9E71-7376DD3BF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es una </a:t>
            </a:r>
            <a:r>
              <a:rPr lang="en-US" dirty="0" err="1"/>
              <a:t>Vulnerabilidad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362E5-07C7-4CAA-BC75-79276F7A5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559" y="1284027"/>
            <a:ext cx="11211636" cy="4851399"/>
          </a:xfrm>
        </p:spPr>
        <p:txBody>
          <a:bodyPr vert="horz" lIns="91440" tIns="45720" rIns="91440" bIns="45720" rtlCol="0">
            <a:noAutofit/>
          </a:bodyPr>
          <a:lstStyle/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sz="1800" dirty="0"/>
              <a:t>NIST: </a:t>
            </a:r>
            <a:r>
              <a:rPr lang="en-US" sz="1800" b="0" dirty="0"/>
              <a:t>Una </a:t>
            </a:r>
            <a:r>
              <a:rPr lang="en-US" sz="1800" b="0" dirty="0" err="1"/>
              <a:t>debilidad</a:t>
            </a:r>
            <a:r>
              <a:rPr lang="en-US" sz="1800" b="0" dirty="0"/>
              <a:t> </a:t>
            </a:r>
            <a:r>
              <a:rPr lang="en-US" sz="1800" b="0" dirty="0" err="1"/>
              <a:t>en</a:t>
            </a:r>
            <a:r>
              <a:rPr lang="en-US" sz="1800" b="0" dirty="0"/>
              <a:t> la </a:t>
            </a:r>
            <a:r>
              <a:rPr lang="en-US" sz="1800" b="0" dirty="0" err="1"/>
              <a:t>lógica</a:t>
            </a:r>
            <a:r>
              <a:rPr lang="en-US" sz="1800" b="0" dirty="0"/>
              <a:t> </a:t>
            </a:r>
            <a:r>
              <a:rPr lang="en-US" sz="1800" b="0" dirty="0" err="1"/>
              <a:t>computacional</a:t>
            </a:r>
            <a:r>
              <a:rPr lang="en-US" sz="1800" b="0" dirty="0"/>
              <a:t> </a:t>
            </a:r>
            <a:r>
              <a:rPr lang="en-US" sz="1800" b="0" dirty="0" err="1"/>
              <a:t>encontrada</a:t>
            </a:r>
            <a:r>
              <a:rPr lang="en-US" sz="1800" b="0" dirty="0"/>
              <a:t> </a:t>
            </a:r>
            <a:r>
              <a:rPr lang="en-US" sz="1800" b="0" dirty="0" err="1"/>
              <a:t>en</a:t>
            </a:r>
            <a:r>
              <a:rPr lang="en-US" sz="1800" b="0" dirty="0"/>
              <a:t> </a:t>
            </a:r>
            <a:r>
              <a:rPr lang="en-US" sz="1800" b="0" dirty="0" err="1"/>
              <a:t>productos</a:t>
            </a:r>
            <a:r>
              <a:rPr lang="en-US" sz="1800" b="0" dirty="0"/>
              <a:t> o </a:t>
            </a:r>
            <a:r>
              <a:rPr lang="en-US" sz="1800" b="0" dirty="0" err="1"/>
              <a:t>dispositivos</a:t>
            </a:r>
            <a:r>
              <a:rPr lang="en-US" sz="1800" b="0" dirty="0"/>
              <a:t> que </a:t>
            </a:r>
            <a:r>
              <a:rPr lang="en-US" sz="1800" b="0" dirty="0" err="1"/>
              <a:t>podría</a:t>
            </a:r>
            <a:r>
              <a:rPr lang="en-US" sz="1800" b="0" dirty="0"/>
              <a:t> ser </a:t>
            </a:r>
            <a:r>
              <a:rPr lang="en-US" sz="1800" b="0" dirty="0" err="1"/>
              <a:t>explotada</a:t>
            </a:r>
            <a:r>
              <a:rPr lang="en-US" sz="1800" b="0" dirty="0"/>
              <a:t> por una </a:t>
            </a:r>
            <a:r>
              <a:rPr lang="en-US" sz="1800" b="0" dirty="0" err="1"/>
              <a:t>fuente</a:t>
            </a:r>
            <a:r>
              <a:rPr lang="en-US" sz="1800" b="0" dirty="0"/>
              <a:t> de </a:t>
            </a:r>
            <a:r>
              <a:rPr lang="en-US" sz="1800" b="0" dirty="0" err="1"/>
              <a:t>amenza</a:t>
            </a:r>
            <a:r>
              <a:rPr lang="en-US" sz="1800" b="0" dirty="0"/>
              <a:t>. [NISTIR 8138]</a:t>
            </a:r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sz="1800" dirty="0"/>
              <a:t>ISACA: </a:t>
            </a:r>
            <a:r>
              <a:rPr lang="en-US" sz="1800" b="0" dirty="0"/>
              <a:t>Una </a:t>
            </a:r>
            <a:r>
              <a:rPr lang="en-US" sz="1800" b="0" dirty="0" err="1"/>
              <a:t>debilidad</a:t>
            </a:r>
            <a:r>
              <a:rPr lang="en-US" sz="1800" b="0" dirty="0"/>
              <a:t> </a:t>
            </a:r>
            <a:r>
              <a:rPr lang="en-US" sz="1800" b="0" dirty="0" err="1"/>
              <a:t>en</a:t>
            </a:r>
            <a:r>
              <a:rPr lang="en-US" sz="1800" b="0" dirty="0"/>
              <a:t> el </a:t>
            </a:r>
            <a:r>
              <a:rPr lang="en-US" sz="1800" b="0" dirty="0" err="1"/>
              <a:t>diseño</a:t>
            </a:r>
            <a:r>
              <a:rPr lang="en-US" sz="1800" b="0" dirty="0"/>
              <a:t>, </a:t>
            </a:r>
            <a:r>
              <a:rPr lang="en-US" sz="1800" b="0" dirty="0" err="1"/>
              <a:t>implementación</a:t>
            </a:r>
            <a:r>
              <a:rPr lang="en-US" sz="1800" b="0" dirty="0"/>
              <a:t>, </a:t>
            </a:r>
            <a:r>
              <a:rPr lang="en-US" sz="1800" b="0" dirty="0" err="1"/>
              <a:t>operación</a:t>
            </a:r>
            <a:r>
              <a:rPr lang="en-US" sz="1800" b="0" dirty="0"/>
              <a:t> o control </a:t>
            </a:r>
            <a:r>
              <a:rPr lang="en-US" sz="1800" b="0" dirty="0" err="1"/>
              <a:t>interno</a:t>
            </a:r>
            <a:r>
              <a:rPr lang="en-US" sz="1800" b="0" dirty="0"/>
              <a:t> de un </a:t>
            </a:r>
            <a:r>
              <a:rPr lang="en-US" sz="1800" b="0" dirty="0" err="1"/>
              <a:t>proceso</a:t>
            </a:r>
            <a:r>
              <a:rPr lang="en-US" sz="1800" b="0" dirty="0"/>
              <a:t> que </a:t>
            </a:r>
            <a:r>
              <a:rPr lang="en-US" sz="1800" b="0" dirty="0" err="1"/>
              <a:t>podría</a:t>
            </a:r>
            <a:r>
              <a:rPr lang="en-US" sz="1800" b="0" dirty="0"/>
              <a:t> </a:t>
            </a:r>
            <a:r>
              <a:rPr lang="en-US" sz="1800" b="0" dirty="0" err="1"/>
              <a:t>exponer</a:t>
            </a:r>
            <a:r>
              <a:rPr lang="en-US" sz="1800" b="0" dirty="0"/>
              <a:t> el </a:t>
            </a:r>
            <a:r>
              <a:rPr lang="en-US" sz="1800" b="0" dirty="0" err="1"/>
              <a:t>sistema</a:t>
            </a:r>
            <a:r>
              <a:rPr lang="en-US" sz="1800" b="0" dirty="0"/>
              <a:t> a </a:t>
            </a:r>
            <a:r>
              <a:rPr lang="en-US" sz="1800" b="0" dirty="0" err="1"/>
              <a:t>amenazas</a:t>
            </a:r>
            <a:r>
              <a:rPr lang="en-US" sz="1800" b="0" dirty="0"/>
              <a:t> </a:t>
            </a:r>
            <a:r>
              <a:rPr lang="en-US" sz="1800" b="0" dirty="0" err="1"/>
              <a:t>adversas</a:t>
            </a:r>
            <a:r>
              <a:rPr lang="en-US" sz="1800" b="0" dirty="0"/>
              <a:t> </a:t>
            </a:r>
            <a:r>
              <a:rPr lang="en-US" sz="1800" b="0" dirty="0" err="1"/>
              <a:t>procedentes</a:t>
            </a:r>
            <a:r>
              <a:rPr lang="en-US" sz="1800" b="0" dirty="0"/>
              <a:t> de </a:t>
            </a:r>
            <a:r>
              <a:rPr lang="en-US" sz="1800" b="0" dirty="0" err="1"/>
              <a:t>eventos</a:t>
            </a:r>
            <a:r>
              <a:rPr lang="en-US" sz="1800" b="0" dirty="0"/>
              <a:t> </a:t>
            </a:r>
            <a:r>
              <a:rPr lang="en-US" sz="1800" b="0" dirty="0" err="1"/>
              <a:t>adversos</a:t>
            </a:r>
            <a:r>
              <a:rPr lang="en-US" sz="1800" b="0" dirty="0"/>
              <a:t> [1]</a:t>
            </a:r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sz="1800" dirty="0"/>
              <a:t>CERT: </a:t>
            </a:r>
            <a:r>
              <a:rPr lang="en-US" sz="1800" b="0" dirty="0"/>
              <a:t>Un software </a:t>
            </a:r>
            <a:r>
              <a:rPr lang="en-US" sz="1800" b="0" dirty="0" err="1"/>
              <a:t>defectuoso</a:t>
            </a:r>
            <a:r>
              <a:rPr lang="en-US" sz="1800" b="0" dirty="0"/>
              <a:t> que </a:t>
            </a:r>
            <a:r>
              <a:rPr lang="en-US" sz="1800" b="0" dirty="0" err="1"/>
              <a:t>permite</a:t>
            </a:r>
            <a:r>
              <a:rPr lang="en-US" sz="1800" b="0" dirty="0"/>
              <a:t> a un </a:t>
            </a:r>
            <a:r>
              <a:rPr lang="en-US" sz="1800" b="0" dirty="0" err="1"/>
              <a:t>atacante</a:t>
            </a:r>
            <a:r>
              <a:rPr lang="en-US" sz="1800" b="0" dirty="0"/>
              <a:t> </a:t>
            </a:r>
            <a:r>
              <a:rPr lang="en-US" sz="1800" b="0" dirty="0" err="1"/>
              <a:t>violar</a:t>
            </a:r>
            <a:r>
              <a:rPr lang="en-US" sz="1800" b="0" dirty="0"/>
              <a:t> una </a:t>
            </a:r>
            <a:r>
              <a:rPr lang="en-US" sz="1800" b="0" dirty="0" err="1"/>
              <a:t>política</a:t>
            </a:r>
            <a:r>
              <a:rPr lang="en-US" sz="1800" b="0" dirty="0"/>
              <a:t> de </a:t>
            </a:r>
            <a:r>
              <a:rPr lang="en-US" sz="1800" b="0" dirty="0" err="1"/>
              <a:t>seguridad</a:t>
            </a:r>
            <a:r>
              <a:rPr lang="en-US" sz="1800" b="0" dirty="0"/>
              <a:t> </a:t>
            </a:r>
            <a:r>
              <a:rPr lang="en-US" sz="1800" b="0" dirty="0" err="1"/>
              <a:t>explícita</a:t>
            </a:r>
            <a:r>
              <a:rPr lang="en-US" sz="1800" b="0" dirty="0"/>
              <a:t> (o </a:t>
            </a:r>
            <a:r>
              <a:rPr lang="en-US" sz="1800" b="0" dirty="0" err="1"/>
              <a:t>implícita</a:t>
            </a:r>
            <a:r>
              <a:rPr lang="en-US" sz="1800" b="0" dirty="0"/>
              <a:t>) para </a:t>
            </a:r>
            <a:r>
              <a:rPr lang="en-US" sz="1800" b="0" dirty="0" err="1"/>
              <a:t>conseguir</a:t>
            </a:r>
            <a:r>
              <a:rPr lang="en-US" sz="1800" b="0" dirty="0"/>
              <a:t> </a:t>
            </a:r>
            <a:r>
              <a:rPr lang="en-US" sz="1800" b="0" dirty="0" err="1"/>
              <a:t>algún</a:t>
            </a:r>
            <a:r>
              <a:rPr lang="en-US" sz="1800" b="0" dirty="0"/>
              <a:t> </a:t>
            </a:r>
            <a:r>
              <a:rPr lang="en-US" sz="1800" b="0" dirty="0" err="1"/>
              <a:t>impacto</a:t>
            </a:r>
            <a:r>
              <a:rPr lang="en-US" sz="1800" b="0" dirty="0"/>
              <a:t> (o </a:t>
            </a:r>
            <a:r>
              <a:rPr lang="en-US" sz="1800" b="0" dirty="0" err="1"/>
              <a:t>consecuencia</a:t>
            </a:r>
            <a:r>
              <a:rPr lang="en-US" sz="1800" b="0" dirty="0"/>
              <a:t>). [2]</a:t>
            </a:r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sz="1800" dirty="0"/>
              <a:t>OWASP: </a:t>
            </a:r>
            <a:r>
              <a:rPr lang="en-US" sz="1800" b="0" dirty="0"/>
              <a:t>Una </a:t>
            </a:r>
            <a:r>
              <a:rPr lang="en-US" sz="1800" b="0" dirty="0" err="1"/>
              <a:t>vulnerabilidad</a:t>
            </a:r>
            <a:r>
              <a:rPr lang="en-US" sz="1800" b="0" dirty="0"/>
              <a:t> es un </a:t>
            </a:r>
            <a:r>
              <a:rPr lang="en-US" sz="1800" b="0" dirty="0" err="1"/>
              <a:t>agujero</a:t>
            </a:r>
            <a:r>
              <a:rPr lang="en-US" sz="1800" b="0" dirty="0"/>
              <a:t> o una </a:t>
            </a:r>
            <a:r>
              <a:rPr lang="en-US" sz="1800" b="0" dirty="0" err="1"/>
              <a:t>debilidad</a:t>
            </a:r>
            <a:r>
              <a:rPr lang="en-US" sz="1800" b="0" dirty="0"/>
              <a:t> </a:t>
            </a:r>
            <a:r>
              <a:rPr lang="en-US" sz="1800" b="0" dirty="0" err="1"/>
              <a:t>en</a:t>
            </a:r>
            <a:r>
              <a:rPr lang="en-US" sz="1800" b="0" dirty="0"/>
              <a:t> la </a:t>
            </a:r>
            <a:r>
              <a:rPr lang="en-US" sz="1800" b="0" dirty="0" err="1"/>
              <a:t>aplicación</a:t>
            </a:r>
            <a:r>
              <a:rPr lang="en-US" sz="1800" b="0" dirty="0"/>
              <a:t>, la </a:t>
            </a:r>
            <a:r>
              <a:rPr lang="en-US" sz="1800" b="0" dirty="0" err="1"/>
              <a:t>cual</a:t>
            </a:r>
            <a:r>
              <a:rPr lang="en-US" sz="1800" b="0" dirty="0"/>
              <a:t> </a:t>
            </a:r>
            <a:r>
              <a:rPr lang="en-US" sz="1800" b="0" dirty="0" err="1"/>
              <a:t>puede</a:t>
            </a:r>
            <a:r>
              <a:rPr lang="en-US" sz="1800" b="0" dirty="0"/>
              <a:t> ser un </a:t>
            </a:r>
            <a:r>
              <a:rPr lang="en-US" sz="1800" b="0" dirty="0" err="1"/>
              <a:t>defecto</a:t>
            </a:r>
            <a:r>
              <a:rPr lang="en-US" sz="1800" b="0" dirty="0"/>
              <a:t> de </a:t>
            </a:r>
            <a:r>
              <a:rPr lang="en-US" sz="1800" b="0" dirty="0" err="1"/>
              <a:t>diseño</a:t>
            </a:r>
            <a:r>
              <a:rPr lang="en-US" sz="1800" b="0" dirty="0"/>
              <a:t> o una </a:t>
            </a:r>
            <a:r>
              <a:rPr lang="en-US" sz="1800" b="0" dirty="0" err="1"/>
              <a:t>vulnerabilidad</a:t>
            </a:r>
            <a:r>
              <a:rPr lang="en-US" sz="1800" b="0" dirty="0"/>
              <a:t> de </a:t>
            </a:r>
            <a:r>
              <a:rPr lang="en-US" sz="1800" b="0" dirty="0" err="1"/>
              <a:t>implementación</a:t>
            </a:r>
            <a:r>
              <a:rPr lang="en-US" sz="1800" b="0" dirty="0"/>
              <a:t>, que </a:t>
            </a:r>
            <a:r>
              <a:rPr lang="en-US" sz="1800" b="0" dirty="0" err="1"/>
              <a:t>permite</a:t>
            </a:r>
            <a:r>
              <a:rPr lang="en-US" sz="1800" b="0" dirty="0"/>
              <a:t> a un </a:t>
            </a:r>
            <a:r>
              <a:rPr lang="en-US" sz="1800" b="0" dirty="0" err="1"/>
              <a:t>atacante</a:t>
            </a:r>
            <a:r>
              <a:rPr lang="en-US" sz="1800" b="0" dirty="0"/>
              <a:t> </a:t>
            </a:r>
            <a:r>
              <a:rPr lang="en-US" sz="1800" b="0" dirty="0" err="1"/>
              <a:t>causar</a:t>
            </a:r>
            <a:r>
              <a:rPr lang="en-US" sz="1800" b="0" dirty="0"/>
              <a:t> </a:t>
            </a:r>
            <a:r>
              <a:rPr lang="en-US" sz="1800" b="0" dirty="0" err="1"/>
              <a:t>daño</a:t>
            </a:r>
            <a:r>
              <a:rPr lang="en-US" sz="1800" b="0" dirty="0"/>
              <a:t> a la </a:t>
            </a:r>
            <a:r>
              <a:rPr lang="en-US" sz="1800" b="0" dirty="0" err="1"/>
              <a:t>gente</a:t>
            </a:r>
            <a:r>
              <a:rPr lang="en-US" sz="1800" b="0" dirty="0"/>
              <a:t> </a:t>
            </a:r>
            <a:r>
              <a:rPr lang="en-US" sz="1800" b="0" dirty="0" err="1"/>
              <a:t>relacionada</a:t>
            </a:r>
            <a:r>
              <a:rPr lang="en-US" sz="1800" b="0" dirty="0"/>
              <a:t> con una </a:t>
            </a:r>
            <a:r>
              <a:rPr lang="en-US" sz="1800" b="0" dirty="0" err="1"/>
              <a:t>aplicacion</a:t>
            </a:r>
            <a:r>
              <a:rPr lang="en-US" sz="1800" b="0" dirty="0"/>
              <a:t>. </a:t>
            </a:r>
            <a:r>
              <a:rPr lang="en-US" sz="1800" b="0" dirty="0" err="1"/>
              <a:t>Dicha</a:t>
            </a:r>
            <a:r>
              <a:rPr lang="en-US" sz="1800" b="0" dirty="0"/>
              <a:t> </a:t>
            </a:r>
            <a:r>
              <a:rPr lang="en-US" sz="1800" b="0" dirty="0" err="1"/>
              <a:t>gente</a:t>
            </a:r>
            <a:r>
              <a:rPr lang="en-US" sz="1800" b="0" dirty="0"/>
              <a:t> </a:t>
            </a:r>
            <a:r>
              <a:rPr lang="en-US" sz="1800" b="0" dirty="0" err="1"/>
              <a:t>incluye</a:t>
            </a:r>
            <a:r>
              <a:rPr lang="en-US" sz="1800" b="0" dirty="0"/>
              <a:t> al </a:t>
            </a:r>
            <a:r>
              <a:rPr lang="en-US" sz="1800" b="0" dirty="0" err="1"/>
              <a:t>propietario</a:t>
            </a:r>
            <a:r>
              <a:rPr lang="en-US" sz="1800" b="0" dirty="0"/>
              <a:t>, a los </a:t>
            </a:r>
            <a:r>
              <a:rPr lang="en-US" sz="1800" b="0" dirty="0" err="1"/>
              <a:t>usuarios</a:t>
            </a:r>
            <a:r>
              <a:rPr lang="en-US" sz="1800" b="0" dirty="0"/>
              <a:t> y </a:t>
            </a:r>
            <a:r>
              <a:rPr lang="en-US" sz="1800" b="0" dirty="0" err="1"/>
              <a:t>otras</a:t>
            </a:r>
            <a:r>
              <a:rPr lang="en-US" sz="1800" b="0" dirty="0"/>
              <a:t> </a:t>
            </a:r>
            <a:r>
              <a:rPr lang="en-US" sz="1800" b="0" dirty="0" err="1"/>
              <a:t>entidades</a:t>
            </a:r>
            <a:r>
              <a:rPr lang="en-US" sz="1800" b="0" dirty="0"/>
              <a:t> que </a:t>
            </a:r>
            <a:r>
              <a:rPr lang="en-US" sz="1800" b="0" dirty="0" err="1"/>
              <a:t>confían</a:t>
            </a:r>
            <a:r>
              <a:rPr lang="en-US" sz="1800" b="0" dirty="0"/>
              <a:t> </a:t>
            </a:r>
            <a:r>
              <a:rPr lang="en-US" sz="1800" b="0" dirty="0" err="1"/>
              <a:t>en</a:t>
            </a:r>
            <a:r>
              <a:rPr lang="en-US" sz="1800" b="0" dirty="0"/>
              <a:t> la </a:t>
            </a:r>
            <a:r>
              <a:rPr lang="en-US" sz="1800" b="0" dirty="0" err="1"/>
              <a:t>aplicación</a:t>
            </a:r>
            <a:r>
              <a:rPr lang="en-US" sz="1800" b="0" dirty="0"/>
              <a:t>. [3]</a:t>
            </a:r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sz="1800" dirty="0"/>
              <a:t>Microsoft: </a:t>
            </a:r>
            <a:r>
              <a:rPr lang="en-US" sz="1800" b="0" dirty="0"/>
              <a:t>Una </a:t>
            </a:r>
            <a:r>
              <a:rPr lang="en-US" sz="1800" b="0" dirty="0" err="1"/>
              <a:t>vulnerabilidad</a:t>
            </a:r>
            <a:r>
              <a:rPr lang="en-US" sz="1800" b="0" dirty="0"/>
              <a:t> de </a:t>
            </a:r>
            <a:r>
              <a:rPr lang="en-US" sz="1800" b="0" dirty="0" err="1"/>
              <a:t>seguridad</a:t>
            </a:r>
            <a:r>
              <a:rPr lang="en-US" sz="1800" b="0" dirty="0"/>
              <a:t> es una </a:t>
            </a:r>
            <a:r>
              <a:rPr lang="en-US" sz="1800" b="0" dirty="0" err="1"/>
              <a:t>debilidad</a:t>
            </a:r>
            <a:r>
              <a:rPr lang="en-US" sz="1800" b="0" dirty="0"/>
              <a:t> </a:t>
            </a:r>
            <a:r>
              <a:rPr lang="en-US" sz="1800" b="0" dirty="0" err="1"/>
              <a:t>en</a:t>
            </a:r>
            <a:r>
              <a:rPr lang="en-US" sz="1800" b="0" dirty="0"/>
              <a:t> un product que </a:t>
            </a:r>
            <a:r>
              <a:rPr lang="en-US" sz="1800" b="0" dirty="0" err="1"/>
              <a:t>podría</a:t>
            </a:r>
            <a:r>
              <a:rPr lang="en-US" sz="1800" b="0" dirty="0"/>
              <a:t> </a:t>
            </a:r>
            <a:r>
              <a:rPr lang="en-US" sz="1800" b="0" dirty="0" err="1"/>
              <a:t>permitir</a:t>
            </a:r>
            <a:r>
              <a:rPr lang="en-US" sz="1800" b="0" dirty="0"/>
              <a:t> a un </a:t>
            </a:r>
            <a:r>
              <a:rPr lang="en-US" sz="1800" b="0" dirty="0" err="1"/>
              <a:t>atacante</a:t>
            </a:r>
            <a:r>
              <a:rPr lang="en-US" sz="1800" b="0" dirty="0"/>
              <a:t> </a:t>
            </a:r>
            <a:r>
              <a:rPr lang="en-US" sz="1800" b="0" dirty="0" err="1"/>
              <a:t>comprometer</a:t>
            </a:r>
            <a:r>
              <a:rPr lang="en-US" sz="1800" b="0" dirty="0"/>
              <a:t> la </a:t>
            </a:r>
            <a:r>
              <a:rPr lang="en-US" sz="1800" b="0" dirty="0" err="1"/>
              <a:t>integridad</a:t>
            </a:r>
            <a:r>
              <a:rPr lang="en-US" sz="1800" b="0" dirty="0"/>
              <a:t>, </a:t>
            </a:r>
            <a:r>
              <a:rPr lang="en-US" sz="1800" b="0" dirty="0" err="1"/>
              <a:t>disponibilidad</a:t>
            </a:r>
            <a:r>
              <a:rPr lang="en-US" sz="1800" b="0" dirty="0"/>
              <a:t> o </a:t>
            </a:r>
            <a:r>
              <a:rPr lang="en-US" sz="1800" b="0" dirty="0" err="1"/>
              <a:t>confidencialidad</a:t>
            </a:r>
            <a:r>
              <a:rPr lang="en-US" sz="1800" b="0" dirty="0"/>
              <a:t> de </a:t>
            </a:r>
            <a:r>
              <a:rPr lang="en-US" sz="1800" b="0" dirty="0" err="1"/>
              <a:t>dicho</a:t>
            </a:r>
            <a:r>
              <a:rPr lang="en-US" sz="1800" b="0" dirty="0"/>
              <a:t> </a:t>
            </a:r>
            <a:r>
              <a:rPr lang="en-US" sz="1800" b="0" dirty="0" err="1"/>
              <a:t>producto</a:t>
            </a:r>
            <a:r>
              <a:rPr lang="en-US" sz="1800" b="0" dirty="0"/>
              <a:t>. [4]</a:t>
            </a:r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sz="1800" dirty="0" err="1"/>
              <a:t>HackerOne</a:t>
            </a:r>
            <a:r>
              <a:rPr lang="en-US" sz="1800" dirty="0"/>
              <a:t>: </a:t>
            </a:r>
            <a:r>
              <a:rPr lang="en-US" sz="1800" b="0" dirty="0"/>
              <a:t>Una </a:t>
            </a:r>
            <a:r>
              <a:rPr lang="en-US" sz="1800" b="0" dirty="0" err="1"/>
              <a:t>vulnerabilidad</a:t>
            </a:r>
            <a:r>
              <a:rPr lang="en-US" sz="1800" b="0" dirty="0"/>
              <a:t> de software que </a:t>
            </a:r>
            <a:r>
              <a:rPr lang="en-US" sz="1800" b="0" dirty="0" err="1"/>
              <a:t>permitiría</a:t>
            </a:r>
            <a:r>
              <a:rPr lang="en-US" sz="1800" b="0" dirty="0"/>
              <a:t> a una </a:t>
            </a:r>
            <a:r>
              <a:rPr lang="en-US" sz="1800" b="0" dirty="0" err="1"/>
              <a:t>atacante</a:t>
            </a:r>
            <a:r>
              <a:rPr lang="en-US" sz="1800" b="0" dirty="0"/>
              <a:t> </a:t>
            </a:r>
            <a:r>
              <a:rPr lang="en-US" sz="1800" b="0" dirty="0" err="1"/>
              <a:t>realizar</a:t>
            </a:r>
            <a:r>
              <a:rPr lang="en-US" sz="1800" b="0" dirty="0"/>
              <a:t> una </a:t>
            </a:r>
            <a:r>
              <a:rPr lang="en-US" sz="1800" b="0" dirty="0" err="1"/>
              <a:t>acción</a:t>
            </a:r>
            <a:r>
              <a:rPr lang="en-US" sz="1800" b="0" dirty="0"/>
              <a:t> que </a:t>
            </a:r>
            <a:r>
              <a:rPr lang="en-US" sz="1800" b="0" dirty="0" err="1"/>
              <a:t>viole</a:t>
            </a:r>
            <a:r>
              <a:rPr lang="en-US" sz="1800" b="0" dirty="0"/>
              <a:t> una </a:t>
            </a:r>
            <a:r>
              <a:rPr lang="en-US" sz="1800" b="0" dirty="0" err="1"/>
              <a:t>política</a:t>
            </a:r>
            <a:r>
              <a:rPr lang="en-US" sz="1800" b="0" dirty="0"/>
              <a:t> de </a:t>
            </a:r>
            <a:r>
              <a:rPr lang="en-US" sz="1800" b="0" dirty="0" err="1"/>
              <a:t>seguridad</a:t>
            </a:r>
            <a:r>
              <a:rPr lang="en-US" sz="1800" b="0" dirty="0"/>
              <a:t> </a:t>
            </a:r>
            <a:r>
              <a:rPr lang="en-US" sz="1800" b="0" dirty="0" err="1"/>
              <a:t>expresa</a:t>
            </a:r>
            <a:r>
              <a:rPr lang="en-US" sz="1800" b="0" dirty="0"/>
              <a:t>. Una </a:t>
            </a:r>
            <a:r>
              <a:rPr lang="en-US" sz="1800" b="0" dirty="0" err="1"/>
              <a:t>vulnerabilidad</a:t>
            </a:r>
            <a:r>
              <a:rPr lang="en-US" sz="1800" b="0" dirty="0"/>
              <a:t> que </a:t>
            </a:r>
            <a:r>
              <a:rPr lang="en-US" sz="1800" b="0" dirty="0" err="1"/>
              <a:t>permite</a:t>
            </a:r>
            <a:r>
              <a:rPr lang="en-US" sz="1800" b="0" dirty="0"/>
              <a:t> </a:t>
            </a:r>
            <a:r>
              <a:rPr lang="en-US" sz="1800" b="0" dirty="0" err="1"/>
              <a:t>acceso</a:t>
            </a:r>
            <a:r>
              <a:rPr lang="en-US" sz="1800" b="0" dirty="0"/>
              <a:t> </a:t>
            </a:r>
            <a:r>
              <a:rPr lang="en-US" sz="1800" b="0" dirty="0" err="1"/>
              <a:t>privilegiado</a:t>
            </a:r>
            <a:r>
              <a:rPr lang="en-US" sz="1800" b="0" dirty="0"/>
              <a:t> es una </a:t>
            </a:r>
            <a:r>
              <a:rPr lang="en-US" sz="1800" b="0" dirty="0" err="1"/>
              <a:t>vulnerabilidad</a:t>
            </a:r>
            <a:r>
              <a:rPr lang="en-US" sz="1800" b="0" dirty="0"/>
              <a:t>. </a:t>
            </a:r>
            <a:r>
              <a:rPr lang="en-US" sz="1800" b="0" dirty="0" err="1"/>
              <a:t>Defectos</a:t>
            </a:r>
            <a:r>
              <a:rPr lang="en-US" sz="1800" b="0" dirty="0"/>
              <a:t> de </a:t>
            </a:r>
            <a:r>
              <a:rPr lang="en-US" sz="1800" b="0" dirty="0" err="1"/>
              <a:t>diseño</a:t>
            </a:r>
            <a:r>
              <a:rPr lang="en-US" sz="1800" b="0" dirty="0"/>
              <a:t> y </a:t>
            </a:r>
            <a:r>
              <a:rPr lang="en-US" sz="1800" b="0" dirty="0" err="1"/>
              <a:t>falta</a:t>
            </a:r>
            <a:r>
              <a:rPr lang="en-US" sz="1800" b="0" dirty="0"/>
              <a:t> de adhesion a </a:t>
            </a:r>
            <a:r>
              <a:rPr lang="en-US" sz="1800" b="0" dirty="0" err="1"/>
              <a:t>buenas</a:t>
            </a:r>
            <a:r>
              <a:rPr lang="en-US" sz="1800" b="0" dirty="0"/>
              <a:t> </a:t>
            </a:r>
            <a:r>
              <a:rPr lang="en-US" sz="1800" b="0" dirty="0" err="1"/>
              <a:t>practicas</a:t>
            </a:r>
            <a:r>
              <a:rPr lang="en-US" sz="1800" b="0" dirty="0"/>
              <a:t> de </a:t>
            </a:r>
            <a:r>
              <a:rPr lang="en-US" sz="1800" b="0" dirty="0" err="1"/>
              <a:t>seguridad</a:t>
            </a:r>
            <a:r>
              <a:rPr lang="en-US" sz="1800" b="0" dirty="0"/>
              <a:t> </a:t>
            </a:r>
            <a:r>
              <a:rPr lang="en-US" sz="1800" b="0" dirty="0" err="1"/>
              <a:t>podrían</a:t>
            </a:r>
            <a:r>
              <a:rPr lang="en-US" sz="1800" b="0" dirty="0"/>
              <a:t> </a:t>
            </a:r>
            <a:r>
              <a:rPr lang="en-US" sz="1800" b="0" dirty="0" err="1"/>
              <a:t>calificarse</a:t>
            </a:r>
            <a:r>
              <a:rPr lang="en-US" sz="1800" b="0" dirty="0"/>
              <a:t> </a:t>
            </a:r>
            <a:r>
              <a:rPr lang="en-US" sz="1800" b="0" dirty="0" err="1"/>
              <a:t>como</a:t>
            </a:r>
            <a:r>
              <a:rPr lang="en-US" sz="1800" b="0" dirty="0"/>
              <a:t> </a:t>
            </a:r>
            <a:r>
              <a:rPr lang="en-US" sz="1800" b="0" dirty="0" err="1"/>
              <a:t>vulnerabilidades</a:t>
            </a:r>
            <a:r>
              <a:rPr lang="en-US" sz="1800" b="0" dirty="0"/>
              <a:t>. </a:t>
            </a:r>
            <a:r>
              <a:rPr lang="en-US" sz="1800" b="0" dirty="0" err="1"/>
              <a:t>Debilidades</a:t>
            </a:r>
            <a:r>
              <a:rPr lang="en-US" sz="1800" b="0" dirty="0"/>
              <a:t> </a:t>
            </a:r>
            <a:r>
              <a:rPr lang="en-US" sz="1800" b="0" dirty="0" err="1"/>
              <a:t>explotadas</a:t>
            </a:r>
            <a:r>
              <a:rPr lang="en-US" sz="1800" b="0" dirty="0"/>
              <a:t> por virus, </a:t>
            </a:r>
            <a:r>
              <a:rPr lang="en-US" sz="1800" b="0" dirty="0" err="1"/>
              <a:t>código</a:t>
            </a:r>
            <a:r>
              <a:rPr lang="en-US" sz="1800" b="0" dirty="0"/>
              <a:t> </a:t>
            </a:r>
            <a:r>
              <a:rPr lang="en-US" sz="1800" b="0" dirty="0" err="1"/>
              <a:t>malicioso</a:t>
            </a:r>
            <a:r>
              <a:rPr lang="en-US" sz="1800" b="0" dirty="0"/>
              <a:t> e </a:t>
            </a:r>
            <a:r>
              <a:rPr lang="en-US" sz="1800" b="0" dirty="0" err="1"/>
              <a:t>ingeniería</a:t>
            </a:r>
            <a:r>
              <a:rPr lang="en-US" sz="1800" b="0" dirty="0"/>
              <a:t> social no </a:t>
            </a:r>
            <a:r>
              <a:rPr lang="en-US" sz="1800" b="0" dirty="0" err="1"/>
              <a:t>están</a:t>
            </a:r>
            <a:r>
              <a:rPr lang="en-US" sz="1800" b="0" dirty="0"/>
              <a:t> </a:t>
            </a:r>
            <a:r>
              <a:rPr lang="en-US" sz="1800" b="0" dirty="0" err="1"/>
              <a:t>consideradas</a:t>
            </a:r>
            <a:r>
              <a:rPr lang="en-US" sz="1800" b="0" dirty="0"/>
              <a:t> </a:t>
            </a:r>
            <a:r>
              <a:rPr lang="en-US" sz="1800" b="0" dirty="0" err="1"/>
              <a:t>vulnerabilidades</a:t>
            </a:r>
            <a:r>
              <a:rPr lang="en-US" sz="1800" b="0" dirty="0"/>
              <a:t>, a </a:t>
            </a:r>
            <a:r>
              <a:rPr lang="en-US" sz="1800" b="0" dirty="0" err="1"/>
              <a:t>menos</a:t>
            </a:r>
            <a:r>
              <a:rPr lang="en-US" sz="1800" b="0" dirty="0"/>
              <a:t> que el </a:t>
            </a:r>
            <a:r>
              <a:rPr lang="en-US" sz="1800" b="0" dirty="0" err="1"/>
              <a:t>Equipo</a:t>
            </a:r>
            <a:r>
              <a:rPr lang="en-US" sz="1800" b="0" dirty="0"/>
              <a:t> de </a:t>
            </a:r>
            <a:r>
              <a:rPr lang="en-US" sz="1800" b="0" dirty="0" err="1"/>
              <a:t>Seguridad</a:t>
            </a:r>
            <a:r>
              <a:rPr lang="en-US" sz="1800" b="0" dirty="0"/>
              <a:t> </a:t>
            </a:r>
            <a:r>
              <a:rPr lang="en-US" sz="1800" b="0" dirty="0" err="1"/>
              <a:t>diga</a:t>
            </a:r>
            <a:r>
              <a:rPr lang="en-US" sz="1800" b="0" dirty="0"/>
              <a:t> lo </a:t>
            </a:r>
            <a:r>
              <a:rPr lang="en-US" sz="1800" b="0" dirty="0" err="1"/>
              <a:t>contrario</a:t>
            </a:r>
            <a:r>
              <a:rPr lang="en-US" sz="1800" b="0" dirty="0"/>
              <a:t> </a:t>
            </a:r>
            <a:r>
              <a:rPr lang="en-US" sz="1800" b="0" dirty="0" err="1"/>
              <a:t>en</a:t>
            </a:r>
            <a:r>
              <a:rPr lang="en-US" sz="1800" b="0" dirty="0"/>
              <a:t> la </a:t>
            </a:r>
            <a:r>
              <a:rPr lang="en-US" sz="1800" b="0" dirty="0" err="1"/>
              <a:t>política</a:t>
            </a:r>
            <a:r>
              <a:rPr lang="en-US" sz="1800" b="0" dirty="0"/>
              <a:t> del </a:t>
            </a:r>
            <a:r>
              <a:rPr lang="en-US" sz="1800" b="0" dirty="0" err="1"/>
              <a:t>programa</a:t>
            </a:r>
            <a:r>
              <a:rPr lang="en-US" sz="1800" b="0" dirty="0"/>
              <a:t>. [5]</a:t>
            </a:r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endParaRPr lang="en-US" sz="1800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17287D0A-7C1C-4BAA-9D45-808FB72D7B38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3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51637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97"/>
    </mc:Choice>
    <mc:Fallback xmlns="">
      <p:transition spd="slow" advTm="12897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947E074-10EC-4BDE-B70D-031DD12497AA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Un </a:t>
            </a:r>
            <a:r>
              <a:rPr lang="en-US" dirty="0" err="1"/>
              <a:t>Producto</a:t>
            </a:r>
            <a:r>
              <a:rPr lang="en-US" dirty="0"/>
              <a:t> </a:t>
            </a:r>
            <a:r>
              <a:rPr lang="en-US" dirty="0" err="1"/>
              <a:t>Afectado</a:t>
            </a:r>
            <a:r>
              <a:rPr lang="en-US" dirty="0"/>
              <a:t>, Una </a:t>
            </a:r>
            <a:r>
              <a:rPr lang="en-US" dirty="0" err="1"/>
              <a:t>Vulnerabilidad</a:t>
            </a:r>
            <a:endParaRPr lang="en-US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B8974869-FD28-4C7B-9502-C91D2DD06940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30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70664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77"/>
    </mc:Choice>
    <mc:Fallback xmlns="">
      <p:transition spd="slow" advTm="5077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0F23D02-B628-41A5-9A79-68B43F713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448" y="365760"/>
            <a:ext cx="11236721" cy="750253"/>
          </a:xfrm>
        </p:spPr>
        <p:txBody>
          <a:bodyPr/>
          <a:lstStyle/>
          <a:p>
            <a:r>
              <a:rPr lang="en-US" dirty="0" err="1"/>
              <a:t>Múltiples</a:t>
            </a:r>
            <a:r>
              <a:rPr lang="en-US" dirty="0"/>
              <a:t> </a:t>
            </a:r>
            <a:r>
              <a:rPr lang="en-US" dirty="0" err="1"/>
              <a:t>Productos</a:t>
            </a:r>
            <a:endParaRPr lang="en-US" dirty="0"/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CC85AC91-31DE-4289-999A-E34D2AEA60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107675"/>
              </p:ext>
            </p:extLst>
          </p:nvPr>
        </p:nvGraphicFramePr>
        <p:xfrm>
          <a:off x="615950" y="1371600"/>
          <a:ext cx="10217209" cy="4794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BF4E448-5391-499C-BF8F-0B128E16A9EB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31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560055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01"/>
    </mc:Choice>
    <mc:Fallback xmlns="">
      <p:transition spd="slow" advTm="7301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B8BC3-3364-419C-B8A9-8FAC1C0CB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Código base </a:t>
            </a:r>
            <a:r>
              <a:rPr lang="en-US" dirty="0" err="1"/>
              <a:t>Compartido</a:t>
            </a:r>
            <a:endParaRPr lang="en-US" dirty="0"/>
          </a:p>
        </p:txBody>
      </p:sp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D4F4B502-DA41-41DC-B3BD-31C3020419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046686"/>
              </p:ext>
            </p:extLst>
          </p:nvPr>
        </p:nvGraphicFramePr>
        <p:xfrm>
          <a:off x="615950" y="1371600"/>
          <a:ext cx="10217209" cy="4794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C699472-1A27-4B64-830B-4B4FA4004637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32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710883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58"/>
    </mc:Choice>
    <mc:Fallback xmlns="">
      <p:transition spd="slow" advTm="8458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EF6B48F-6F9E-4D4F-97FE-AA8B46AC972D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Si no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seguro</a:t>
            </a:r>
            <a:r>
              <a:rPr lang="en-US" dirty="0"/>
              <a:t>, </a:t>
            </a:r>
            <a:r>
              <a:rPr lang="en-US" dirty="0" err="1"/>
              <a:t>separe</a:t>
            </a:r>
            <a:r>
              <a:rPr lang="en-US" dirty="0"/>
              <a:t> una </a:t>
            </a:r>
            <a:r>
              <a:rPr lang="en-US" dirty="0" err="1"/>
              <a:t>vulnerabilidad</a:t>
            </a:r>
            <a:r>
              <a:rPr lang="en-US" dirty="0"/>
              <a:t> por </a:t>
            </a:r>
            <a:r>
              <a:rPr lang="en-US" dirty="0" err="1"/>
              <a:t>producto</a:t>
            </a:r>
            <a:endParaRPr lang="en-US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B93FBFBB-EE60-4873-B3EF-1E5887100B8C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33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88919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89"/>
    </mc:Choice>
    <mc:Fallback xmlns="">
      <p:transition spd="slow" advTm="7889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0E8F6DF-6F69-448A-ADD2-29AD5B38858B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7.2.5 – </a:t>
            </a:r>
            <a:r>
              <a:rPr lang="en-US" dirty="0" err="1"/>
              <a:t>Productos</a:t>
            </a:r>
            <a:r>
              <a:rPr lang="en-US" dirty="0"/>
              <a:t> que </a:t>
            </a:r>
            <a:r>
              <a:rPr lang="en-US" dirty="0" err="1"/>
              <a:t>utilizan</a:t>
            </a:r>
            <a:r>
              <a:rPr lang="en-US" dirty="0"/>
              <a:t> </a:t>
            </a:r>
            <a:r>
              <a:rPr lang="en-US" dirty="0" err="1"/>
              <a:t>otra</a:t>
            </a:r>
            <a:r>
              <a:rPr lang="en-US" dirty="0"/>
              <a:t> </a:t>
            </a:r>
            <a:r>
              <a:rPr lang="en-US" dirty="0" err="1"/>
              <a:t>funcionalidad</a:t>
            </a:r>
            <a:r>
              <a:rPr lang="en-US" dirty="0"/>
              <a:t> o </a:t>
            </a:r>
            <a:r>
              <a:rPr lang="en-US" dirty="0" err="1"/>
              <a:t>especificaciones</a:t>
            </a:r>
            <a:endParaRPr lang="en-US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1CA8BF9-727C-4ECE-904D-F4812CB8144D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34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78817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04"/>
    </mc:Choice>
    <mc:Fallback xmlns="">
      <p:transition spd="slow" advTm="8204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8F30A-28FD-4A3D-9FCC-7CBEBC51D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Utilizando</a:t>
            </a:r>
            <a:r>
              <a:rPr lang="en-US" dirty="0"/>
              <a:t> </a:t>
            </a:r>
            <a:r>
              <a:rPr lang="en-US" dirty="0" err="1"/>
              <a:t>Productos</a:t>
            </a:r>
            <a:r>
              <a:rPr lang="en-US" dirty="0"/>
              <a:t> </a:t>
            </a:r>
            <a:r>
              <a:rPr lang="en-US" dirty="0" err="1"/>
              <a:t>Externos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8AC07-E208-4F46-BED7-1D10796EF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447801"/>
            <a:ext cx="10139218" cy="4589745"/>
          </a:xfrm>
        </p:spPr>
        <p:txBody>
          <a:bodyPr vert="horz" lIns="91440" tIns="45720" rIns="91440" bIns="45720" rtlCol="0">
            <a:noAutofit/>
          </a:bodyPr>
          <a:lstStyle/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Si el </a:t>
            </a:r>
            <a:r>
              <a:rPr lang="en-US" dirty="0" err="1"/>
              <a:t>implementador</a:t>
            </a:r>
            <a:r>
              <a:rPr lang="en-US" dirty="0"/>
              <a:t> </a:t>
            </a:r>
            <a:r>
              <a:rPr lang="en-US" dirty="0" err="1"/>
              <a:t>elige</a:t>
            </a:r>
            <a:r>
              <a:rPr lang="en-US" dirty="0"/>
              <a:t> </a:t>
            </a:r>
            <a:r>
              <a:rPr lang="en-US" dirty="0" err="1"/>
              <a:t>utilizar</a:t>
            </a:r>
            <a:r>
              <a:rPr lang="en-US" dirty="0"/>
              <a:t> una </a:t>
            </a:r>
            <a:r>
              <a:rPr lang="en-US" dirty="0" err="1"/>
              <a:t>opción</a:t>
            </a:r>
            <a:r>
              <a:rPr lang="en-US" dirty="0"/>
              <a:t> </a:t>
            </a:r>
            <a:r>
              <a:rPr lang="en-US" dirty="0" err="1"/>
              <a:t>insegura</a:t>
            </a:r>
            <a:r>
              <a:rPr lang="en-US" dirty="0"/>
              <a:t> antes que una </a:t>
            </a:r>
            <a:r>
              <a:rPr lang="en-US" dirty="0" err="1"/>
              <a:t>segura</a:t>
            </a:r>
            <a:r>
              <a:rPr lang="en-US" dirty="0"/>
              <a:t>; </a:t>
            </a:r>
            <a:r>
              <a:rPr lang="en-US" dirty="0" err="1"/>
              <a:t>asigne</a:t>
            </a:r>
            <a:r>
              <a:rPr lang="en-US" dirty="0"/>
              <a:t> un CVE ID a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producto</a:t>
            </a:r>
            <a:r>
              <a:rPr lang="en-US" dirty="0"/>
              <a:t>/</a:t>
            </a:r>
            <a:r>
              <a:rPr lang="en-US" dirty="0" err="1"/>
              <a:t>código</a:t>
            </a:r>
            <a:r>
              <a:rPr lang="en-US" dirty="0"/>
              <a:t> base </a:t>
            </a:r>
            <a:r>
              <a:rPr lang="en-US" dirty="0" err="1"/>
              <a:t>afectado</a:t>
            </a:r>
            <a:endParaRPr lang="en-US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Si al </a:t>
            </a:r>
            <a:r>
              <a:rPr lang="en-US" dirty="0" err="1"/>
              <a:t>implementador</a:t>
            </a:r>
            <a:r>
              <a:rPr lang="en-US" dirty="0"/>
              <a:t> no se le </a:t>
            </a:r>
            <a:r>
              <a:rPr lang="en-US" dirty="0" err="1"/>
              <a:t>ofreció</a:t>
            </a:r>
            <a:r>
              <a:rPr lang="en-US" dirty="0"/>
              <a:t> una </a:t>
            </a:r>
            <a:r>
              <a:rPr lang="en-US" dirty="0" err="1"/>
              <a:t>opción</a:t>
            </a:r>
            <a:r>
              <a:rPr lang="en-US" dirty="0"/>
              <a:t> </a:t>
            </a:r>
            <a:r>
              <a:rPr lang="en-US" dirty="0" err="1"/>
              <a:t>segura</a:t>
            </a:r>
            <a:r>
              <a:rPr lang="en-US" dirty="0"/>
              <a:t>; </a:t>
            </a:r>
            <a:r>
              <a:rPr lang="en-US" dirty="0" err="1"/>
              <a:t>asigne</a:t>
            </a:r>
            <a:r>
              <a:rPr lang="en-US" dirty="0"/>
              <a:t> un CVE ID al </a:t>
            </a:r>
            <a:r>
              <a:rPr lang="en-US" dirty="0" err="1"/>
              <a:t>producto</a:t>
            </a:r>
            <a:r>
              <a:rPr lang="en-US" dirty="0"/>
              <a:t> </a:t>
            </a:r>
            <a:r>
              <a:rPr lang="en-US" dirty="0" err="1"/>
              <a:t>externo</a:t>
            </a:r>
            <a:endParaRPr lang="en-US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Si no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seguro</a:t>
            </a:r>
            <a:r>
              <a:rPr lang="en-US" dirty="0"/>
              <a:t>, </a:t>
            </a:r>
            <a:r>
              <a:rPr lang="en-US" dirty="0" err="1"/>
              <a:t>asigne</a:t>
            </a:r>
            <a:r>
              <a:rPr lang="en-US" dirty="0"/>
              <a:t> un CVE ID a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producto</a:t>
            </a:r>
            <a:r>
              <a:rPr lang="en-US" dirty="0"/>
              <a:t>/</a:t>
            </a:r>
            <a:r>
              <a:rPr lang="en-US" dirty="0" err="1"/>
              <a:t>código</a:t>
            </a:r>
            <a:r>
              <a:rPr lang="en-US" dirty="0"/>
              <a:t> base </a:t>
            </a:r>
            <a:r>
              <a:rPr lang="en-US" dirty="0" err="1"/>
              <a:t>afectado</a:t>
            </a:r>
            <a:endParaRPr lang="en-US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DB2CA50-6C8A-4A12-BFD3-4091EA87B770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35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144804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912"/>
    </mc:Choice>
    <mc:Fallback xmlns="">
      <p:transition spd="slow" advTm="52912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B2702-691B-4498-BB5C-01DCCDA22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931" y="306425"/>
            <a:ext cx="10062028" cy="8683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Ejemplo</a:t>
            </a:r>
            <a:r>
              <a:rPr lang="en-US" dirty="0"/>
              <a:t> - </a:t>
            </a:r>
            <a:r>
              <a:rPr lang="en-US" dirty="0" err="1"/>
              <a:t>Productos</a:t>
            </a:r>
            <a:r>
              <a:rPr lang="en-US" dirty="0"/>
              <a:t> que </a:t>
            </a:r>
            <a:r>
              <a:rPr lang="en-US" dirty="0" err="1"/>
              <a:t>utilizan</a:t>
            </a:r>
            <a:r>
              <a:rPr lang="en-US" dirty="0"/>
              <a:t> </a:t>
            </a:r>
            <a:r>
              <a:rPr lang="en-US" dirty="0" err="1"/>
              <a:t>otra</a:t>
            </a:r>
            <a:r>
              <a:rPr lang="en-US" dirty="0"/>
              <a:t> </a:t>
            </a:r>
            <a:r>
              <a:rPr lang="en-US" dirty="0" err="1"/>
              <a:t>funcionalidad</a:t>
            </a:r>
            <a:r>
              <a:rPr lang="en-US" dirty="0"/>
              <a:t> o </a:t>
            </a:r>
            <a:r>
              <a:rPr lang="en-US" dirty="0" err="1"/>
              <a:t>especificaciones</a:t>
            </a: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77111CC-1ACD-4B8D-835C-10482598E931}"/>
              </a:ext>
            </a:extLst>
          </p:cNvPr>
          <p:cNvSpPr/>
          <p:nvPr/>
        </p:nvSpPr>
        <p:spPr>
          <a:xfrm>
            <a:off x="1195755" y="3508549"/>
            <a:ext cx="2200589" cy="1225899"/>
          </a:xfrm>
          <a:prstGeom prst="roundRect">
            <a:avLst/>
          </a:prstGeom>
          <a:solidFill>
            <a:srgbClr val="00B3DC"/>
          </a:solidFill>
          <a:ln>
            <a:solidFill>
              <a:srgbClr val="0084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Protocolo</a:t>
            </a:r>
            <a:r>
              <a:rPr lang="en-US" dirty="0"/>
              <a:t> de </a:t>
            </a:r>
            <a:r>
              <a:rPr lang="en-US" dirty="0" err="1"/>
              <a:t>Autentificación</a:t>
            </a:r>
            <a:r>
              <a:rPr lang="en-US" dirty="0"/>
              <a:t> 1.1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A409D33-597F-45DC-9D10-711F76DF4B6D}"/>
              </a:ext>
            </a:extLst>
          </p:cNvPr>
          <p:cNvSpPr/>
          <p:nvPr/>
        </p:nvSpPr>
        <p:spPr>
          <a:xfrm>
            <a:off x="8795656" y="2381869"/>
            <a:ext cx="2200589" cy="1225899"/>
          </a:xfrm>
          <a:prstGeom prst="roundRect">
            <a:avLst/>
          </a:prstGeom>
          <a:solidFill>
            <a:srgbClr val="7030A0"/>
          </a:solidFill>
          <a:ln>
            <a:solidFill>
              <a:srgbClr val="3797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Producto</a:t>
            </a:r>
            <a:r>
              <a:rPr lang="en-US" dirty="0"/>
              <a:t> A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0154E14-6A6A-4D2D-AB60-102A0E6E3713}"/>
              </a:ext>
            </a:extLst>
          </p:cNvPr>
          <p:cNvSpPr/>
          <p:nvPr/>
        </p:nvSpPr>
        <p:spPr>
          <a:xfrm>
            <a:off x="8795656" y="4315142"/>
            <a:ext cx="2200589" cy="1225899"/>
          </a:xfrm>
          <a:prstGeom prst="roundRect">
            <a:avLst/>
          </a:prstGeom>
          <a:solidFill>
            <a:srgbClr val="F8901E"/>
          </a:solidFill>
          <a:ln>
            <a:solidFill>
              <a:srgbClr val="008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Producto</a:t>
            </a:r>
            <a:r>
              <a:rPr lang="en-US" dirty="0"/>
              <a:t> 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55CBAE-8DAB-4E2C-9498-36017B220555}"/>
              </a:ext>
            </a:extLst>
          </p:cNvPr>
          <p:cNvSpPr/>
          <p:nvPr/>
        </p:nvSpPr>
        <p:spPr>
          <a:xfrm>
            <a:off x="4582974" y="1919209"/>
            <a:ext cx="2139943" cy="868362"/>
          </a:xfrm>
          <a:prstGeom prst="rect">
            <a:avLst/>
          </a:prstGeom>
          <a:solidFill>
            <a:srgbClr val="00B3DC"/>
          </a:solidFill>
          <a:ln>
            <a:solidFill>
              <a:srgbClr val="0084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SHA-512 - </a:t>
            </a:r>
            <a:r>
              <a:rPr lang="en-US" dirty="0" err="1"/>
              <a:t>Opcional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836325-65F1-4B6C-93A0-8DEC76355999}"/>
              </a:ext>
            </a:extLst>
          </p:cNvPr>
          <p:cNvSpPr/>
          <p:nvPr/>
        </p:nvSpPr>
        <p:spPr>
          <a:xfrm>
            <a:off x="4582974" y="2994819"/>
            <a:ext cx="2139943" cy="868362"/>
          </a:xfrm>
          <a:prstGeom prst="rect">
            <a:avLst/>
          </a:prstGeom>
          <a:solidFill>
            <a:srgbClr val="00B3DC"/>
          </a:solidFill>
          <a:ln>
            <a:solidFill>
              <a:srgbClr val="0084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SHA-256- </a:t>
            </a:r>
            <a:r>
              <a:rPr lang="en-US" dirty="0" err="1"/>
              <a:t>Opcional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FCDDC27-3801-476E-886A-91B2D360BFD1}"/>
              </a:ext>
            </a:extLst>
          </p:cNvPr>
          <p:cNvSpPr/>
          <p:nvPr/>
        </p:nvSpPr>
        <p:spPr>
          <a:xfrm>
            <a:off x="4582974" y="4178867"/>
            <a:ext cx="2139943" cy="868362"/>
          </a:xfrm>
          <a:prstGeom prst="rect">
            <a:avLst/>
          </a:prstGeom>
          <a:solidFill>
            <a:srgbClr val="00B3DC"/>
          </a:solidFill>
          <a:ln>
            <a:solidFill>
              <a:srgbClr val="0084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SHA-1 - </a:t>
            </a:r>
            <a:r>
              <a:rPr lang="en-US" dirty="0" err="1"/>
              <a:t>Requerido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BC5FDB-D187-44FF-A09E-CF7C20DE1AF0}"/>
              </a:ext>
            </a:extLst>
          </p:cNvPr>
          <p:cNvSpPr/>
          <p:nvPr/>
        </p:nvSpPr>
        <p:spPr>
          <a:xfrm>
            <a:off x="4582974" y="5300505"/>
            <a:ext cx="2139943" cy="868362"/>
          </a:xfrm>
          <a:prstGeom prst="rect">
            <a:avLst/>
          </a:prstGeom>
          <a:solidFill>
            <a:srgbClr val="00B3DC"/>
          </a:solidFill>
          <a:ln>
            <a:solidFill>
              <a:srgbClr val="0084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MD5 - </a:t>
            </a:r>
            <a:r>
              <a:rPr lang="en-US" dirty="0" err="1"/>
              <a:t>Opcional</a:t>
            </a:r>
            <a:endParaRPr lang="en-US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0A718AE-536B-44BB-8DB0-77694A64FD22}"/>
              </a:ext>
            </a:extLst>
          </p:cNvPr>
          <p:cNvCxnSpPr>
            <a:cxnSpLocks/>
            <a:stCxn id="5" idx="3"/>
            <a:endCxn id="11" idx="1"/>
          </p:cNvCxnSpPr>
          <p:nvPr/>
        </p:nvCxnSpPr>
        <p:spPr>
          <a:xfrm flipV="1">
            <a:off x="3396344" y="2353390"/>
            <a:ext cx="1186630" cy="1768109"/>
          </a:xfrm>
          <a:prstGeom prst="straightConnector1">
            <a:avLst/>
          </a:prstGeom>
          <a:ln>
            <a:solidFill>
              <a:srgbClr val="00B3D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88508BC-459A-4025-BDFB-6C4789527C91}"/>
              </a:ext>
            </a:extLst>
          </p:cNvPr>
          <p:cNvCxnSpPr>
            <a:cxnSpLocks/>
            <a:stCxn id="5" idx="3"/>
            <a:endCxn id="12" idx="1"/>
          </p:cNvCxnSpPr>
          <p:nvPr/>
        </p:nvCxnSpPr>
        <p:spPr>
          <a:xfrm flipV="1">
            <a:off x="3396344" y="3429000"/>
            <a:ext cx="1186630" cy="692499"/>
          </a:xfrm>
          <a:prstGeom prst="straightConnector1">
            <a:avLst/>
          </a:prstGeom>
          <a:ln>
            <a:solidFill>
              <a:srgbClr val="00B3D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F2E9684-1201-47F9-BD42-039E63FA3682}"/>
              </a:ext>
            </a:extLst>
          </p:cNvPr>
          <p:cNvCxnSpPr>
            <a:cxnSpLocks/>
            <a:stCxn id="5" idx="3"/>
            <a:endCxn id="13" idx="1"/>
          </p:cNvCxnSpPr>
          <p:nvPr/>
        </p:nvCxnSpPr>
        <p:spPr>
          <a:xfrm>
            <a:off x="3396344" y="4121499"/>
            <a:ext cx="1186630" cy="491549"/>
          </a:xfrm>
          <a:prstGeom prst="straightConnector1">
            <a:avLst/>
          </a:prstGeom>
          <a:ln>
            <a:solidFill>
              <a:srgbClr val="00B3D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9F46AFA-3593-47DC-8DB0-B77FEA14300D}"/>
              </a:ext>
            </a:extLst>
          </p:cNvPr>
          <p:cNvCxnSpPr>
            <a:cxnSpLocks/>
            <a:stCxn id="5" idx="3"/>
            <a:endCxn id="14" idx="1"/>
          </p:cNvCxnSpPr>
          <p:nvPr/>
        </p:nvCxnSpPr>
        <p:spPr>
          <a:xfrm>
            <a:off x="3396344" y="4121499"/>
            <a:ext cx="1186630" cy="1613187"/>
          </a:xfrm>
          <a:prstGeom prst="straightConnector1">
            <a:avLst/>
          </a:prstGeom>
          <a:ln>
            <a:solidFill>
              <a:srgbClr val="00B3D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B7F9AA5-2A15-4C79-8436-70825B1B148A}"/>
              </a:ext>
            </a:extLst>
          </p:cNvPr>
          <p:cNvSpPr txBox="1"/>
          <p:nvPr/>
        </p:nvSpPr>
        <p:spPr>
          <a:xfrm>
            <a:off x="3730892" y="1243246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Opciones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9CD5CDB-6947-4F6C-A403-F54A07FC27E4}"/>
              </a:ext>
            </a:extLst>
          </p:cNvPr>
          <p:cNvSpPr txBox="1"/>
          <p:nvPr/>
        </p:nvSpPr>
        <p:spPr>
          <a:xfrm>
            <a:off x="7164374" y="1243246"/>
            <a:ext cx="116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Elecciones</a:t>
            </a:r>
            <a:endParaRPr lang="en-US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21F3F7A-DDE0-49B5-8B3B-4F152D2CE86E}"/>
              </a:ext>
            </a:extLst>
          </p:cNvPr>
          <p:cNvCxnSpPr>
            <a:stCxn id="8" idx="1"/>
            <a:endCxn id="11" idx="3"/>
          </p:cNvCxnSpPr>
          <p:nvPr/>
        </p:nvCxnSpPr>
        <p:spPr>
          <a:xfrm flipH="1" flipV="1">
            <a:off x="6722917" y="2353390"/>
            <a:ext cx="2072739" cy="641429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258A408-9DD5-427F-8DD1-4D690E504693}"/>
              </a:ext>
            </a:extLst>
          </p:cNvPr>
          <p:cNvCxnSpPr>
            <a:stCxn id="8" idx="1"/>
            <a:endCxn id="13" idx="3"/>
          </p:cNvCxnSpPr>
          <p:nvPr/>
        </p:nvCxnSpPr>
        <p:spPr>
          <a:xfrm flipH="1">
            <a:off x="6722917" y="2994819"/>
            <a:ext cx="2072739" cy="1618229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5FACC5B-A61F-4C23-9476-8BDF43908DD2}"/>
              </a:ext>
            </a:extLst>
          </p:cNvPr>
          <p:cNvCxnSpPr>
            <a:stCxn id="9" idx="1"/>
            <a:endCxn id="14" idx="3"/>
          </p:cNvCxnSpPr>
          <p:nvPr/>
        </p:nvCxnSpPr>
        <p:spPr>
          <a:xfrm flipH="1">
            <a:off x="6722917" y="4928092"/>
            <a:ext cx="2072739" cy="806594"/>
          </a:xfrm>
          <a:prstGeom prst="straightConnector1">
            <a:avLst/>
          </a:prstGeom>
          <a:ln w="38100">
            <a:solidFill>
              <a:srgbClr val="F8901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49603F0-7E97-4335-AAD4-114CE8EDE4CF}"/>
              </a:ext>
            </a:extLst>
          </p:cNvPr>
          <p:cNvCxnSpPr>
            <a:stCxn id="9" idx="1"/>
            <a:endCxn id="13" idx="3"/>
          </p:cNvCxnSpPr>
          <p:nvPr/>
        </p:nvCxnSpPr>
        <p:spPr>
          <a:xfrm flipH="1" flipV="1">
            <a:off x="6722917" y="4613048"/>
            <a:ext cx="2072739" cy="315044"/>
          </a:xfrm>
          <a:prstGeom prst="straightConnector1">
            <a:avLst/>
          </a:prstGeom>
          <a:ln w="38100">
            <a:solidFill>
              <a:srgbClr val="F8901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EB7085E-F311-4968-8BDC-EE792BB02BCB}"/>
              </a:ext>
            </a:extLst>
          </p:cNvPr>
          <p:cNvCxnSpPr>
            <a:stCxn id="9" idx="1"/>
            <a:endCxn id="12" idx="3"/>
          </p:cNvCxnSpPr>
          <p:nvPr/>
        </p:nvCxnSpPr>
        <p:spPr>
          <a:xfrm flipH="1" flipV="1">
            <a:off x="6722917" y="3429000"/>
            <a:ext cx="2072739" cy="1499092"/>
          </a:xfrm>
          <a:prstGeom prst="straightConnector1">
            <a:avLst/>
          </a:prstGeom>
          <a:ln w="38100">
            <a:solidFill>
              <a:srgbClr val="F8901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lide Number Placeholder 3">
            <a:extLst>
              <a:ext uri="{FF2B5EF4-FFF2-40B4-BE49-F238E27FC236}">
                <a16:creationId xmlns:a16="http://schemas.microsoft.com/office/drawing/2014/main" id="{B888FE4B-FD27-492C-B5BB-3FBBFAD7FD39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36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61851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667"/>
    </mc:Choice>
    <mc:Fallback xmlns="">
      <p:transition spd="slow" advTm="22667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B2702-691B-4498-BB5C-01DCCDA22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223" y="317516"/>
            <a:ext cx="9328727" cy="868362"/>
          </a:xfrm>
        </p:spPr>
        <p:txBody>
          <a:bodyPr/>
          <a:lstStyle/>
          <a:p>
            <a:r>
              <a:rPr lang="en-US" dirty="0" err="1"/>
              <a:t>Elección</a:t>
            </a:r>
            <a:r>
              <a:rPr lang="en-US" dirty="0"/>
              <a:t> </a:t>
            </a:r>
            <a:r>
              <a:rPr lang="en-US" dirty="0" err="1"/>
              <a:t>Insegura</a:t>
            </a: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77111CC-1ACD-4B8D-835C-10482598E931}"/>
              </a:ext>
            </a:extLst>
          </p:cNvPr>
          <p:cNvSpPr/>
          <p:nvPr/>
        </p:nvSpPr>
        <p:spPr>
          <a:xfrm>
            <a:off x="1195755" y="3508549"/>
            <a:ext cx="2200589" cy="1225899"/>
          </a:xfrm>
          <a:prstGeom prst="roundRect">
            <a:avLst/>
          </a:prstGeom>
          <a:solidFill>
            <a:srgbClr val="00B3DC"/>
          </a:solidFill>
          <a:ln>
            <a:solidFill>
              <a:srgbClr val="0698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Protocolo</a:t>
            </a:r>
            <a:r>
              <a:rPr lang="en-US" dirty="0"/>
              <a:t> de </a:t>
            </a:r>
            <a:r>
              <a:rPr lang="en-US" dirty="0" err="1"/>
              <a:t>Autentificación</a:t>
            </a:r>
            <a:r>
              <a:rPr lang="en-US" dirty="0"/>
              <a:t> 1.1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A409D33-597F-45DC-9D10-711F76DF4B6D}"/>
              </a:ext>
            </a:extLst>
          </p:cNvPr>
          <p:cNvSpPr/>
          <p:nvPr/>
        </p:nvSpPr>
        <p:spPr>
          <a:xfrm>
            <a:off x="8795656" y="2381869"/>
            <a:ext cx="2200589" cy="122589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Producto</a:t>
            </a:r>
            <a:r>
              <a:rPr lang="en-US" dirty="0"/>
              <a:t> A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0154E14-6A6A-4D2D-AB60-102A0E6E3713}"/>
              </a:ext>
            </a:extLst>
          </p:cNvPr>
          <p:cNvSpPr/>
          <p:nvPr/>
        </p:nvSpPr>
        <p:spPr>
          <a:xfrm>
            <a:off x="8795656" y="4315142"/>
            <a:ext cx="2200589" cy="1225899"/>
          </a:xfrm>
          <a:prstGeom prst="roundRect">
            <a:avLst/>
          </a:prstGeom>
          <a:solidFill>
            <a:srgbClr val="F8901E"/>
          </a:solidFill>
          <a:ln w="63500">
            <a:solidFill>
              <a:srgbClr val="C63F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Producto</a:t>
            </a:r>
            <a:r>
              <a:rPr lang="en-US" dirty="0"/>
              <a:t> 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55CBAE-8DAB-4E2C-9498-36017B220555}"/>
              </a:ext>
            </a:extLst>
          </p:cNvPr>
          <p:cNvSpPr/>
          <p:nvPr/>
        </p:nvSpPr>
        <p:spPr>
          <a:xfrm>
            <a:off x="4582974" y="1919209"/>
            <a:ext cx="2139943" cy="868362"/>
          </a:xfrm>
          <a:prstGeom prst="rect">
            <a:avLst/>
          </a:prstGeom>
          <a:solidFill>
            <a:srgbClr val="00B3DC"/>
          </a:solidFill>
          <a:ln>
            <a:solidFill>
              <a:srgbClr val="0698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SHA-512 - </a:t>
            </a:r>
            <a:r>
              <a:rPr lang="en-US" dirty="0" err="1"/>
              <a:t>Opcional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836325-65F1-4B6C-93A0-8DEC76355999}"/>
              </a:ext>
            </a:extLst>
          </p:cNvPr>
          <p:cNvSpPr/>
          <p:nvPr/>
        </p:nvSpPr>
        <p:spPr>
          <a:xfrm>
            <a:off x="4582974" y="2994819"/>
            <a:ext cx="2139943" cy="868362"/>
          </a:xfrm>
          <a:prstGeom prst="rect">
            <a:avLst/>
          </a:prstGeom>
          <a:solidFill>
            <a:srgbClr val="00B3DC"/>
          </a:solidFill>
          <a:ln>
            <a:solidFill>
              <a:srgbClr val="0698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SHA-256- </a:t>
            </a:r>
            <a:r>
              <a:rPr lang="en-US" dirty="0" err="1"/>
              <a:t>Opcional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FCDDC27-3801-476E-886A-91B2D360BFD1}"/>
              </a:ext>
            </a:extLst>
          </p:cNvPr>
          <p:cNvSpPr/>
          <p:nvPr/>
        </p:nvSpPr>
        <p:spPr>
          <a:xfrm>
            <a:off x="4582974" y="4178867"/>
            <a:ext cx="2139943" cy="868362"/>
          </a:xfrm>
          <a:prstGeom prst="rect">
            <a:avLst/>
          </a:prstGeom>
          <a:solidFill>
            <a:srgbClr val="00B3DC"/>
          </a:solidFill>
          <a:ln>
            <a:solidFill>
              <a:srgbClr val="0698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SHA-1 - </a:t>
            </a:r>
            <a:r>
              <a:rPr lang="en-US" dirty="0" err="1"/>
              <a:t>Requerido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BC5FDB-D187-44FF-A09E-CF7C20DE1AF0}"/>
              </a:ext>
            </a:extLst>
          </p:cNvPr>
          <p:cNvSpPr/>
          <p:nvPr/>
        </p:nvSpPr>
        <p:spPr>
          <a:xfrm>
            <a:off x="4582974" y="5300505"/>
            <a:ext cx="2139943" cy="868362"/>
          </a:xfrm>
          <a:prstGeom prst="rect">
            <a:avLst/>
          </a:prstGeom>
          <a:solidFill>
            <a:srgbClr val="C63F1E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MD5 - </a:t>
            </a:r>
            <a:r>
              <a:rPr lang="en-US" dirty="0" err="1"/>
              <a:t>Opcional</a:t>
            </a:r>
            <a:endParaRPr lang="en-US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0A718AE-536B-44BB-8DB0-77694A64FD22}"/>
              </a:ext>
            </a:extLst>
          </p:cNvPr>
          <p:cNvCxnSpPr>
            <a:cxnSpLocks/>
            <a:stCxn id="5" idx="3"/>
            <a:endCxn id="11" idx="1"/>
          </p:cNvCxnSpPr>
          <p:nvPr/>
        </p:nvCxnSpPr>
        <p:spPr>
          <a:xfrm flipV="1">
            <a:off x="3396344" y="2353390"/>
            <a:ext cx="1186630" cy="1768109"/>
          </a:xfrm>
          <a:prstGeom prst="straightConnector1">
            <a:avLst/>
          </a:prstGeom>
          <a:ln>
            <a:solidFill>
              <a:srgbClr val="00B3D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88508BC-459A-4025-BDFB-6C4789527C91}"/>
              </a:ext>
            </a:extLst>
          </p:cNvPr>
          <p:cNvCxnSpPr>
            <a:cxnSpLocks/>
            <a:stCxn id="5" idx="3"/>
            <a:endCxn id="12" idx="1"/>
          </p:cNvCxnSpPr>
          <p:nvPr/>
        </p:nvCxnSpPr>
        <p:spPr>
          <a:xfrm flipV="1">
            <a:off x="3396344" y="3429000"/>
            <a:ext cx="1186630" cy="692499"/>
          </a:xfrm>
          <a:prstGeom prst="straightConnector1">
            <a:avLst/>
          </a:prstGeom>
          <a:ln>
            <a:solidFill>
              <a:srgbClr val="00B3D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F2E9684-1201-47F9-BD42-039E63FA3682}"/>
              </a:ext>
            </a:extLst>
          </p:cNvPr>
          <p:cNvCxnSpPr>
            <a:cxnSpLocks/>
            <a:stCxn id="5" idx="3"/>
            <a:endCxn id="13" idx="1"/>
          </p:cNvCxnSpPr>
          <p:nvPr/>
        </p:nvCxnSpPr>
        <p:spPr>
          <a:xfrm>
            <a:off x="3396344" y="4121499"/>
            <a:ext cx="1186630" cy="491549"/>
          </a:xfrm>
          <a:prstGeom prst="straightConnector1">
            <a:avLst/>
          </a:prstGeom>
          <a:ln>
            <a:solidFill>
              <a:srgbClr val="00B3D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9F46AFA-3593-47DC-8DB0-B77FEA14300D}"/>
              </a:ext>
            </a:extLst>
          </p:cNvPr>
          <p:cNvCxnSpPr>
            <a:cxnSpLocks/>
            <a:stCxn id="5" idx="3"/>
            <a:endCxn id="14" idx="1"/>
          </p:cNvCxnSpPr>
          <p:nvPr/>
        </p:nvCxnSpPr>
        <p:spPr>
          <a:xfrm>
            <a:off x="3396344" y="4121499"/>
            <a:ext cx="1186630" cy="1613187"/>
          </a:xfrm>
          <a:prstGeom prst="straightConnector1">
            <a:avLst/>
          </a:prstGeom>
          <a:ln>
            <a:solidFill>
              <a:srgbClr val="00B3D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B7F9AA5-2A15-4C79-8436-70825B1B148A}"/>
              </a:ext>
            </a:extLst>
          </p:cNvPr>
          <p:cNvSpPr txBox="1"/>
          <p:nvPr/>
        </p:nvSpPr>
        <p:spPr>
          <a:xfrm>
            <a:off x="3730892" y="1243246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Opciones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9CD5CDB-6947-4F6C-A403-F54A07FC27E4}"/>
              </a:ext>
            </a:extLst>
          </p:cNvPr>
          <p:cNvSpPr txBox="1"/>
          <p:nvPr/>
        </p:nvSpPr>
        <p:spPr>
          <a:xfrm>
            <a:off x="7164374" y="1243246"/>
            <a:ext cx="116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Elecciones</a:t>
            </a:r>
            <a:endParaRPr lang="en-US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21F3F7A-DDE0-49B5-8B3B-4F152D2CE86E}"/>
              </a:ext>
            </a:extLst>
          </p:cNvPr>
          <p:cNvCxnSpPr>
            <a:stCxn id="8" idx="1"/>
            <a:endCxn id="11" idx="3"/>
          </p:cNvCxnSpPr>
          <p:nvPr/>
        </p:nvCxnSpPr>
        <p:spPr>
          <a:xfrm flipH="1" flipV="1">
            <a:off x="6722917" y="2353390"/>
            <a:ext cx="2072739" cy="641429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258A408-9DD5-427F-8DD1-4D690E504693}"/>
              </a:ext>
            </a:extLst>
          </p:cNvPr>
          <p:cNvCxnSpPr>
            <a:stCxn id="8" idx="1"/>
            <a:endCxn id="13" idx="3"/>
          </p:cNvCxnSpPr>
          <p:nvPr/>
        </p:nvCxnSpPr>
        <p:spPr>
          <a:xfrm flipH="1">
            <a:off x="6722917" y="2994819"/>
            <a:ext cx="2072739" cy="1618229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5FACC5B-A61F-4C23-9476-8BDF43908DD2}"/>
              </a:ext>
            </a:extLst>
          </p:cNvPr>
          <p:cNvCxnSpPr>
            <a:stCxn id="9" idx="1"/>
            <a:endCxn id="14" idx="3"/>
          </p:cNvCxnSpPr>
          <p:nvPr/>
        </p:nvCxnSpPr>
        <p:spPr>
          <a:xfrm flipH="1">
            <a:off x="6722917" y="4928092"/>
            <a:ext cx="2072739" cy="806594"/>
          </a:xfrm>
          <a:prstGeom prst="straightConnector1">
            <a:avLst/>
          </a:prstGeom>
          <a:ln w="38100">
            <a:solidFill>
              <a:srgbClr val="C63F1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49603F0-7E97-4335-AAD4-114CE8EDE4CF}"/>
              </a:ext>
            </a:extLst>
          </p:cNvPr>
          <p:cNvCxnSpPr>
            <a:stCxn id="9" idx="1"/>
            <a:endCxn id="13" idx="3"/>
          </p:cNvCxnSpPr>
          <p:nvPr/>
        </p:nvCxnSpPr>
        <p:spPr>
          <a:xfrm flipH="1" flipV="1">
            <a:off x="6722917" y="4613048"/>
            <a:ext cx="2072739" cy="315044"/>
          </a:xfrm>
          <a:prstGeom prst="straightConnector1">
            <a:avLst/>
          </a:prstGeom>
          <a:ln w="38100">
            <a:solidFill>
              <a:srgbClr val="F8901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EB7085E-F311-4968-8BDC-EE792BB02BCB}"/>
              </a:ext>
            </a:extLst>
          </p:cNvPr>
          <p:cNvCxnSpPr>
            <a:stCxn id="9" idx="1"/>
            <a:endCxn id="12" idx="3"/>
          </p:cNvCxnSpPr>
          <p:nvPr/>
        </p:nvCxnSpPr>
        <p:spPr>
          <a:xfrm flipH="1" flipV="1">
            <a:off x="6722917" y="3429000"/>
            <a:ext cx="2072739" cy="1499092"/>
          </a:xfrm>
          <a:prstGeom prst="straightConnector1">
            <a:avLst/>
          </a:prstGeom>
          <a:ln w="38100">
            <a:solidFill>
              <a:srgbClr val="F8901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lide Number Placeholder 3">
            <a:extLst>
              <a:ext uri="{FF2B5EF4-FFF2-40B4-BE49-F238E27FC236}">
                <a16:creationId xmlns:a16="http://schemas.microsoft.com/office/drawing/2014/main" id="{854A95EF-89EF-416C-B7FE-79ADEF7D5D29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37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203393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855"/>
    </mc:Choice>
    <mc:Fallback xmlns="">
      <p:transition spd="slow" advTm="27855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B2702-691B-4498-BB5C-01DCCDA22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Obligado</a:t>
            </a:r>
            <a:r>
              <a:rPr lang="en-US" dirty="0"/>
              <a:t> a ser vulnerable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77111CC-1ACD-4B8D-835C-10482598E931}"/>
              </a:ext>
            </a:extLst>
          </p:cNvPr>
          <p:cNvSpPr/>
          <p:nvPr/>
        </p:nvSpPr>
        <p:spPr>
          <a:xfrm>
            <a:off x="1195755" y="3508549"/>
            <a:ext cx="2200589" cy="1225899"/>
          </a:xfrm>
          <a:prstGeom prst="roundRect">
            <a:avLst/>
          </a:prstGeom>
          <a:solidFill>
            <a:srgbClr val="00B3DC"/>
          </a:solidFill>
          <a:ln w="63500">
            <a:solidFill>
              <a:srgbClr val="C63F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Protocolo</a:t>
            </a:r>
            <a:r>
              <a:rPr lang="en-US" dirty="0"/>
              <a:t> de </a:t>
            </a:r>
            <a:r>
              <a:rPr lang="en-US" dirty="0" err="1"/>
              <a:t>Autentificación</a:t>
            </a:r>
            <a:r>
              <a:rPr lang="en-US" dirty="0"/>
              <a:t> 1.1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A409D33-597F-45DC-9D10-711F76DF4B6D}"/>
              </a:ext>
            </a:extLst>
          </p:cNvPr>
          <p:cNvSpPr/>
          <p:nvPr/>
        </p:nvSpPr>
        <p:spPr>
          <a:xfrm>
            <a:off x="8795656" y="2381869"/>
            <a:ext cx="2200589" cy="1225899"/>
          </a:xfrm>
          <a:prstGeom prst="roundRect">
            <a:avLst/>
          </a:prstGeom>
          <a:solidFill>
            <a:srgbClr val="7030A0"/>
          </a:solidFill>
          <a:ln w="63500">
            <a:solidFill>
              <a:srgbClr val="C63F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Producto</a:t>
            </a:r>
            <a:r>
              <a:rPr lang="en-US" dirty="0"/>
              <a:t> A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0154E14-6A6A-4D2D-AB60-102A0E6E3713}"/>
              </a:ext>
            </a:extLst>
          </p:cNvPr>
          <p:cNvSpPr/>
          <p:nvPr/>
        </p:nvSpPr>
        <p:spPr>
          <a:xfrm>
            <a:off x="8795656" y="4315142"/>
            <a:ext cx="2200589" cy="1225899"/>
          </a:xfrm>
          <a:prstGeom prst="roundRect">
            <a:avLst/>
          </a:prstGeom>
          <a:solidFill>
            <a:srgbClr val="F8901E"/>
          </a:solidFill>
          <a:ln w="63500">
            <a:solidFill>
              <a:srgbClr val="C63F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Producto</a:t>
            </a:r>
            <a:r>
              <a:rPr lang="en-US" dirty="0"/>
              <a:t> 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55CBAE-8DAB-4E2C-9498-36017B220555}"/>
              </a:ext>
            </a:extLst>
          </p:cNvPr>
          <p:cNvSpPr/>
          <p:nvPr/>
        </p:nvSpPr>
        <p:spPr>
          <a:xfrm>
            <a:off x="4582974" y="1919209"/>
            <a:ext cx="2139943" cy="868362"/>
          </a:xfrm>
          <a:prstGeom prst="rect">
            <a:avLst/>
          </a:prstGeom>
          <a:solidFill>
            <a:srgbClr val="00B3DC"/>
          </a:solidFill>
          <a:ln>
            <a:solidFill>
              <a:srgbClr val="00A1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SHA-512 - </a:t>
            </a:r>
            <a:r>
              <a:rPr lang="en-US" dirty="0" err="1"/>
              <a:t>Opcional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836325-65F1-4B6C-93A0-8DEC76355999}"/>
              </a:ext>
            </a:extLst>
          </p:cNvPr>
          <p:cNvSpPr/>
          <p:nvPr/>
        </p:nvSpPr>
        <p:spPr>
          <a:xfrm>
            <a:off x="4582974" y="2994819"/>
            <a:ext cx="2139943" cy="868362"/>
          </a:xfrm>
          <a:prstGeom prst="rect">
            <a:avLst/>
          </a:prstGeom>
          <a:solidFill>
            <a:srgbClr val="00B3DC"/>
          </a:solidFill>
          <a:ln>
            <a:solidFill>
              <a:srgbClr val="00A1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SHA-256- </a:t>
            </a:r>
            <a:r>
              <a:rPr lang="en-US" dirty="0" err="1"/>
              <a:t>Opcional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FCDDC27-3801-476E-886A-91B2D360BFD1}"/>
              </a:ext>
            </a:extLst>
          </p:cNvPr>
          <p:cNvSpPr/>
          <p:nvPr/>
        </p:nvSpPr>
        <p:spPr>
          <a:xfrm>
            <a:off x="4582974" y="4178867"/>
            <a:ext cx="2139943" cy="868362"/>
          </a:xfrm>
          <a:prstGeom prst="rect">
            <a:avLst/>
          </a:prstGeom>
          <a:solidFill>
            <a:srgbClr val="C63F1E"/>
          </a:solidFill>
          <a:ln>
            <a:solidFill>
              <a:srgbClr val="C63F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SHA-1 - </a:t>
            </a:r>
            <a:r>
              <a:rPr lang="en-US" dirty="0" err="1"/>
              <a:t>Requerido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BC5FDB-D187-44FF-A09E-CF7C20DE1AF0}"/>
              </a:ext>
            </a:extLst>
          </p:cNvPr>
          <p:cNvSpPr/>
          <p:nvPr/>
        </p:nvSpPr>
        <p:spPr>
          <a:xfrm>
            <a:off x="4582974" y="5300505"/>
            <a:ext cx="2139943" cy="868362"/>
          </a:xfrm>
          <a:prstGeom prst="rect">
            <a:avLst/>
          </a:prstGeom>
          <a:solidFill>
            <a:srgbClr val="00B3DC"/>
          </a:solidFill>
          <a:ln>
            <a:solidFill>
              <a:srgbClr val="00A1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MD5 - </a:t>
            </a:r>
            <a:r>
              <a:rPr lang="en-US" dirty="0" err="1"/>
              <a:t>Opcional</a:t>
            </a:r>
            <a:endParaRPr lang="en-US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0A718AE-536B-44BB-8DB0-77694A64FD22}"/>
              </a:ext>
            </a:extLst>
          </p:cNvPr>
          <p:cNvCxnSpPr>
            <a:cxnSpLocks/>
            <a:stCxn id="5" idx="3"/>
            <a:endCxn id="11" idx="1"/>
          </p:cNvCxnSpPr>
          <p:nvPr/>
        </p:nvCxnSpPr>
        <p:spPr>
          <a:xfrm flipV="1">
            <a:off x="3396344" y="2353390"/>
            <a:ext cx="1186630" cy="1768109"/>
          </a:xfrm>
          <a:prstGeom prst="straightConnector1">
            <a:avLst/>
          </a:prstGeom>
          <a:ln>
            <a:solidFill>
              <a:srgbClr val="00B3D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88508BC-459A-4025-BDFB-6C4789527C91}"/>
              </a:ext>
            </a:extLst>
          </p:cNvPr>
          <p:cNvCxnSpPr>
            <a:cxnSpLocks/>
            <a:stCxn id="5" idx="3"/>
            <a:endCxn id="12" idx="1"/>
          </p:cNvCxnSpPr>
          <p:nvPr/>
        </p:nvCxnSpPr>
        <p:spPr>
          <a:xfrm flipV="1">
            <a:off x="3396344" y="3429000"/>
            <a:ext cx="1186630" cy="692499"/>
          </a:xfrm>
          <a:prstGeom prst="straightConnector1">
            <a:avLst/>
          </a:prstGeom>
          <a:ln>
            <a:solidFill>
              <a:srgbClr val="00B3D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F2E9684-1201-47F9-BD42-039E63FA3682}"/>
              </a:ext>
            </a:extLst>
          </p:cNvPr>
          <p:cNvCxnSpPr>
            <a:cxnSpLocks/>
            <a:stCxn id="5" idx="3"/>
            <a:endCxn id="13" idx="1"/>
          </p:cNvCxnSpPr>
          <p:nvPr/>
        </p:nvCxnSpPr>
        <p:spPr>
          <a:xfrm>
            <a:off x="3396344" y="4121499"/>
            <a:ext cx="1186630" cy="491549"/>
          </a:xfrm>
          <a:prstGeom prst="straightConnector1">
            <a:avLst/>
          </a:prstGeom>
          <a:ln w="63500">
            <a:solidFill>
              <a:srgbClr val="C63F1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9F46AFA-3593-47DC-8DB0-B77FEA14300D}"/>
              </a:ext>
            </a:extLst>
          </p:cNvPr>
          <p:cNvCxnSpPr>
            <a:cxnSpLocks/>
            <a:stCxn id="5" idx="3"/>
            <a:endCxn id="14" idx="1"/>
          </p:cNvCxnSpPr>
          <p:nvPr/>
        </p:nvCxnSpPr>
        <p:spPr>
          <a:xfrm>
            <a:off x="3396344" y="4121499"/>
            <a:ext cx="1186630" cy="1613187"/>
          </a:xfrm>
          <a:prstGeom prst="straightConnector1">
            <a:avLst/>
          </a:prstGeom>
          <a:ln>
            <a:solidFill>
              <a:srgbClr val="00B3D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B7F9AA5-2A15-4C79-8436-70825B1B148A}"/>
              </a:ext>
            </a:extLst>
          </p:cNvPr>
          <p:cNvSpPr txBox="1"/>
          <p:nvPr/>
        </p:nvSpPr>
        <p:spPr>
          <a:xfrm>
            <a:off x="3730892" y="1243246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Opciones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9CD5CDB-6947-4F6C-A403-F54A07FC27E4}"/>
              </a:ext>
            </a:extLst>
          </p:cNvPr>
          <p:cNvSpPr txBox="1"/>
          <p:nvPr/>
        </p:nvSpPr>
        <p:spPr>
          <a:xfrm>
            <a:off x="7164374" y="1243246"/>
            <a:ext cx="116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Elecciones</a:t>
            </a:r>
            <a:endParaRPr lang="en-US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21F3F7A-DDE0-49B5-8B3B-4F152D2CE86E}"/>
              </a:ext>
            </a:extLst>
          </p:cNvPr>
          <p:cNvCxnSpPr>
            <a:stCxn id="8" idx="1"/>
            <a:endCxn id="11" idx="3"/>
          </p:cNvCxnSpPr>
          <p:nvPr/>
        </p:nvCxnSpPr>
        <p:spPr>
          <a:xfrm flipH="1" flipV="1">
            <a:off x="6722917" y="2353390"/>
            <a:ext cx="2072739" cy="641429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258A408-9DD5-427F-8DD1-4D690E504693}"/>
              </a:ext>
            </a:extLst>
          </p:cNvPr>
          <p:cNvCxnSpPr>
            <a:stCxn id="8" idx="1"/>
            <a:endCxn id="13" idx="3"/>
          </p:cNvCxnSpPr>
          <p:nvPr/>
        </p:nvCxnSpPr>
        <p:spPr>
          <a:xfrm flipH="1">
            <a:off x="6722917" y="2994819"/>
            <a:ext cx="2072739" cy="1618229"/>
          </a:xfrm>
          <a:prstGeom prst="straightConnector1">
            <a:avLst/>
          </a:prstGeom>
          <a:ln w="63500">
            <a:solidFill>
              <a:srgbClr val="C63F1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5FACC5B-A61F-4C23-9476-8BDF43908DD2}"/>
              </a:ext>
            </a:extLst>
          </p:cNvPr>
          <p:cNvCxnSpPr>
            <a:stCxn id="9" idx="1"/>
            <a:endCxn id="14" idx="3"/>
          </p:cNvCxnSpPr>
          <p:nvPr/>
        </p:nvCxnSpPr>
        <p:spPr>
          <a:xfrm flipH="1">
            <a:off x="6722917" y="4928092"/>
            <a:ext cx="2072739" cy="806594"/>
          </a:xfrm>
          <a:prstGeom prst="straightConnector1">
            <a:avLst/>
          </a:prstGeom>
          <a:ln w="38100">
            <a:solidFill>
              <a:srgbClr val="F8901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49603F0-7E97-4335-AAD4-114CE8EDE4CF}"/>
              </a:ext>
            </a:extLst>
          </p:cNvPr>
          <p:cNvCxnSpPr>
            <a:stCxn id="9" idx="1"/>
            <a:endCxn id="13" idx="3"/>
          </p:cNvCxnSpPr>
          <p:nvPr/>
        </p:nvCxnSpPr>
        <p:spPr>
          <a:xfrm flipH="1" flipV="1">
            <a:off x="6722917" y="4613048"/>
            <a:ext cx="2072739" cy="315044"/>
          </a:xfrm>
          <a:prstGeom prst="straightConnector1">
            <a:avLst/>
          </a:prstGeom>
          <a:ln w="63500">
            <a:solidFill>
              <a:srgbClr val="C63F1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EB7085E-F311-4968-8BDC-EE792BB02BCB}"/>
              </a:ext>
            </a:extLst>
          </p:cNvPr>
          <p:cNvCxnSpPr>
            <a:stCxn id="9" idx="1"/>
            <a:endCxn id="12" idx="3"/>
          </p:cNvCxnSpPr>
          <p:nvPr/>
        </p:nvCxnSpPr>
        <p:spPr>
          <a:xfrm flipH="1" flipV="1">
            <a:off x="6722917" y="3429000"/>
            <a:ext cx="2072739" cy="1499092"/>
          </a:xfrm>
          <a:prstGeom prst="straightConnector1">
            <a:avLst/>
          </a:prstGeom>
          <a:ln w="38100">
            <a:solidFill>
              <a:srgbClr val="F8901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lide Number Placeholder 3">
            <a:extLst>
              <a:ext uri="{FF2B5EF4-FFF2-40B4-BE49-F238E27FC236}">
                <a16:creationId xmlns:a16="http://schemas.microsoft.com/office/drawing/2014/main" id="{A4D36270-75EE-42F3-B3EA-F5112183552F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38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40616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466"/>
    </mc:Choice>
    <mc:Fallback xmlns="">
      <p:transition spd="slow" advTm="19466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E495207-35DE-46E2-B7DB-F31265C44A28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7.3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Ámbito</a:t>
            </a:r>
            <a:r>
              <a:rPr lang="en-US" dirty="0"/>
              <a:t> de </a:t>
            </a:r>
            <a:r>
              <a:rPr lang="en-US" dirty="0" err="1"/>
              <a:t>Autoridad</a:t>
            </a:r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0CB52A3-E190-4E18-8A25-34348C73DC39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39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54437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11"/>
    </mc:Choice>
    <mc:Fallback xmlns="">
      <p:transition spd="slow" advTm="1011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A86C467-7650-482F-B661-CDFF90E04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7.1 </a:t>
            </a:r>
            <a:r>
              <a:rPr lang="en-US" dirty="0" err="1"/>
              <a:t>Determina</a:t>
            </a:r>
            <a:r>
              <a:rPr lang="en-US" dirty="0"/>
              <a:t> </a:t>
            </a:r>
            <a:r>
              <a:rPr lang="en-US" dirty="0" err="1"/>
              <a:t>Quién</a:t>
            </a:r>
            <a:r>
              <a:rPr lang="en-US" dirty="0"/>
              <a:t> </a:t>
            </a:r>
            <a:r>
              <a:rPr lang="en-US" dirty="0" err="1"/>
              <a:t>Declara</a:t>
            </a:r>
            <a:r>
              <a:rPr lang="en-US" dirty="0"/>
              <a:t> una </a:t>
            </a:r>
            <a:r>
              <a:rPr lang="en-US" dirty="0" err="1"/>
              <a:t>Vulnerabilidad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D282D7-4B59-461D-8E1A-79563C2A3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449" y="1371601"/>
            <a:ext cx="10395262" cy="4794737"/>
          </a:xfrm>
        </p:spPr>
        <p:txBody>
          <a:bodyPr vert="horz" lIns="91440" tIns="45720" rIns="91440" bIns="45720" rtlCol="0">
            <a:noAutofit/>
          </a:bodyPr>
          <a:lstStyle/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endParaRPr lang="en-US" sz="3200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sz="3200" dirty="0"/>
              <a:t>7.1.1 – El </a:t>
            </a:r>
            <a:r>
              <a:rPr lang="en-US" sz="3200" dirty="0" err="1"/>
              <a:t>Propietario</a:t>
            </a:r>
            <a:r>
              <a:rPr lang="en-US" sz="3200" dirty="0"/>
              <a:t> del </a:t>
            </a:r>
            <a:r>
              <a:rPr lang="en-US" sz="3200" dirty="0" err="1"/>
              <a:t>Producto</a:t>
            </a:r>
            <a:endParaRPr lang="en-US" sz="3200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endParaRPr lang="en-US" sz="3200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sz="3200" dirty="0"/>
              <a:t>7.1.2 – El CNA</a:t>
            </a:r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endParaRPr lang="en-US" sz="3200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sz="3200" dirty="0"/>
              <a:t>7.1.3 – El </a:t>
            </a:r>
            <a:r>
              <a:rPr lang="en-US" sz="3200" dirty="0" err="1"/>
              <a:t>Informante</a:t>
            </a:r>
            <a:endParaRPr lang="en-US" sz="3200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endParaRPr lang="en-US" sz="3200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6E49007-A771-4B81-B741-0A3C86A72124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4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74804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588"/>
    </mc:Choice>
    <mc:Fallback xmlns="">
      <p:transition spd="slow" advTm="15588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C0FAF17-74DC-43EE-B9EA-A914804E55D9}"/>
              </a:ext>
            </a:extLst>
          </p:cNvPr>
          <p:cNvSpPr/>
          <p:nvPr/>
        </p:nvSpPr>
        <p:spPr>
          <a:xfrm>
            <a:off x="616448" y="1572768"/>
            <a:ext cx="10216711" cy="4587240"/>
          </a:xfrm>
          <a:prstGeom prst="roundRect">
            <a:avLst/>
          </a:prstGeom>
          <a:solidFill>
            <a:srgbClr val="C5F5F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7166D0-C4D3-4836-A961-8553B5240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Ámbitos</a:t>
            </a:r>
            <a:r>
              <a:rPr lang="en-US" dirty="0"/>
              <a:t> de los CNA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CE84967-049B-45EE-B86F-27072C266A7C}"/>
              </a:ext>
            </a:extLst>
          </p:cNvPr>
          <p:cNvSpPr/>
          <p:nvPr/>
        </p:nvSpPr>
        <p:spPr>
          <a:xfrm>
            <a:off x="1106423" y="1913065"/>
            <a:ext cx="1648499" cy="1685920"/>
          </a:xfrm>
          <a:prstGeom prst="ellipse">
            <a:avLst/>
          </a:prstGeom>
          <a:solidFill>
            <a:srgbClr val="00B3DC"/>
          </a:solidFill>
          <a:ln w="76200">
            <a:solidFill>
              <a:srgbClr val="008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Compañía</a:t>
            </a:r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8BF9F9D-2482-45E9-91A7-5215AF92F51B}"/>
              </a:ext>
            </a:extLst>
          </p:cNvPr>
          <p:cNvSpPr/>
          <p:nvPr/>
        </p:nvSpPr>
        <p:spPr>
          <a:xfrm>
            <a:off x="5330952" y="1642871"/>
            <a:ext cx="1421540" cy="1463743"/>
          </a:xfrm>
          <a:prstGeom prst="ellipse">
            <a:avLst/>
          </a:prstGeom>
          <a:solidFill>
            <a:srgbClr val="00B3DC"/>
          </a:solidFill>
          <a:ln w="76200">
            <a:solidFill>
              <a:srgbClr val="008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Proyecto de Código Abierto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81CDA8D-0CFE-4EBE-9915-846C874A8B5B}"/>
              </a:ext>
            </a:extLst>
          </p:cNvPr>
          <p:cNvSpPr/>
          <p:nvPr/>
        </p:nvSpPr>
        <p:spPr>
          <a:xfrm>
            <a:off x="6547104" y="4366260"/>
            <a:ext cx="1612158" cy="1647678"/>
          </a:xfrm>
          <a:prstGeom prst="ellipse">
            <a:avLst/>
          </a:prstGeom>
          <a:solidFill>
            <a:srgbClr val="00B3DC"/>
          </a:solidFill>
          <a:ln w="76200">
            <a:solidFill>
              <a:srgbClr val="008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Compañía</a:t>
            </a: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8DCA379-8388-41DD-A22E-215F95CC6184}"/>
              </a:ext>
            </a:extLst>
          </p:cNvPr>
          <p:cNvSpPr/>
          <p:nvPr/>
        </p:nvSpPr>
        <p:spPr>
          <a:xfrm>
            <a:off x="7543800" y="1642872"/>
            <a:ext cx="3456432" cy="3200400"/>
          </a:xfrm>
          <a:prstGeom prst="ellipse">
            <a:avLst/>
          </a:prstGeom>
          <a:solidFill>
            <a:srgbClr val="00B3DC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Organización</a:t>
            </a:r>
            <a:r>
              <a:rPr lang="en-US" dirty="0"/>
              <a:t> de </a:t>
            </a:r>
            <a:r>
              <a:rPr lang="en-US" dirty="0" err="1"/>
              <a:t>Investigación</a:t>
            </a:r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65D2275-0284-473E-A426-4754B182161B}"/>
              </a:ext>
            </a:extLst>
          </p:cNvPr>
          <p:cNvSpPr/>
          <p:nvPr/>
        </p:nvSpPr>
        <p:spPr>
          <a:xfrm>
            <a:off x="1764792" y="2959608"/>
            <a:ext cx="3456432" cy="3200400"/>
          </a:xfrm>
          <a:prstGeom prst="ellipse">
            <a:avLst/>
          </a:prstGeom>
          <a:solidFill>
            <a:srgbClr val="00B3DC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Centro de </a:t>
            </a:r>
            <a:r>
              <a:rPr lang="en-US" dirty="0" err="1"/>
              <a:t>Coordinación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4D830A-508D-4E62-9957-30D3CD423C07}"/>
              </a:ext>
            </a:extLst>
          </p:cNvPr>
          <p:cNvSpPr txBox="1"/>
          <p:nvPr/>
        </p:nvSpPr>
        <p:spPr>
          <a:xfrm>
            <a:off x="1283208" y="1203436"/>
            <a:ext cx="1520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Root / CAN-LR</a:t>
            </a: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0C131E41-D804-4BF8-9F6C-FF3909A998EF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40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772144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85"/>
    </mc:Choice>
    <mc:Fallback xmlns="">
      <p:transition spd="slow" advTm="4438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  <p:bldP spid="8" grpId="0" animBg="1"/>
      <p:bldP spid="9" grpId="0" animBg="1"/>
      <p:bldP spid="10" grpId="0" animBg="1"/>
      <p:bldP spid="11" grpId="0" animBg="1"/>
      <p:bldP spid="1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2A5C8-2220-48E4-B891-3D6BFBB6C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Jerarquía</a:t>
            </a:r>
            <a:r>
              <a:rPr lang="en-US" dirty="0"/>
              <a:t> de </a:t>
            </a:r>
            <a:r>
              <a:rPr lang="en-US" dirty="0" err="1"/>
              <a:t>Ámbito</a:t>
            </a:r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CA04ADA-BAEB-4B5B-B59F-6F0E4017858F}"/>
              </a:ext>
            </a:extLst>
          </p:cNvPr>
          <p:cNvSpPr/>
          <p:nvPr/>
        </p:nvSpPr>
        <p:spPr>
          <a:xfrm>
            <a:off x="619760" y="1263447"/>
            <a:ext cx="10373362" cy="1600200"/>
          </a:xfrm>
          <a:prstGeom prst="roundRect">
            <a:avLst/>
          </a:prstGeom>
          <a:solidFill>
            <a:srgbClr val="CFF1FA"/>
          </a:solidFill>
          <a:ln>
            <a:solidFill>
              <a:srgbClr val="008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966714F-E5B6-4FEE-BB8A-D0845D3A8A0B}"/>
              </a:ext>
            </a:extLst>
          </p:cNvPr>
          <p:cNvSpPr/>
          <p:nvPr/>
        </p:nvSpPr>
        <p:spPr>
          <a:xfrm>
            <a:off x="619760" y="2863647"/>
            <a:ext cx="10373362" cy="1600200"/>
          </a:xfrm>
          <a:prstGeom prst="roundRect">
            <a:avLst/>
          </a:prstGeom>
          <a:solidFill>
            <a:srgbClr val="CFF1FA"/>
          </a:solidFill>
          <a:ln>
            <a:solidFill>
              <a:srgbClr val="008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7C7557F-CAD3-483B-ADA0-DDFD4714A961}"/>
              </a:ext>
            </a:extLst>
          </p:cNvPr>
          <p:cNvSpPr/>
          <p:nvPr/>
        </p:nvSpPr>
        <p:spPr>
          <a:xfrm>
            <a:off x="619760" y="4463847"/>
            <a:ext cx="10373362" cy="1600200"/>
          </a:xfrm>
          <a:prstGeom prst="roundRect">
            <a:avLst/>
          </a:prstGeom>
          <a:solidFill>
            <a:srgbClr val="CFF1FA"/>
          </a:solidFill>
          <a:ln>
            <a:solidFill>
              <a:srgbClr val="008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BA27EB-A79F-4269-8A39-2908673A62D7}"/>
              </a:ext>
            </a:extLst>
          </p:cNvPr>
          <p:cNvSpPr txBox="1"/>
          <p:nvPr/>
        </p:nvSpPr>
        <p:spPr>
          <a:xfrm>
            <a:off x="690880" y="1740381"/>
            <a:ext cx="1045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Primera</a:t>
            </a:r>
          </a:p>
          <a:p>
            <a:r>
              <a:rPr lang="en-US" dirty="0" err="1"/>
              <a:t>Prioridad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D2159EC-6787-4FD6-ABDC-4746B087B199}"/>
              </a:ext>
            </a:extLst>
          </p:cNvPr>
          <p:cNvSpPr txBox="1"/>
          <p:nvPr/>
        </p:nvSpPr>
        <p:spPr>
          <a:xfrm>
            <a:off x="812801" y="3340581"/>
            <a:ext cx="1045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Segunda</a:t>
            </a:r>
          </a:p>
          <a:p>
            <a:r>
              <a:rPr lang="en-US" dirty="0" err="1"/>
              <a:t>Prioridad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5F34F50-0A9C-45CF-8FDD-C7BCFEFD24EC}"/>
              </a:ext>
            </a:extLst>
          </p:cNvPr>
          <p:cNvSpPr txBox="1"/>
          <p:nvPr/>
        </p:nvSpPr>
        <p:spPr>
          <a:xfrm>
            <a:off x="812801" y="4802282"/>
            <a:ext cx="10360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Tercera</a:t>
            </a:r>
            <a:r>
              <a:rPr lang="en-US" dirty="0"/>
              <a:t> –</a:t>
            </a:r>
          </a:p>
          <a:p>
            <a:r>
              <a:rPr lang="en-US" dirty="0"/>
              <a:t>N-</a:t>
            </a:r>
            <a:r>
              <a:rPr lang="en-US" dirty="0" err="1"/>
              <a:t>ésima</a:t>
            </a:r>
            <a:endParaRPr lang="en-US" dirty="0"/>
          </a:p>
          <a:p>
            <a:r>
              <a:rPr lang="en-US" dirty="0" err="1"/>
              <a:t>Prioridad</a:t>
            </a:r>
            <a:endParaRPr lang="en-US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A0C6795-0CBB-4337-A099-BC455BDA1B15}"/>
              </a:ext>
            </a:extLst>
          </p:cNvPr>
          <p:cNvSpPr/>
          <p:nvPr/>
        </p:nvSpPr>
        <p:spPr>
          <a:xfrm>
            <a:off x="2590800" y="1615440"/>
            <a:ext cx="2783840" cy="1016000"/>
          </a:xfrm>
          <a:prstGeom prst="roundRect">
            <a:avLst/>
          </a:prstGeom>
          <a:solidFill>
            <a:srgbClr val="00B3DC"/>
          </a:solidFill>
          <a:ln>
            <a:solidFill>
              <a:srgbClr val="008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Compañias</a:t>
            </a:r>
            <a:endParaRPr lang="en-US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8738E36-1A20-4620-B23A-8F41E5A5CD94}"/>
              </a:ext>
            </a:extLst>
          </p:cNvPr>
          <p:cNvSpPr/>
          <p:nvPr/>
        </p:nvSpPr>
        <p:spPr>
          <a:xfrm>
            <a:off x="6817362" y="1615440"/>
            <a:ext cx="2783840" cy="1016000"/>
          </a:xfrm>
          <a:prstGeom prst="roundRect">
            <a:avLst/>
          </a:prstGeom>
          <a:solidFill>
            <a:srgbClr val="00B3DC"/>
          </a:solidFill>
          <a:ln>
            <a:solidFill>
              <a:srgbClr val="008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Proyectos</a:t>
            </a:r>
            <a:r>
              <a:rPr lang="en-US" dirty="0"/>
              <a:t> de Código Abierto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3B5BE35-1A20-4092-9938-08DCAE4D99D5}"/>
              </a:ext>
            </a:extLst>
          </p:cNvPr>
          <p:cNvSpPr/>
          <p:nvPr/>
        </p:nvSpPr>
        <p:spPr>
          <a:xfrm>
            <a:off x="1931593" y="3155746"/>
            <a:ext cx="2377440" cy="1016000"/>
          </a:xfrm>
          <a:prstGeom prst="roundRect">
            <a:avLst/>
          </a:prstGeom>
          <a:solidFill>
            <a:srgbClr val="00B3DC"/>
          </a:solidFill>
          <a:ln>
            <a:solidFill>
              <a:srgbClr val="008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Centros</a:t>
            </a:r>
            <a:r>
              <a:rPr lang="en-US" dirty="0"/>
              <a:t> de </a:t>
            </a:r>
            <a:r>
              <a:rPr lang="en-US" dirty="0" err="1"/>
              <a:t>Coordinación</a:t>
            </a:r>
            <a:endParaRPr lang="en-US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D73BAB44-77B7-4D83-81CC-5AF48FB678CD}"/>
              </a:ext>
            </a:extLst>
          </p:cNvPr>
          <p:cNvSpPr/>
          <p:nvPr/>
        </p:nvSpPr>
        <p:spPr>
          <a:xfrm>
            <a:off x="4845031" y="3190449"/>
            <a:ext cx="2377440" cy="1016000"/>
          </a:xfrm>
          <a:prstGeom prst="roundRect">
            <a:avLst/>
          </a:prstGeom>
          <a:solidFill>
            <a:srgbClr val="00B3DC"/>
          </a:solidFill>
          <a:ln>
            <a:solidFill>
              <a:srgbClr val="008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Recompensa</a:t>
            </a:r>
            <a:r>
              <a:rPr lang="en-US" dirty="0"/>
              <a:t> de </a:t>
            </a:r>
            <a:r>
              <a:rPr lang="en-US" dirty="0" err="1"/>
              <a:t>Vulnerabilidades</a:t>
            </a:r>
            <a:endParaRPr lang="en-US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46D6984C-3B32-43BB-A91F-3D91A7E5CA10}"/>
              </a:ext>
            </a:extLst>
          </p:cNvPr>
          <p:cNvSpPr/>
          <p:nvPr/>
        </p:nvSpPr>
        <p:spPr>
          <a:xfrm>
            <a:off x="7758469" y="3159253"/>
            <a:ext cx="2783840" cy="1016000"/>
          </a:xfrm>
          <a:prstGeom prst="roundRect">
            <a:avLst/>
          </a:prstGeom>
          <a:solidFill>
            <a:srgbClr val="00B3DC"/>
          </a:solidFill>
          <a:ln>
            <a:solidFill>
              <a:srgbClr val="008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Organizaciones</a:t>
            </a:r>
            <a:r>
              <a:rPr lang="en-US" dirty="0"/>
              <a:t> de </a:t>
            </a:r>
            <a:r>
              <a:rPr lang="en-US" dirty="0" err="1"/>
              <a:t>Investigación</a:t>
            </a:r>
            <a:endParaRPr lang="en-US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2BA995FD-B2BF-439A-9AFE-14B43B6486AC}"/>
              </a:ext>
            </a:extLst>
          </p:cNvPr>
          <p:cNvSpPr/>
          <p:nvPr/>
        </p:nvSpPr>
        <p:spPr>
          <a:xfrm>
            <a:off x="3576320" y="4790649"/>
            <a:ext cx="6431280" cy="1016000"/>
          </a:xfrm>
          <a:prstGeom prst="roundRect">
            <a:avLst/>
          </a:prstGeom>
          <a:solidFill>
            <a:srgbClr val="00B3DC"/>
          </a:solidFill>
          <a:ln>
            <a:solidFill>
              <a:srgbClr val="008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Root</a:t>
            </a:r>
            <a:r>
              <a:rPr lang="en-US" dirty="0"/>
              <a:t>/ CNAs</a:t>
            </a:r>
            <a:r>
              <a:rPr lang="en-US" dirty="0">
                <a:solidFill>
                  <a:schemeClr val="bg1"/>
                </a:solidFill>
              </a:rPr>
              <a:t>-LR</a:t>
            </a:r>
            <a:endParaRPr lang="en-US" strike="sngStrike" dirty="0"/>
          </a:p>
        </p:txBody>
      </p:sp>
      <p:sp>
        <p:nvSpPr>
          <p:cNvPr id="25" name="Slide Number Placeholder 3">
            <a:extLst>
              <a:ext uri="{FF2B5EF4-FFF2-40B4-BE49-F238E27FC236}">
                <a16:creationId xmlns:a16="http://schemas.microsoft.com/office/drawing/2014/main" id="{3DCBBB12-6A81-4BFE-8BC7-EFEE39E8D6B7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41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91191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656"/>
    </mc:Choice>
    <mc:Fallback xmlns="">
      <p:transition spd="slow" advTm="30656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FE3C1F3-ED1E-447A-9C48-02308A3A252F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err="1"/>
              <a:t>Ámbitos</a:t>
            </a:r>
            <a:r>
              <a:rPr lang="en-US" dirty="0"/>
              <a:t> </a:t>
            </a:r>
            <a:r>
              <a:rPr lang="en-US" dirty="0" err="1"/>
              <a:t>Solapados</a:t>
            </a:r>
            <a:r>
              <a:rPr lang="en-US" dirty="0"/>
              <a:t> :</a:t>
            </a:r>
            <a:br>
              <a:rPr lang="en-US" dirty="0"/>
            </a:br>
            <a:r>
              <a:rPr lang="en-US" dirty="0" err="1"/>
              <a:t>Compañías</a:t>
            </a:r>
            <a:r>
              <a:rPr lang="en-US" dirty="0"/>
              <a:t> y Código Abierto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C857537-6E1B-41E0-ABF1-93EB48BEA021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42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73553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94"/>
    </mc:Choice>
    <mc:Fallback xmlns="">
      <p:transition spd="slow" advTm="12894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E49CD-1FB6-4DD8-993D-F7918F00C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Dependencias</a:t>
            </a:r>
            <a:r>
              <a:rPr lang="en-US" dirty="0"/>
              <a:t> de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10B19-E6F9-4BDA-B55F-B7FB1564F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447801"/>
            <a:ext cx="10972800" cy="4851399"/>
          </a:xfrm>
        </p:spPr>
        <p:txBody>
          <a:bodyPr vert="horz" lIns="91440" tIns="45720" rIns="91440" bIns="45720" rtlCol="0">
            <a:noAutofit/>
          </a:bodyPr>
          <a:lstStyle/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Upstream es un CNA</a:t>
            </a:r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Char char="–"/>
            </a:pPr>
            <a:r>
              <a:rPr lang="en-US" dirty="0"/>
              <a:t>Upstream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prioridad</a:t>
            </a:r>
            <a:endParaRPr lang="en-US" dirty="0"/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Char char="–"/>
            </a:pPr>
            <a:r>
              <a:rPr lang="en-US" dirty="0" err="1"/>
              <a:t>Elevar</a:t>
            </a:r>
            <a:r>
              <a:rPr lang="en-US" dirty="0"/>
              <a:t> al Root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si</a:t>
            </a:r>
            <a:r>
              <a:rPr lang="en-US" dirty="0"/>
              <a:t> upstream lo </a:t>
            </a:r>
            <a:r>
              <a:rPr lang="en-US" dirty="0" err="1"/>
              <a:t>disputa</a:t>
            </a:r>
            <a:endParaRPr lang="en-US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Upstream no es un CNA</a:t>
            </a:r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Char char="–"/>
            </a:pPr>
            <a:r>
              <a:rPr lang="en-US" dirty="0"/>
              <a:t>Realize un </a:t>
            </a:r>
            <a:r>
              <a:rPr lang="en-US" dirty="0" err="1"/>
              <a:t>auténtico</a:t>
            </a:r>
            <a:r>
              <a:rPr lang="en-US" dirty="0"/>
              <a:t> </a:t>
            </a:r>
            <a:r>
              <a:rPr lang="en-US" dirty="0" err="1"/>
              <a:t>esfuerzo</a:t>
            </a:r>
            <a:r>
              <a:rPr lang="en-US" dirty="0"/>
              <a:t> para </a:t>
            </a:r>
            <a:r>
              <a:rPr lang="en-US" dirty="0" err="1"/>
              <a:t>contactar</a:t>
            </a:r>
            <a:r>
              <a:rPr lang="en-US" dirty="0"/>
              <a:t> “upstream”</a:t>
            </a:r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Char char="–"/>
            </a:pPr>
            <a:r>
              <a:rPr lang="en-US" dirty="0" err="1"/>
              <a:t>Opción</a:t>
            </a:r>
            <a:r>
              <a:rPr lang="en-US" dirty="0"/>
              <a:t> 1</a:t>
            </a:r>
          </a:p>
          <a:p>
            <a:pPr marL="994485" lvl="2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</a:pPr>
            <a:r>
              <a:rPr lang="en-US" dirty="0" err="1"/>
              <a:t>Solicite</a:t>
            </a:r>
            <a:r>
              <a:rPr lang="en-US" dirty="0"/>
              <a:t> CVE ID del CAN-LR</a:t>
            </a:r>
            <a:endParaRPr lang="en-US" strike="sngStrike" dirty="0"/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Char char="–"/>
            </a:pPr>
            <a:r>
              <a:rPr lang="en-US" dirty="0" err="1"/>
              <a:t>Opción</a:t>
            </a:r>
            <a:r>
              <a:rPr lang="en-US" dirty="0"/>
              <a:t> 2</a:t>
            </a:r>
          </a:p>
          <a:p>
            <a:pPr marL="994485" lvl="2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</a:pPr>
            <a:r>
              <a:rPr lang="en-US" dirty="0" err="1"/>
              <a:t>Asigne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no hay </a:t>
            </a:r>
            <a:r>
              <a:rPr lang="en-US" dirty="0" err="1"/>
              <a:t>más</a:t>
            </a:r>
            <a:r>
              <a:rPr lang="en-US" dirty="0"/>
              <a:t> CNAs </a:t>
            </a:r>
            <a:r>
              <a:rPr lang="en-US" dirty="0" err="1"/>
              <a:t>involucrados</a:t>
            </a:r>
            <a:endParaRPr lang="en-US" dirty="0"/>
          </a:p>
          <a:p>
            <a:pPr marL="994485" lvl="2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</a:pPr>
            <a:r>
              <a:rPr lang="en-US" dirty="0" err="1"/>
              <a:t>Negocie</a:t>
            </a:r>
            <a:r>
              <a:rPr lang="en-US" dirty="0"/>
              <a:t> </a:t>
            </a:r>
            <a:r>
              <a:rPr lang="en-US" dirty="0" err="1"/>
              <a:t>asignación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hay </a:t>
            </a:r>
            <a:r>
              <a:rPr lang="en-US" dirty="0" err="1"/>
              <a:t>múltiples</a:t>
            </a:r>
            <a:r>
              <a:rPr lang="en-US" dirty="0"/>
              <a:t> CNAs </a:t>
            </a:r>
            <a:r>
              <a:rPr lang="en-US" dirty="0" err="1"/>
              <a:t>involucrados</a:t>
            </a:r>
            <a:endParaRPr lang="en-US" dirty="0"/>
          </a:p>
          <a:p>
            <a:pPr marL="994485" lvl="2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</a:pPr>
            <a:r>
              <a:rPr lang="en-US" dirty="0"/>
              <a:t>Vaya al CAN-LR </a:t>
            </a:r>
            <a:r>
              <a:rPr lang="en-US" dirty="0" err="1"/>
              <a:t>si</a:t>
            </a:r>
            <a:r>
              <a:rPr lang="en-US" dirty="0"/>
              <a:t> las </a:t>
            </a:r>
            <a:r>
              <a:rPr lang="en-US" dirty="0" err="1"/>
              <a:t>negociaciones</a:t>
            </a:r>
            <a:r>
              <a:rPr lang="en-US" dirty="0"/>
              <a:t> </a:t>
            </a:r>
            <a:r>
              <a:rPr lang="en-US" dirty="0" err="1"/>
              <a:t>fallan</a:t>
            </a:r>
            <a:endParaRPr lang="en-US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endParaRPr lang="en-US" dirty="0"/>
          </a:p>
        </p:txBody>
      </p:sp>
      <p:pic>
        <p:nvPicPr>
          <p:cNvPr id="6" name="Graphic 5" descr="Man with kid">
            <a:extLst>
              <a:ext uri="{FF2B5EF4-FFF2-40B4-BE49-F238E27FC236}">
                <a16:creationId xmlns:a16="http://schemas.microsoft.com/office/drawing/2014/main" id="{BCFF5898-052D-4B0C-9C70-09FC2210AD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89618" y="1948566"/>
            <a:ext cx="4015706" cy="4015706"/>
          </a:xfrm>
          <a:prstGeom prst="rect">
            <a:avLst/>
          </a:prstGeom>
        </p:spPr>
      </p:pic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CAA3CBC8-3DCD-4037-9B6A-9124A6593E56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43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16108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080"/>
    </mc:Choice>
    <mc:Fallback xmlns="">
      <p:transition spd="slow" advTm="9108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E5380-C5BC-4054-A667-9D1571C5B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 CNAs de las </a:t>
            </a:r>
            <a:r>
              <a:rPr lang="en-US" dirty="0" err="1"/>
              <a:t>Compañías</a:t>
            </a:r>
            <a:r>
              <a:rPr lang="en-US" dirty="0"/>
              <a:t> </a:t>
            </a:r>
            <a:r>
              <a:rPr lang="en-US" dirty="0" err="1"/>
              <a:t>Colaboran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un Proyecto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5011E-9FED-4F70-85BC-CB2BAFC07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 err="1"/>
              <a:t>Opción</a:t>
            </a:r>
            <a:r>
              <a:rPr lang="en-US" dirty="0"/>
              <a:t> 1</a:t>
            </a:r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Char char="–"/>
            </a:pPr>
            <a:r>
              <a:rPr lang="en-US" dirty="0" err="1"/>
              <a:t>Negocie</a:t>
            </a:r>
            <a:endParaRPr lang="en-US" dirty="0"/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Char char="–"/>
            </a:pPr>
            <a:r>
              <a:rPr lang="en-US" dirty="0" err="1"/>
              <a:t>Eleve</a:t>
            </a:r>
            <a:r>
              <a:rPr lang="en-US" dirty="0"/>
              <a:t> al Root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si</a:t>
            </a:r>
            <a:r>
              <a:rPr lang="en-US" dirty="0"/>
              <a:t> las </a:t>
            </a:r>
            <a:r>
              <a:rPr lang="en-US" dirty="0" err="1"/>
              <a:t>negociaciones</a:t>
            </a:r>
            <a:r>
              <a:rPr lang="en-US" dirty="0"/>
              <a:t> </a:t>
            </a:r>
            <a:r>
              <a:rPr lang="en-US" dirty="0" err="1"/>
              <a:t>fallan</a:t>
            </a:r>
            <a:endParaRPr lang="en-US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 err="1"/>
              <a:t>Opción</a:t>
            </a:r>
            <a:r>
              <a:rPr lang="en-US" dirty="0"/>
              <a:t> 2</a:t>
            </a:r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Char char="–"/>
            </a:pPr>
            <a:r>
              <a:rPr lang="en-US" dirty="0"/>
              <a:t>Cree un CNA </a:t>
            </a:r>
            <a:r>
              <a:rPr lang="en-US" dirty="0" err="1"/>
              <a:t>enfocaco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proyecto</a:t>
            </a:r>
            <a:endParaRPr lang="en-US" dirty="0"/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Char char="–"/>
            </a:pPr>
            <a:endParaRPr lang="en-US" dirty="0"/>
          </a:p>
        </p:txBody>
      </p:sp>
      <p:pic>
        <p:nvPicPr>
          <p:cNvPr id="8" name="Graphic 7" descr="Cheers">
            <a:extLst>
              <a:ext uri="{FF2B5EF4-FFF2-40B4-BE49-F238E27FC236}">
                <a16:creationId xmlns:a16="http://schemas.microsoft.com/office/drawing/2014/main" id="{33A798A5-A8D5-4632-B5ED-D8C6508A1E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99200" y="1585665"/>
            <a:ext cx="4314015" cy="4314015"/>
          </a:xfrm>
          <a:prstGeom prst="rect">
            <a:avLst/>
          </a:prstGeom>
        </p:spPr>
      </p:pic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D8553AB-034F-480E-AD62-5EDEAE7ABDDD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44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84414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895"/>
    </mc:Choice>
    <mc:Fallback xmlns="">
      <p:transition spd="slow" advTm="29895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F8190-0D7B-4C68-87C5-B2916AD8B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Bifurcaciones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D8663-8019-4744-95D6-EE7795420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 err="1"/>
              <a:t>Defiera</a:t>
            </a:r>
            <a:r>
              <a:rPr lang="en-US" dirty="0"/>
              <a:t> a la </a:t>
            </a:r>
            <a:r>
              <a:rPr lang="en-US" dirty="0" err="1"/>
              <a:t>rama</a:t>
            </a:r>
            <a:r>
              <a:rPr lang="en-US" dirty="0"/>
              <a:t> principal (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existe</a:t>
            </a:r>
            <a:r>
              <a:rPr lang="en-US" dirty="0"/>
              <a:t> una)</a:t>
            </a:r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 err="1"/>
              <a:t>Negocie</a:t>
            </a:r>
            <a:r>
              <a:rPr lang="en-US" dirty="0"/>
              <a:t> la </a:t>
            </a:r>
            <a:r>
              <a:rPr lang="en-US" dirty="0" err="1"/>
              <a:t>asignación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caso</a:t>
            </a:r>
            <a:r>
              <a:rPr lang="en-US" dirty="0"/>
              <a:t> </a:t>
            </a:r>
            <a:r>
              <a:rPr lang="en-US" dirty="0" err="1"/>
              <a:t>contrario</a:t>
            </a:r>
            <a:endParaRPr lang="en-US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 err="1"/>
              <a:t>Eleve</a:t>
            </a:r>
            <a:r>
              <a:rPr lang="en-US" dirty="0"/>
              <a:t> al Root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si</a:t>
            </a:r>
            <a:r>
              <a:rPr lang="en-US" dirty="0"/>
              <a:t> la </a:t>
            </a:r>
            <a:r>
              <a:rPr lang="en-US" dirty="0" err="1"/>
              <a:t>negociación</a:t>
            </a:r>
            <a:r>
              <a:rPr lang="en-US" dirty="0"/>
              <a:t> </a:t>
            </a:r>
            <a:r>
              <a:rPr lang="en-US" dirty="0" err="1"/>
              <a:t>falla</a:t>
            </a:r>
            <a:endParaRPr lang="en-US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endParaRPr lang="en-US" dirty="0"/>
          </a:p>
        </p:txBody>
      </p:sp>
      <p:pic>
        <p:nvPicPr>
          <p:cNvPr id="6" name="Graphic 5" descr="Fork">
            <a:extLst>
              <a:ext uri="{FF2B5EF4-FFF2-40B4-BE49-F238E27FC236}">
                <a16:creationId xmlns:a16="http://schemas.microsoft.com/office/drawing/2014/main" id="{40442171-B910-424E-8138-95B0B8FF5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99200" y="1816793"/>
            <a:ext cx="4043680" cy="4043680"/>
          </a:xfrm>
          <a:prstGeom prst="rect">
            <a:avLst/>
          </a:prstGeom>
        </p:spPr>
      </p:pic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E3944F6F-997A-48DA-926F-C52FF78BB249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45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4862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924"/>
    </mc:Choice>
    <mc:Fallback xmlns="">
      <p:transition spd="slow" advTm="35924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E99B5FC-8483-47EC-A783-DE1166B5BAFF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err="1"/>
              <a:t>Ámbitos</a:t>
            </a:r>
            <a:r>
              <a:rPr lang="en-US" dirty="0"/>
              <a:t> </a:t>
            </a:r>
            <a:r>
              <a:rPr lang="en-US" dirty="0" err="1"/>
              <a:t>Solapados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CNAs de No-</a:t>
            </a:r>
            <a:r>
              <a:rPr lang="en-US" dirty="0" err="1"/>
              <a:t>Compañías</a:t>
            </a: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45BB623-27DB-48B8-B471-ADF44C9211D5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46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69793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40"/>
    </mc:Choice>
    <mc:Fallback xmlns="">
      <p:transition spd="slow" advTm="1164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8A9B6-00F7-4A3E-A56E-590E3A5F6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1" y="274638"/>
            <a:ext cx="10972799" cy="868362"/>
          </a:xfrm>
        </p:spPr>
        <p:txBody>
          <a:bodyPr>
            <a:normAutofit/>
          </a:bodyPr>
          <a:lstStyle/>
          <a:p>
            <a:r>
              <a:rPr lang="en-US" dirty="0" err="1"/>
              <a:t>Coordinadores</a:t>
            </a:r>
            <a:r>
              <a:rPr lang="en-US" dirty="0"/>
              <a:t>, </a:t>
            </a:r>
            <a:r>
              <a:rPr lang="en-US" dirty="0" err="1"/>
              <a:t>Recompensas</a:t>
            </a:r>
            <a:r>
              <a:rPr lang="en-US" dirty="0"/>
              <a:t> e </a:t>
            </a:r>
            <a:r>
              <a:rPr lang="en-US" dirty="0" err="1"/>
              <a:t>Investigadores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B694B-ACCD-4FED-AECA-0B2DE7072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 err="1"/>
              <a:t>Difícil</a:t>
            </a:r>
            <a:r>
              <a:rPr lang="en-US" dirty="0"/>
              <a:t> de </a:t>
            </a:r>
            <a:r>
              <a:rPr lang="en-US" dirty="0" err="1"/>
              <a:t>detectar</a:t>
            </a:r>
            <a:r>
              <a:rPr lang="en-US" dirty="0"/>
              <a:t> </a:t>
            </a:r>
            <a:r>
              <a:rPr lang="en-US" dirty="0" err="1"/>
              <a:t>asignaciones</a:t>
            </a:r>
            <a:r>
              <a:rPr lang="en-US" dirty="0"/>
              <a:t> </a:t>
            </a:r>
            <a:r>
              <a:rPr lang="en-US" dirty="0" err="1"/>
              <a:t>duplicadas</a:t>
            </a:r>
            <a:r>
              <a:rPr lang="en-US" dirty="0"/>
              <a:t> antes del </a:t>
            </a:r>
            <a:r>
              <a:rPr lang="en-US" dirty="0" err="1"/>
              <a:t>anuncio</a:t>
            </a:r>
            <a:endParaRPr lang="en-US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 err="1"/>
              <a:t>Esfuerzo</a:t>
            </a:r>
            <a:r>
              <a:rPr lang="en-US" dirty="0"/>
              <a:t> de </a:t>
            </a:r>
            <a:r>
              <a:rPr lang="en-US" dirty="0" err="1"/>
              <a:t>buena</a:t>
            </a:r>
            <a:r>
              <a:rPr lang="en-US" dirty="0"/>
              <a:t> </a:t>
            </a:r>
            <a:r>
              <a:rPr lang="en-US" dirty="0" err="1"/>
              <a:t>fé</a:t>
            </a:r>
            <a:r>
              <a:rPr lang="en-US" dirty="0"/>
              <a:t> para </a:t>
            </a:r>
            <a:r>
              <a:rPr lang="en-US" dirty="0" err="1"/>
              <a:t>contactar</a:t>
            </a:r>
            <a:r>
              <a:rPr lang="en-US" dirty="0"/>
              <a:t> con la </a:t>
            </a:r>
            <a:r>
              <a:rPr lang="en-US" dirty="0" err="1"/>
              <a:t>compañía</a:t>
            </a:r>
            <a:r>
              <a:rPr lang="en-US" dirty="0"/>
              <a:t> </a:t>
            </a:r>
            <a:r>
              <a:rPr lang="en-US" dirty="0" err="1"/>
              <a:t>necesario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US" dirty="0"/>
              <a:t>La </a:t>
            </a:r>
            <a:r>
              <a:rPr lang="en-US" dirty="0" err="1"/>
              <a:t>compañía</a:t>
            </a:r>
            <a:r>
              <a:rPr lang="en-US" dirty="0"/>
              <a:t> </a:t>
            </a:r>
            <a:r>
              <a:rPr lang="en-US" dirty="0" err="1"/>
              <a:t>puede</a:t>
            </a:r>
            <a:r>
              <a:rPr lang="en-US" dirty="0"/>
              <a:t> detector </a:t>
            </a:r>
            <a:r>
              <a:rPr lang="en-US" dirty="0" err="1"/>
              <a:t>descubrimientos</a:t>
            </a:r>
            <a:r>
              <a:rPr lang="en-US" dirty="0"/>
              <a:t> </a:t>
            </a:r>
            <a:r>
              <a:rPr lang="en-US" dirty="0" err="1"/>
              <a:t>independientes</a:t>
            </a:r>
            <a:endParaRPr lang="en-US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El primero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publicar</a:t>
            </a:r>
            <a:r>
              <a:rPr lang="en-US" dirty="0"/>
              <a:t>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prioridad</a:t>
            </a:r>
            <a:endParaRPr lang="en-US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0FAA38F-4FF7-409A-8A9F-BABB628EEEA6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47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190300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731"/>
    </mc:Choice>
    <mc:Fallback xmlns="">
      <p:transition spd="slow" advTm="36731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42C68F-CC5A-42DE-BCC2-470B5B5D138A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7.4 – </a:t>
            </a:r>
            <a:r>
              <a:rPr lang="en-US" dirty="0" err="1"/>
              <a:t>Requisitos</a:t>
            </a:r>
            <a:r>
              <a:rPr lang="en-US" dirty="0"/>
              <a:t> para </a:t>
            </a:r>
            <a:r>
              <a:rPr lang="en-US" dirty="0" err="1"/>
              <a:t>Asignar</a:t>
            </a:r>
            <a:r>
              <a:rPr lang="en-US" dirty="0"/>
              <a:t> un CVE ID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27739B0-CD0D-441A-86F2-E9A368294FE4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48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21903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40"/>
    </mc:Choice>
    <mc:Fallback xmlns="">
      <p:transition spd="slow" advTm="804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2B605AF-0F96-4E86-A629-BF539627634E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7.4.1 – </a:t>
            </a:r>
            <a:r>
              <a:rPr lang="en-US" dirty="0" err="1"/>
              <a:t>Destinado</a:t>
            </a:r>
            <a:r>
              <a:rPr lang="en-US" dirty="0"/>
              <a:t> a ser </a:t>
            </a:r>
            <a:r>
              <a:rPr lang="en-US" dirty="0" err="1"/>
              <a:t>Público</a:t>
            </a:r>
            <a:endParaRPr lang="en-US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A470BCE-A904-45E7-B5A9-85DC3A180C74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49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509586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344"/>
    </mc:Choice>
    <mc:Fallback xmlns="">
      <p:transition spd="slow" advTm="1434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AE0285B-5874-4DAC-9558-12ECA62D42FB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7.1.1 El </a:t>
            </a:r>
            <a:r>
              <a:rPr lang="en-US" dirty="0" err="1"/>
              <a:t>Reconocimiento</a:t>
            </a:r>
            <a:r>
              <a:rPr lang="en-US" dirty="0"/>
              <a:t> del </a:t>
            </a:r>
            <a:r>
              <a:rPr lang="en-US" dirty="0" err="1"/>
              <a:t>Propietario</a:t>
            </a:r>
            <a:r>
              <a:rPr lang="en-US" dirty="0"/>
              <a:t> del </a:t>
            </a:r>
            <a:r>
              <a:rPr lang="en-US" dirty="0" err="1"/>
              <a:t>Producto</a:t>
            </a: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7524DB2-28E5-4B51-94FB-428EDF8C0824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5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35693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26"/>
    </mc:Choice>
    <mc:Fallback xmlns="">
      <p:transition spd="slow" advTm="7526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57274-23D5-4E88-9E71-7376DD3BF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Público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362E5-07C7-4CAA-BC75-79276F7A5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CVE IDs privados no </a:t>
            </a:r>
            <a:r>
              <a:rPr lang="en-US" dirty="0" err="1"/>
              <a:t>ayudan</a:t>
            </a:r>
            <a:r>
              <a:rPr lang="en-US" dirty="0"/>
              <a:t> a la </a:t>
            </a:r>
            <a:r>
              <a:rPr lang="en-US" dirty="0" err="1"/>
              <a:t>comunidad</a:t>
            </a:r>
            <a:endParaRPr lang="en-US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Se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asignar</a:t>
            </a:r>
            <a:r>
              <a:rPr lang="en-US" dirty="0"/>
              <a:t> antes de </a:t>
            </a:r>
            <a:r>
              <a:rPr lang="en-US" dirty="0" err="1"/>
              <a:t>hacerse</a:t>
            </a:r>
            <a:r>
              <a:rPr lang="en-US" dirty="0"/>
              <a:t> </a:t>
            </a:r>
            <a:r>
              <a:rPr lang="en-US" dirty="0" err="1"/>
              <a:t>públicos</a:t>
            </a:r>
            <a:r>
              <a:rPr lang="en-US" dirty="0"/>
              <a:t> </a:t>
            </a:r>
            <a:r>
              <a:rPr lang="en-US" dirty="0" err="1"/>
              <a:t>pero</a:t>
            </a:r>
            <a:endParaRPr lang="en-US" dirty="0"/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Char char="–"/>
            </a:pPr>
            <a:r>
              <a:rPr lang="en-US" dirty="0"/>
              <a:t>Deben </a:t>
            </a:r>
            <a:r>
              <a:rPr lang="en-US" dirty="0" err="1"/>
              <a:t>tener</a:t>
            </a:r>
            <a:r>
              <a:rPr lang="en-US" dirty="0"/>
              <a:t> </a:t>
            </a:r>
            <a:r>
              <a:rPr lang="en-US" dirty="0" err="1"/>
              <a:t>intención</a:t>
            </a:r>
            <a:r>
              <a:rPr lang="en-US" dirty="0"/>
              <a:t> de </a:t>
            </a:r>
            <a:r>
              <a:rPr lang="en-US" dirty="0" err="1"/>
              <a:t>hacer</a:t>
            </a:r>
            <a:r>
              <a:rPr lang="en-US" dirty="0"/>
              <a:t> la </a:t>
            </a:r>
            <a:r>
              <a:rPr lang="en-US" dirty="0" err="1"/>
              <a:t>información</a:t>
            </a:r>
            <a:r>
              <a:rPr lang="en-US" dirty="0"/>
              <a:t> </a:t>
            </a:r>
            <a:r>
              <a:rPr lang="en-US" dirty="0" err="1"/>
              <a:t>pública</a:t>
            </a:r>
            <a:endParaRPr lang="en-US" dirty="0"/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Char char="–"/>
            </a:pPr>
            <a:r>
              <a:rPr lang="en-US" dirty="0"/>
              <a:t>Si un CNA decide no </a:t>
            </a:r>
            <a:r>
              <a:rPr lang="en-US" dirty="0" err="1"/>
              <a:t>publicar</a:t>
            </a:r>
            <a:r>
              <a:rPr lang="en-US" dirty="0"/>
              <a:t>, </a:t>
            </a:r>
            <a:r>
              <a:rPr lang="en-US" dirty="0" err="1"/>
              <a:t>entonces</a:t>
            </a:r>
            <a:r>
              <a:rPr lang="en-US" dirty="0"/>
              <a:t> el ID debe ser </a:t>
            </a:r>
            <a:r>
              <a:rPr lang="en-US" dirty="0" err="1"/>
              <a:t>rechazado</a:t>
            </a: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D34EAC24-5360-4610-BB9C-A877A3E1D8D1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50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8322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020"/>
    </mc:Choice>
    <mc:Fallback xmlns="">
      <p:transition spd="slow" advTm="2102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7CFD0-79F0-490A-B308-71D51CB3E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Requisitos</a:t>
            </a:r>
            <a:r>
              <a:rPr lang="en-US" dirty="0"/>
              <a:t> de la </a:t>
            </a:r>
            <a:r>
              <a:rPr lang="en-US" dirty="0" err="1"/>
              <a:t>publicación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EF35F-6A2E-4BD8-A357-ADB0108F7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Debe </a:t>
            </a:r>
            <a:r>
              <a:rPr lang="en-US" dirty="0" err="1"/>
              <a:t>tener</a:t>
            </a:r>
            <a:r>
              <a:rPr lang="en-US" dirty="0"/>
              <a:t> una URL</a:t>
            </a:r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Los </a:t>
            </a:r>
            <a:r>
              <a:rPr lang="en-US" dirty="0" err="1"/>
              <a:t>Términos</a:t>
            </a:r>
            <a:r>
              <a:rPr lang="en-US" dirty="0"/>
              <a:t> de </a:t>
            </a:r>
            <a:r>
              <a:rPr lang="en-US" dirty="0" err="1"/>
              <a:t>Servicio</a:t>
            </a:r>
            <a:r>
              <a:rPr lang="en-US" dirty="0"/>
              <a:t> </a:t>
            </a:r>
            <a:r>
              <a:rPr lang="en-US" dirty="0" err="1"/>
              <a:t>deben</a:t>
            </a:r>
            <a:r>
              <a:rPr lang="en-US" dirty="0"/>
              <a:t> </a:t>
            </a:r>
            <a:r>
              <a:rPr lang="en-US" dirty="0" err="1"/>
              <a:t>permitir</a:t>
            </a:r>
            <a:r>
              <a:rPr lang="en-US" dirty="0"/>
              <a:t> la </a:t>
            </a:r>
            <a:r>
              <a:rPr lang="en-US" dirty="0" err="1"/>
              <a:t>habilidad</a:t>
            </a:r>
            <a:r>
              <a:rPr lang="en-US" dirty="0"/>
              <a:t> de </a:t>
            </a:r>
            <a:r>
              <a:rPr lang="en-US" dirty="0" err="1"/>
              <a:t>enlazar</a:t>
            </a:r>
            <a:r>
              <a:rPr lang="en-US" dirty="0"/>
              <a:t> con la URL</a:t>
            </a:r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El </a:t>
            </a:r>
            <a:r>
              <a:rPr lang="en-US" dirty="0" err="1"/>
              <a:t>documento</a:t>
            </a:r>
            <a:r>
              <a:rPr lang="en-US" dirty="0"/>
              <a:t> </a:t>
            </a:r>
            <a:r>
              <a:rPr lang="en-US" dirty="0" err="1"/>
              <a:t>enlazado</a:t>
            </a:r>
            <a:r>
              <a:rPr lang="en-US" dirty="0"/>
              <a:t> a la URL debe </a:t>
            </a:r>
            <a:r>
              <a:rPr lang="en-US" dirty="0" err="1"/>
              <a:t>contener</a:t>
            </a:r>
            <a:r>
              <a:rPr lang="en-US" dirty="0"/>
              <a:t>:</a:t>
            </a:r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Char char="–"/>
            </a:pPr>
            <a:r>
              <a:rPr lang="en-US" dirty="0" err="1"/>
              <a:t>Producto</a:t>
            </a:r>
            <a:endParaRPr lang="en-US" dirty="0"/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Char char="–"/>
            </a:pPr>
            <a:r>
              <a:rPr lang="en-US" dirty="0" err="1"/>
              <a:t>Versión</a:t>
            </a:r>
            <a:endParaRPr lang="en-US" dirty="0"/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Char char="–"/>
            </a:pPr>
            <a:r>
              <a:rPr lang="en-US" dirty="0"/>
              <a:t>Tipo de </a:t>
            </a:r>
            <a:r>
              <a:rPr lang="en-US" dirty="0" err="1"/>
              <a:t>problema</a:t>
            </a:r>
            <a:r>
              <a:rPr lang="en-US" dirty="0"/>
              <a:t> (</a:t>
            </a:r>
            <a:r>
              <a:rPr lang="en-US" dirty="0" err="1"/>
              <a:t>tipo</a:t>
            </a:r>
            <a:r>
              <a:rPr lang="en-US" dirty="0"/>
              <a:t> de </a:t>
            </a:r>
            <a:r>
              <a:rPr lang="en-US" dirty="0" err="1"/>
              <a:t>Vulnerabilidad</a:t>
            </a:r>
            <a:r>
              <a:rPr lang="en-US" dirty="0"/>
              <a:t>, la causa o </a:t>
            </a:r>
            <a:r>
              <a:rPr lang="en-US" dirty="0" err="1"/>
              <a:t>impacto</a:t>
            </a:r>
            <a:r>
              <a:rPr lang="en-US" dirty="0"/>
              <a:t>)</a:t>
            </a:r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 err="1"/>
              <a:t>Requisitos</a:t>
            </a:r>
            <a:r>
              <a:rPr lang="en-US" dirty="0"/>
              <a:t> de </a:t>
            </a:r>
            <a:r>
              <a:rPr lang="en-US" dirty="0" err="1"/>
              <a:t>registro</a:t>
            </a:r>
            <a:r>
              <a:rPr lang="en-US" dirty="0"/>
              <a:t> y </a:t>
            </a:r>
            <a:r>
              <a:rPr lang="en-US" dirty="0" err="1"/>
              <a:t>acceso</a:t>
            </a:r>
            <a:r>
              <a:rPr lang="en-US" dirty="0"/>
              <a:t> son </a:t>
            </a:r>
            <a:r>
              <a:rPr lang="en-US" dirty="0" err="1"/>
              <a:t>aceptables</a:t>
            </a:r>
            <a:r>
              <a:rPr lang="en-US" dirty="0"/>
              <a:t>, </a:t>
            </a:r>
            <a:r>
              <a:rPr lang="en-US" dirty="0" err="1"/>
              <a:t>pero</a:t>
            </a:r>
            <a:r>
              <a:rPr lang="en-US" dirty="0"/>
              <a:t> no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haber</a:t>
            </a:r>
            <a:r>
              <a:rPr lang="en-US" dirty="0"/>
              <a:t> </a:t>
            </a:r>
            <a:r>
              <a:rPr lang="en-US" dirty="0" err="1"/>
              <a:t>otras</a:t>
            </a:r>
            <a:r>
              <a:rPr lang="en-US" dirty="0"/>
              <a:t> </a:t>
            </a:r>
            <a:r>
              <a:rPr lang="en-US" dirty="0" err="1"/>
              <a:t>restricciones</a:t>
            </a:r>
            <a:endParaRPr lang="en-US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E69A3D2-C41E-47B3-AEE7-B39114B88FDA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51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75636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892"/>
    </mc:Choice>
    <mc:Fallback xmlns="">
      <p:transition spd="slow" advTm="36892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B02A2-39B9-4828-90A8-9DD16051B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Ejemplos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72838-18AB-4FE2-88D3-63CC947D6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Parches – No </a:t>
            </a:r>
            <a:r>
              <a:rPr lang="en-US" dirty="0" err="1"/>
              <a:t>Considerados</a:t>
            </a:r>
            <a:r>
              <a:rPr lang="en-US" dirty="0"/>
              <a:t> </a:t>
            </a:r>
            <a:r>
              <a:rPr lang="en-US" dirty="0" err="1"/>
              <a:t>Públicos</a:t>
            </a:r>
            <a:endParaRPr lang="en-US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“Commits” a </a:t>
            </a:r>
            <a:r>
              <a:rPr lang="en-US" dirty="0" err="1"/>
              <a:t>repositorios</a:t>
            </a:r>
            <a:r>
              <a:rPr lang="en-US" dirty="0"/>
              <a:t> online de </a:t>
            </a:r>
            <a:r>
              <a:rPr lang="en-US" dirty="0" err="1"/>
              <a:t>código</a:t>
            </a:r>
            <a:r>
              <a:rPr lang="en-US" dirty="0"/>
              <a:t> </a:t>
            </a:r>
            <a:r>
              <a:rPr lang="en-US" dirty="0" err="1"/>
              <a:t>abierto</a:t>
            </a:r>
            <a:r>
              <a:rPr lang="en-US" dirty="0"/>
              <a:t> - </a:t>
            </a:r>
            <a:r>
              <a:rPr lang="en-US" dirty="0" err="1"/>
              <a:t>Quizá</a:t>
            </a:r>
            <a:endParaRPr lang="en-US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 err="1"/>
              <a:t>Registros</a:t>
            </a:r>
            <a:r>
              <a:rPr lang="en-US" dirty="0"/>
              <a:t> de </a:t>
            </a:r>
            <a:r>
              <a:rPr lang="en-US" dirty="0" err="1"/>
              <a:t>cambios</a:t>
            </a:r>
            <a:r>
              <a:rPr lang="en-US" dirty="0"/>
              <a:t> que </a:t>
            </a:r>
            <a:r>
              <a:rPr lang="en-US" dirty="0" err="1"/>
              <a:t>sólo</a:t>
            </a:r>
            <a:r>
              <a:rPr lang="en-US" dirty="0"/>
              <a:t> </a:t>
            </a:r>
            <a:r>
              <a:rPr lang="en-US" dirty="0" err="1"/>
              <a:t>dicen</a:t>
            </a:r>
            <a:r>
              <a:rPr lang="en-US" dirty="0"/>
              <a:t> “</a:t>
            </a:r>
            <a:r>
              <a:rPr lang="en-US" dirty="0" err="1"/>
              <a:t>Arreglado</a:t>
            </a:r>
            <a:r>
              <a:rPr lang="en-US" dirty="0"/>
              <a:t> CVE-AAAA-NNNN” – No </a:t>
            </a:r>
            <a:r>
              <a:rPr lang="en-US" dirty="0" err="1"/>
              <a:t>considerado</a:t>
            </a:r>
            <a:r>
              <a:rPr lang="en-US" dirty="0"/>
              <a:t> </a:t>
            </a:r>
            <a:r>
              <a:rPr lang="en-US" dirty="0" err="1"/>
              <a:t>público</a:t>
            </a:r>
            <a:endParaRPr lang="en-US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Blogs de </a:t>
            </a:r>
            <a:r>
              <a:rPr lang="en-US" dirty="0" err="1"/>
              <a:t>investigadores</a:t>
            </a:r>
            <a:r>
              <a:rPr lang="en-US" dirty="0"/>
              <a:t> – </a:t>
            </a:r>
            <a:r>
              <a:rPr lang="en-US" dirty="0" err="1"/>
              <a:t>Considerados</a:t>
            </a:r>
            <a:r>
              <a:rPr lang="en-US" dirty="0"/>
              <a:t> </a:t>
            </a:r>
            <a:r>
              <a:rPr lang="en-US" dirty="0" err="1"/>
              <a:t>Públicos</a:t>
            </a:r>
            <a:endParaRPr lang="en-US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 err="1"/>
              <a:t>Avisos</a:t>
            </a:r>
            <a:r>
              <a:rPr lang="en-US" dirty="0"/>
              <a:t> que </a:t>
            </a:r>
            <a:r>
              <a:rPr lang="en-US" dirty="0" err="1"/>
              <a:t>requieren</a:t>
            </a:r>
            <a:r>
              <a:rPr lang="en-US" dirty="0"/>
              <a:t> </a:t>
            </a:r>
            <a:r>
              <a:rPr lang="en-US" dirty="0" err="1"/>
              <a:t>acceso</a:t>
            </a:r>
            <a:r>
              <a:rPr lang="en-US" dirty="0"/>
              <a:t> de </a:t>
            </a:r>
            <a:r>
              <a:rPr lang="en-US" dirty="0" err="1"/>
              <a:t>cliente</a:t>
            </a:r>
            <a:r>
              <a:rPr lang="en-US" dirty="0"/>
              <a:t> – No </a:t>
            </a:r>
            <a:r>
              <a:rPr lang="en-US" dirty="0" err="1"/>
              <a:t>Considerados</a:t>
            </a:r>
            <a:r>
              <a:rPr lang="en-US" dirty="0"/>
              <a:t> </a:t>
            </a:r>
            <a:r>
              <a:rPr lang="en-US" dirty="0" err="1"/>
              <a:t>Públicos</a:t>
            </a:r>
            <a:endParaRPr lang="en-US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Enlaces a una </a:t>
            </a:r>
            <a:r>
              <a:rPr lang="en-US" dirty="0" err="1"/>
              <a:t>presentación</a:t>
            </a:r>
            <a:r>
              <a:rPr lang="en-US" dirty="0"/>
              <a:t> de una </a:t>
            </a:r>
            <a:r>
              <a:rPr lang="en-US" dirty="0" err="1"/>
              <a:t>conferencia</a:t>
            </a:r>
            <a:r>
              <a:rPr lang="en-US" dirty="0"/>
              <a:t> – </a:t>
            </a:r>
            <a:r>
              <a:rPr lang="en-US" dirty="0" err="1"/>
              <a:t>Considerados</a:t>
            </a:r>
            <a:r>
              <a:rPr lang="en-US" dirty="0"/>
              <a:t> </a:t>
            </a:r>
            <a:r>
              <a:rPr lang="en-US" dirty="0" err="1"/>
              <a:t>Públicos</a:t>
            </a:r>
            <a:endParaRPr lang="en-US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La entrada de un </a:t>
            </a:r>
            <a:r>
              <a:rPr lang="en-US" dirty="0" err="1"/>
              <a:t>diario</a:t>
            </a:r>
            <a:r>
              <a:rPr lang="en-US" dirty="0"/>
              <a:t> </a:t>
            </a:r>
            <a:r>
              <a:rPr lang="en-US" dirty="0" err="1"/>
              <a:t>académico</a:t>
            </a:r>
            <a:r>
              <a:rPr lang="en-US" dirty="0"/>
              <a:t> - </a:t>
            </a:r>
            <a:r>
              <a:rPr lang="en-US" dirty="0" err="1"/>
              <a:t>Quizá</a:t>
            </a:r>
            <a:endParaRPr lang="en-US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FB8DB0E-CCA2-42A7-9BD7-B00824621066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52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929934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815"/>
    </mc:Choice>
    <mc:Fallback xmlns="">
      <p:transition spd="slow" advTm="70815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AE80607-3C38-4694-8183-7C00784B1666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7.4.4 – 7.4.6</a:t>
            </a:r>
            <a:br>
              <a:rPr lang="en-US" dirty="0"/>
            </a:br>
            <a:r>
              <a:rPr lang="en-US" dirty="0"/>
              <a:t> Software </a:t>
            </a:r>
            <a:r>
              <a:rPr lang="en-US" dirty="0" err="1"/>
              <a:t>Controlado</a:t>
            </a:r>
            <a:r>
              <a:rPr lang="en-US" dirty="0"/>
              <a:t> por el </a:t>
            </a:r>
            <a:r>
              <a:rPr lang="en-US" dirty="0" err="1"/>
              <a:t>Cliente</a:t>
            </a: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13DFB9D5-D7CF-4B34-AC02-8B410C5D35DB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53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36114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40"/>
    </mc:Choice>
    <mc:Fallback xmlns="">
      <p:transition spd="slow" advTm="11940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57274-23D5-4E88-9E71-7376DD3BF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Ejemplos</a:t>
            </a:r>
            <a:r>
              <a:rPr lang="en-US" dirty="0"/>
              <a:t> de </a:t>
            </a:r>
            <a:r>
              <a:rPr lang="en-US" dirty="0" err="1"/>
              <a:t>Productos</a:t>
            </a:r>
            <a:r>
              <a:rPr lang="en-US" dirty="0"/>
              <a:t> </a:t>
            </a:r>
            <a:r>
              <a:rPr lang="en-US" dirty="0" err="1"/>
              <a:t>Controlados</a:t>
            </a:r>
            <a:r>
              <a:rPr lang="en-US" dirty="0"/>
              <a:t> por el </a:t>
            </a:r>
            <a:r>
              <a:rPr lang="en-US" dirty="0" err="1"/>
              <a:t>Cliente</a:t>
            </a:r>
            <a:endParaRPr lang="en-US" dirty="0"/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B302F025-CCC0-478E-9B27-F58ACE82CC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16142" y="2555977"/>
            <a:ext cx="3193957" cy="287460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FEB7FAD-F3A0-4ECC-A023-DFA74F3E2903}"/>
              </a:ext>
            </a:extLst>
          </p:cNvPr>
          <p:cNvSpPr txBox="1"/>
          <p:nvPr/>
        </p:nvSpPr>
        <p:spPr>
          <a:xfrm>
            <a:off x="416142" y="5612595"/>
            <a:ext cx="33545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4" tooltip="http://www.psychocats.net/ubuntu/wubi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5" tooltip="https://creativecommons.org/licenses/by-sa/3.0/"/>
              </a:rPr>
              <a:t>CC BY-SA</a:t>
            </a:r>
            <a:endParaRPr lang="en-US" sz="900" dirty="0"/>
          </a:p>
        </p:txBody>
      </p:sp>
      <p:pic>
        <p:nvPicPr>
          <p:cNvPr id="9" name="Picture 8" descr="A screenshot of a computer&#10;&#10;Description automatically generated">
            <a:extLst>
              <a:ext uri="{FF2B5EF4-FFF2-40B4-BE49-F238E27FC236}">
                <a16:creationId xmlns:a16="http://schemas.microsoft.com/office/drawing/2014/main" id="{A50CA84F-0C0E-47D8-889D-758AA5E17DB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3849260" y="2653836"/>
            <a:ext cx="3468904" cy="267889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07FC6B5-0BC1-4101-BADD-6C0D11623029}"/>
              </a:ext>
            </a:extLst>
          </p:cNvPr>
          <p:cNvSpPr txBox="1"/>
          <p:nvPr/>
        </p:nvSpPr>
        <p:spPr>
          <a:xfrm>
            <a:off x="4664070" y="5474095"/>
            <a:ext cx="2654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7" tooltip="http://superuser.com/questions/322461/home-network-setup-incorporating-cisco-asa-5505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5" tooltip="https://creativecommons.org/licenses/by-sa/3.0/"/>
              </a:rPr>
              <a:t>CC BY-SA</a:t>
            </a:r>
            <a:endParaRPr lang="en-US" sz="900" dirty="0"/>
          </a:p>
        </p:txBody>
      </p:sp>
      <p:pic>
        <p:nvPicPr>
          <p:cNvPr id="12" name="Picture 11" descr="A close up of a map&#10;&#10;Description automatically generated">
            <a:extLst>
              <a:ext uri="{FF2B5EF4-FFF2-40B4-BE49-F238E27FC236}">
                <a16:creationId xmlns:a16="http://schemas.microsoft.com/office/drawing/2014/main" id="{7DF50517-A9C6-4597-AD7C-3938C1FBFA0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7246722" y="2536760"/>
            <a:ext cx="3649475" cy="286665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1CA8289-2180-4502-93B5-0BDE8799BB20}"/>
              </a:ext>
            </a:extLst>
          </p:cNvPr>
          <p:cNvSpPr txBox="1"/>
          <p:nvPr/>
        </p:nvSpPr>
        <p:spPr>
          <a:xfrm>
            <a:off x="7479766" y="5489646"/>
            <a:ext cx="36993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9" tooltip="https://commons.wikimedia.org/wiki/File:Dependency_graph_of_the_software_distribution_bootstrap.png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5" tooltip="https://creativecommons.org/licenses/by-sa/3.0/"/>
              </a:rPr>
              <a:t>CC BY-SA</a:t>
            </a:r>
            <a:endParaRPr lang="en-US" sz="9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74D04CD-03D2-4E04-9FDA-4BA79026A433}"/>
              </a:ext>
            </a:extLst>
          </p:cNvPr>
          <p:cNvSpPr txBox="1"/>
          <p:nvPr/>
        </p:nvSpPr>
        <p:spPr>
          <a:xfrm>
            <a:off x="918237" y="1713752"/>
            <a:ext cx="2680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Instalado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una </a:t>
            </a:r>
            <a:r>
              <a:rPr lang="en-US" b="1" dirty="0" err="1"/>
              <a:t>Maquina</a:t>
            </a:r>
            <a:endParaRPr lang="en-US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2964DA-FB5A-4847-AE41-007EEF97F3CD}"/>
              </a:ext>
            </a:extLst>
          </p:cNvPr>
          <p:cNvSpPr txBox="1"/>
          <p:nvPr/>
        </p:nvSpPr>
        <p:spPr>
          <a:xfrm>
            <a:off x="4848977" y="1713752"/>
            <a:ext cx="2189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Instalado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una Red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290B097-34AF-4ADB-A998-8F8BD1B736BE}"/>
              </a:ext>
            </a:extLst>
          </p:cNvPr>
          <p:cNvSpPr txBox="1"/>
          <p:nvPr/>
        </p:nvSpPr>
        <p:spPr>
          <a:xfrm>
            <a:off x="7762710" y="1713752"/>
            <a:ext cx="3626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Libreria</a:t>
            </a:r>
            <a:r>
              <a:rPr lang="en-US" b="1" dirty="0"/>
              <a:t> para un </a:t>
            </a:r>
            <a:r>
              <a:rPr lang="en-US" b="1" dirty="0" err="1"/>
              <a:t>Producto</a:t>
            </a:r>
            <a:r>
              <a:rPr lang="en-US" b="1" dirty="0"/>
              <a:t> </a:t>
            </a:r>
            <a:r>
              <a:rPr lang="en-US" b="1" dirty="0" err="1"/>
              <a:t>Instalado</a:t>
            </a:r>
            <a:endParaRPr lang="en-US" b="1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FCA244AC-026F-4F10-993D-F2E13BF094FA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54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401129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67"/>
    </mc:Choice>
    <mc:Fallback xmlns="">
      <p:transition spd="slow" advTm="12167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7E92A-79E7-47C8-923D-0E2B8219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Ejemplos</a:t>
            </a:r>
            <a:r>
              <a:rPr lang="en-US" dirty="0"/>
              <a:t> que No </a:t>
            </a:r>
            <a:r>
              <a:rPr lang="en-US" dirty="0" err="1"/>
              <a:t>están</a:t>
            </a:r>
            <a:r>
              <a:rPr lang="en-US" dirty="0"/>
              <a:t> </a:t>
            </a:r>
            <a:r>
              <a:rPr lang="en-US" dirty="0" err="1"/>
              <a:t>Controlados</a:t>
            </a:r>
            <a:r>
              <a:rPr lang="en-US" dirty="0"/>
              <a:t> por el </a:t>
            </a:r>
            <a:r>
              <a:rPr lang="en-US" dirty="0" err="1"/>
              <a:t>cliente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C63635-30FA-40DD-987E-447ECE922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3642" y="2324224"/>
            <a:ext cx="4034885" cy="3248082"/>
          </a:xfrm>
          <a:prstGeom prst="rect">
            <a:avLst/>
          </a:prstGeom>
        </p:spPr>
      </p:pic>
      <p:pic>
        <p:nvPicPr>
          <p:cNvPr id="14" name="Picture 13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08B95017-E3CD-44E2-9C44-B75B1A69DA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6493" y="1918278"/>
            <a:ext cx="4939507" cy="370463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D5C9654-CAF3-4564-AF6D-96B6763469D8}"/>
              </a:ext>
            </a:extLst>
          </p:cNvPr>
          <p:cNvSpPr txBox="1"/>
          <p:nvPr/>
        </p:nvSpPr>
        <p:spPr>
          <a:xfrm>
            <a:off x="2397524" y="1502779"/>
            <a:ext cx="2753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Servicios</a:t>
            </a:r>
            <a:r>
              <a:rPr lang="en-US" sz="2400" b="1" dirty="0"/>
              <a:t> </a:t>
            </a:r>
            <a:r>
              <a:rPr lang="en-US" sz="2400" b="1" dirty="0" err="1"/>
              <a:t>en</a:t>
            </a:r>
            <a:r>
              <a:rPr lang="en-US" sz="2400" b="1" dirty="0"/>
              <a:t> la </a:t>
            </a:r>
            <a:r>
              <a:rPr lang="en-US" sz="2400" b="1" dirty="0" err="1"/>
              <a:t>Nube</a:t>
            </a:r>
            <a:endParaRPr lang="en-US" sz="24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5F36919-2E40-4226-96A1-2CED07B9B588}"/>
              </a:ext>
            </a:extLst>
          </p:cNvPr>
          <p:cNvSpPr txBox="1"/>
          <p:nvPr/>
        </p:nvSpPr>
        <p:spPr>
          <a:xfrm>
            <a:off x="7299515" y="1502779"/>
            <a:ext cx="2746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Sitio Web Individual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B1CBF909-A188-473D-ADA5-708BD177AA6B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55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33983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712"/>
    </mc:Choice>
    <mc:Fallback xmlns="">
      <p:transition spd="slow" advTm="28712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E982D59-C167-4416-8151-2485CA360EDF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7.4.7 – </a:t>
            </a:r>
            <a:r>
              <a:rPr lang="en-US" dirty="0" err="1"/>
              <a:t>Productos</a:t>
            </a:r>
            <a:r>
              <a:rPr lang="en-US" dirty="0"/>
              <a:t> </a:t>
            </a:r>
            <a:r>
              <a:rPr lang="en-US" dirty="0" err="1"/>
              <a:t>Disponibles</a:t>
            </a:r>
            <a:r>
              <a:rPr lang="en-US" dirty="0"/>
              <a:t> y </a:t>
            </a:r>
            <a:r>
              <a:rPr lang="en-US" dirty="0" err="1"/>
              <a:t>Licenciables</a:t>
            </a:r>
            <a:r>
              <a:rPr lang="en-US" dirty="0"/>
              <a:t> </a:t>
            </a:r>
            <a:r>
              <a:rPr lang="en-US" dirty="0" err="1"/>
              <a:t>Públicamente</a:t>
            </a: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3C40FAF-94C2-4869-A424-6FAA310CD0B1}"/>
              </a:ext>
            </a:extLst>
          </p:cNvPr>
          <p:cNvSpPr txBox="1">
            <a:spLocks/>
          </p:cNvSpPr>
          <p:nvPr/>
        </p:nvSpPr>
        <p:spPr>
          <a:xfrm>
            <a:off x="11175689" y="152400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56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38534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603"/>
    </mc:Choice>
    <mc:Fallback xmlns="">
      <p:transition spd="slow" advTm="20603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6F181-C767-43A8-863F-BA319274F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Excluye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C2D6E-3A22-4713-BCEB-047E22005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Betas</a:t>
            </a:r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 err="1"/>
              <a:t>Ediciones</a:t>
            </a:r>
            <a:r>
              <a:rPr lang="en-US" dirty="0"/>
              <a:t> de </a:t>
            </a:r>
            <a:r>
              <a:rPr lang="en-US" dirty="0" err="1"/>
              <a:t>código</a:t>
            </a:r>
            <a:r>
              <a:rPr lang="en-US" dirty="0"/>
              <a:t> </a:t>
            </a:r>
            <a:r>
              <a:rPr lang="en-US" dirty="0" err="1"/>
              <a:t>abierto</a:t>
            </a:r>
            <a:r>
              <a:rPr lang="en-US" dirty="0"/>
              <a:t> no </a:t>
            </a:r>
            <a:r>
              <a:rPr lang="en-US" dirty="0" err="1"/>
              <a:t>oficiales</a:t>
            </a:r>
            <a:endParaRPr lang="en-US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Malware</a:t>
            </a:r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Software de </a:t>
            </a:r>
            <a:r>
              <a:rPr lang="en-US" dirty="0" err="1"/>
              <a:t>negocios</a:t>
            </a:r>
            <a:r>
              <a:rPr lang="en-US" dirty="0"/>
              <a:t> </a:t>
            </a:r>
            <a:r>
              <a:rPr lang="en-US" dirty="0" err="1"/>
              <a:t>interno</a:t>
            </a:r>
            <a:endParaRPr lang="en-US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 err="1"/>
              <a:t>Fragmentos</a:t>
            </a:r>
            <a:r>
              <a:rPr lang="en-US" dirty="0"/>
              <a:t> de </a:t>
            </a:r>
            <a:r>
              <a:rPr lang="en-US" dirty="0" err="1"/>
              <a:t>código</a:t>
            </a:r>
            <a:r>
              <a:rPr lang="en-US" dirty="0"/>
              <a:t> de Stack Overflow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98A76BB0-F4D5-4922-9320-71875D2F7449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57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7164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055"/>
    </mc:Choice>
    <mc:Fallback xmlns="">
      <p:transition spd="slow" advTm="18055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E495207-35DE-46E2-B7DB-F31265C44A28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7.4.3 – Revise los </a:t>
            </a:r>
            <a:r>
              <a:rPr lang="en-US" dirty="0" err="1"/>
              <a:t>Duplicados</a:t>
            </a:r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B057912-4938-4576-A1D6-8CD868D82488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18091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58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92244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49"/>
    </mc:Choice>
    <mc:Fallback xmlns="">
      <p:transition spd="slow" advTm="12649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11164-459B-4C60-B0FD-25B7F6AA9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Coordine</a:t>
            </a:r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29C7069-B9E6-41D8-B396-89A304AC328D}"/>
              </a:ext>
            </a:extLst>
          </p:cNvPr>
          <p:cNvSpPr/>
          <p:nvPr/>
        </p:nvSpPr>
        <p:spPr>
          <a:xfrm>
            <a:off x="794657" y="1469571"/>
            <a:ext cx="2732315" cy="1469571"/>
          </a:xfrm>
          <a:prstGeom prst="roundRect">
            <a:avLst/>
          </a:prstGeom>
          <a:solidFill>
            <a:srgbClr val="00B3DD"/>
          </a:solidFill>
          <a:ln>
            <a:solidFill>
              <a:srgbClr val="008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CNA </a:t>
            </a:r>
            <a:r>
              <a:rPr lang="en-US" dirty="0" err="1"/>
              <a:t>Compañía</a:t>
            </a:r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B7AA504-40C6-47D0-A983-AD0815A61A87}"/>
              </a:ext>
            </a:extLst>
          </p:cNvPr>
          <p:cNvSpPr/>
          <p:nvPr/>
        </p:nvSpPr>
        <p:spPr>
          <a:xfrm>
            <a:off x="794657" y="4267201"/>
            <a:ext cx="2732315" cy="1469571"/>
          </a:xfrm>
          <a:prstGeom prst="roundRect">
            <a:avLst/>
          </a:prstGeom>
          <a:solidFill>
            <a:srgbClr val="00B3DD"/>
          </a:solidFill>
          <a:ln>
            <a:solidFill>
              <a:srgbClr val="008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CNA </a:t>
            </a:r>
            <a:r>
              <a:rPr lang="en-US" dirty="0" err="1"/>
              <a:t>Investigador</a:t>
            </a:r>
            <a:endParaRPr 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00B1A2E-7710-48BB-BA64-8EE4B1963360}"/>
              </a:ext>
            </a:extLst>
          </p:cNvPr>
          <p:cNvSpPr/>
          <p:nvPr/>
        </p:nvSpPr>
        <p:spPr>
          <a:xfrm>
            <a:off x="7663542" y="2808515"/>
            <a:ext cx="2732315" cy="1469571"/>
          </a:xfrm>
          <a:prstGeom prst="roundRect">
            <a:avLst/>
          </a:prstGeom>
          <a:solidFill>
            <a:srgbClr val="00B3DD"/>
          </a:solidFill>
          <a:ln>
            <a:solidFill>
              <a:srgbClr val="008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Compañía</a:t>
            </a:r>
            <a:r>
              <a:rPr lang="en-US" dirty="0"/>
              <a:t> Upstream</a:t>
            </a:r>
          </a:p>
          <a:p>
            <a:pPr algn="ctr"/>
            <a:r>
              <a:rPr lang="en-US" dirty="0"/>
              <a:t>(No CNA)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44C67FB-3009-4540-94D3-767C7ACDA102}"/>
              </a:ext>
            </a:extLst>
          </p:cNvPr>
          <p:cNvCxnSpPr>
            <a:stCxn id="6" idx="3"/>
            <a:endCxn id="9" idx="1"/>
          </p:cNvCxnSpPr>
          <p:nvPr/>
        </p:nvCxnSpPr>
        <p:spPr>
          <a:xfrm>
            <a:off x="3526972" y="2204357"/>
            <a:ext cx="4136570" cy="1338944"/>
          </a:xfrm>
          <a:prstGeom prst="straightConnector1">
            <a:avLst/>
          </a:prstGeom>
          <a:ln>
            <a:solidFill>
              <a:srgbClr val="00B3D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D7C2220-C814-475D-A2BF-E5A1E403267C}"/>
              </a:ext>
            </a:extLst>
          </p:cNvPr>
          <p:cNvCxnSpPr>
            <a:stCxn id="7" idx="3"/>
            <a:endCxn id="9" idx="1"/>
          </p:cNvCxnSpPr>
          <p:nvPr/>
        </p:nvCxnSpPr>
        <p:spPr>
          <a:xfrm flipV="1">
            <a:off x="3526972" y="3543301"/>
            <a:ext cx="4136570" cy="1458686"/>
          </a:xfrm>
          <a:prstGeom prst="straightConnector1">
            <a:avLst/>
          </a:prstGeom>
          <a:ln>
            <a:solidFill>
              <a:srgbClr val="00B3D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51F525C-EC7A-4765-AFD8-ECB2DA7CFD8D}"/>
              </a:ext>
            </a:extLst>
          </p:cNvPr>
          <p:cNvSpPr txBox="1"/>
          <p:nvPr/>
        </p:nvSpPr>
        <p:spPr>
          <a:xfrm rot="20470267">
            <a:off x="3586629" y="4520688"/>
            <a:ext cx="3057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Vulnerabilidad</a:t>
            </a:r>
            <a:r>
              <a:rPr lang="en-US" dirty="0"/>
              <a:t> XYZ </a:t>
            </a:r>
            <a:r>
              <a:rPr lang="en-US" dirty="0" err="1"/>
              <a:t>encontrada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1B7D6E-A50D-48E2-84B4-B172B4F5FEA7}"/>
              </a:ext>
            </a:extLst>
          </p:cNvPr>
          <p:cNvSpPr txBox="1"/>
          <p:nvPr/>
        </p:nvSpPr>
        <p:spPr>
          <a:xfrm rot="1107075">
            <a:off x="4058802" y="2385434"/>
            <a:ext cx="3057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Vulnerabilidad</a:t>
            </a:r>
            <a:r>
              <a:rPr lang="en-US" dirty="0"/>
              <a:t> XYZ </a:t>
            </a:r>
            <a:r>
              <a:rPr lang="en-US" dirty="0" err="1"/>
              <a:t>encontrada</a:t>
            </a:r>
            <a:endParaRPr lang="en-US" dirty="0"/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62C88A63-BEDC-4A36-B4D8-B7AEBB230A47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59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541017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264"/>
    </mc:Choice>
    <mc:Fallback xmlns="">
      <p:transition spd="slow" advTm="30264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10818-4F63-49E1-8422-F5BB15B3E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7.1.1 ¿</a:t>
            </a:r>
            <a:r>
              <a:rPr lang="en-US" dirty="0" err="1"/>
              <a:t>Quién</a:t>
            </a:r>
            <a:r>
              <a:rPr lang="en-US" dirty="0"/>
              <a:t> es el </a:t>
            </a:r>
            <a:r>
              <a:rPr lang="en-US" dirty="0" err="1"/>
              <a:t>Propietario</a:t>
            </a:r>
            <a:r>
              <a:rPr lang="en-US" dirty="0"/>
              <a:t> del </a:t>
            </a:r>
            <a:r>
              <a:rPr lang="en-US" dirty="0" err="1"/>
              <a:t>Producto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BD7D0-61FF-4C30-B46B-DE5058A97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449" y="1371601"/>
            <a:ext cx="10414717" cy="4794737"/>
          </a:xfrm>
        </p:spPr>
        <p:txBody>
          <a:bodyPr vert="horz" lIns="91440" tIns="45720" rIns="91440" bIns="45720" rtlCol="0">
            <a:noAutofit/>
          </a:bodyPr>
          <a:lstStyle/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 err="1"/>
              <a:t>Propietarios</a:t>
            </a:r>
            <a:r>
              <a:rPr lang="en-US" dirty="0"/>
              <a:t> del </a:t>
            </a:r>
            <a:r>
              <a:rPr lang="en-US" dirty="0" err="1"/>
              <a:t>Producto</a:t>
            </a:r>
            <a:r>
              <a:rPr lang="en-US" dirty="0"/>
              <a:t> </a:t>
            </a:r>
            <a:r>
              <a:rPr lang="en-US" dirty="0" err="1"/>
              <a:t>pueden</a:t>
            </a:r>
            <a:r>
              <a:rPr lang="en-US" dirty="0"/>
              <a:t> ser:</a:t>
            </a:r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Char char="–"/>
            </a:pPr>
            <a:r>
              <a:rPr lang="en-US" dirty="0" err="1"/>
              <a:t>Cualquiera</a:t>
            </a:r>
            <a:r>
              <a:rPr lang="en-US" dirty="0"/>
              <a:t> que </a:t>
            </a:r>
            <a:r>
              <a:rPr lang="en-US" dirty="0" err="1"/>
              <a:t>desarrolla</a:t>
            </a:r>
            <a:r>
              <a:rPr lang="en-US" dirty="0"/>
              <a:t>, </a:t>
            </a:r>
            <a:r>
              <a:rPr lang="en-US" dirty="0" err="1"/>
              <a:t>posee</a:t>
            </a:r>
            <a:r>
              <a:rPr lang="en-US" dirty="0"/>
              <a:t> o </a:t>
            </a:r>
            <a:r>
              <a:rPr lang="en-US" dirty="0" err="1"/>
              <a:t>utiliza</a:t>
            </a:r>
            <a:r>
              <a:rPr lang="en-US" dirty="0"/>
              <a:t> software </a:t>
            </a:r>
            <a:r>
              <a:rPr lang="en-US" dirty="0" err="1"/>
              <a:t>en</a:t>
            </a:r>
            <a:r>
              <a:rPr lang="en-US" dirty="0"/>
              <a:t> sus </a:t>
            </a:r>
            <a:r>
              <a:rPr lang="en-US" dirty="0" err="1"/>
              <a:t>productos</a:t>
            </a:r>
            <a:endParaRPr lang="en-US" dirty="0"/>
          </a:p>
          <a:p>
            <a:pPr marL="994485" lvl="2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</a:pPr>
            <a:r>
              <a:rPr lang="en-US" dirty="0" err="1"/>
              <a:t>Compañías</a:t>
            </a:r>
            <a:r>
              <a:rPr lang="en-US" dirty="0"/>
              <a:t> de Software</a:t>
            </a:r>
          </a:p>
          <a:p>
            <a:pPr marL="994485" lvl="2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</a:pPr>
            <a:r>
              <a:rPr lang="en-US" dirty="0" err="1"/>
              <a:t>Compañías</a:t>
            </a:r>
            <a:r>
              <a:rPr lang="en-US" dirty="0"/>
              <a:t> de Hardware</a:t>
            </a:r>
          </a:p>
          <a:p>
            <a:pPr marL="994485" lvl="2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</a:pPr>
            <a:r>
              <a:rPr lang="en-US" dirty="0" err="1"/>
              <a:t>Proyectos</a:t>
            </a:r>
            <a:r>
              <a:rPr lang="en-US" dirty="0"/>
              <a:t> de </a:t>
            </a:r>
            <a:r>
              <a:rPr lang="en-US" dirty="0" err="1"/>
              <a:t>código</a:t>
            </a:r>
            <a:r>
              <a:rPr lang="en-US" dirty="0"/>
              <a:t> </a:t>
            </a:r>
            <a:r>
              <a:rPr lang="en-US" dirty="0" err="1"/>
              <a:t>abierto</a:t>
            </a:r>
            <a:endParaRPr lang="en-US" dirty="0"/>
          </a:p>
          <a:p>
            <a:pPr marL="994485" lvl="2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</a:pPr>
            <a:r>
              <a:rPr lang="en-US" dirty="0" err="1"/>
              <a:t>Proveedores</a:t>
            </a:r>
            <a:r>
              <a:rPr lang="en-US" dirty="0"/>
              <a:t> de </a:t>
            </a:r>
            <a:r>
              <a:rPr lang="en-US" dirty="0" err="1"/>
              <a:t>Servicios</a:t>
            </a:r>
            <a:endParaRPr lang="en-US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755547B-876C-45C2-B463-C00DA727B366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6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02857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31"/>
    </mc:Choice>
    <mc:Fallback xmlns="">
      <p:transition spd="slow" advTm="12431"/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257BE-FD10-499A-A7DA-2FD7CFF50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 </a:t>
            </a:r>
            <a:r>
              <a:rPr lang="en-US" dirty="0" err="1"/>
              <a:t>Erratas</a:t>
            </a:r>
            <a:r>
              <a:rPr lang="en-US" dirty="0"/>
              <a:t> son el </a:t>
            </a:r>
            <a:r>
              <a:rPr lang="en-US" dirty="0" err="1"/>
              <a:t>Enemigo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A90DDF-03FA-4341-8560-FA1824A48B3B}"/>
              </a:ext>
            </a:extLst>
          </p:cNvPr>
          <p:cNvSpPr txBox="1"/>
          <p:nvPr/>
        </p:nvSpPr>
        <p:spPr>
          <a:xfrm>
            <a:off x="3080657" y="2054697"/>
            <a:ext cx="42768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/>
              <a:t>CVE-AAAA-1234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BB8575-70A2-429D-A67A-5FD25786FE03}"/>
              </a:ext>
            </a:extLst>
          </p:cNvPr>
          <p:cNvSpPr txBox="1"/>
          <p:nvPr/>
        </p:nvSpPr>
        <p:spPr>
          <a:xfrm>
            <a:off x="3080656" y="3429000"/>
            <a:ext cx="42768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/>
              <a:t>CVE-AAAA-1324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EE0D29-74DB-4CF4-9593-5DB655777ADD}"/>
              </a:ext>
            </a:extLst>
          </p:cNvPr>
          <p:cNvSpPr/>
          <p:nvPr/>
        </p:nvSpPr>
        <p:spPr>
          <a:xfrm>
            <a:off x="6295292" y="2143623"/>
            <a:ext cx="620486" cy="653143"/>
          </a:xfrm>
          <a:prstGeom prst="rect">
            <a:avLst/>
          </a:prstGeom>
          <a:noFill/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99C0124-87E8-4FFE-B0B1-5D66594CEC06}"/>
              </a:ext>
            </a:extLst>
          </p:cNvPr>
          <p:cNvSpPr/>
          <p:nvPr/>
        </p:nvSpPr>
        <p:spPr>
          <a:xfrm>
            <a:off x="6295292" y="3517926"/>
            <a:ext cx="620486" cy="653143"/>
          </a:xfrm>
          <a:prstGeom prst="rect">
            <a:avLst/>
          </a:prstGeom>
          <a:noFill/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3664616F-0C0D-46EB-9F63-7CEF7A35B44C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18091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60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27418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957"/>
    </mc:Choice>
    <mc:Fallback xmlns="">
      <p:transition spd="slow" advTm="26957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66974-DD77-48A3-86FB-FCF5E365B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Compruebe</a:t>
            </a:r>
            <a:r>
              <a:rPr lang="en-US" dirty="0"/>
              <a:t> la Lista CVE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D6B92C0-EC77-484D-BA29-A94BA56DEC73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18091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61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64CCF0B-A8AC-9C4B-9E19-86590419DC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04900" y="2243931"/>
            <a:ext cx="10388600" cy="2997200"/>
          </a:xfrm>
        </p:spPr>
      </p:pic>
    </p:spTree>
    <p:extLst>
      <p:ext uri="{BB962C8B-B14F-4D97-AF65-F5344CB8AC3E}">
        <p14:creationId xmlns:p14="http://schemas.microsoft.com/office/powerpoint/2010/main" val="264201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48"/>
    </mc:Choice>
    <mc:Fallback xmlns="">
      <p:transition spd="slow" advTm="12048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CB09A5-49B2-4044-B2C8-5F0416FB84D5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7.4.8 – No </a:t>
            </a:r>
            <a:r>
              <a:rPr lang="en-US" dirty="0" err="1"/>
              <a:t>considere</a:t>
            </a:r>
            <a:r>
              <a:rPr lang="en-US" dirty="0"/>
              <a:t> </a:t>
            </a:r>
            <a:r>
              <a:rPr lang="en-US" dirty="0" err="1"/>
              <a:t>otros</a:t>
            </a:r>
            <a:r>
              <a:rPr lang="en-US" dirty="0"/>
              <a:t> </a:t>
            </a:r>
            <a:r>
              <a:rPr lang="en-US" dirty="0" err="1"/>
              <a:t>factores</a:t>
            </a:r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A425604-3DA0-4F23-A2B6-81306D4CB8E9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18091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62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74144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49"/>
    </mc:Choice>
    <mc:Fallback xmlns="">
      <p:transition spd="slow" advTm="10249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539ABCC-DE5E-4E98-B297-25EE5CA1D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 CNAs No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Añadir</a:t>
            </a:r>
            <a:r>
              <a:rPr lang="en-US" dirty="0"/>
              <a:t> </a:t>
            </a:r>
            <a:r>
              <a:rPr lang="en-US" dirty="0" err="1"/>
              <a:t>Requisitos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00BA87-AEE0-4035-B2BF-AC844EB10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se </a:t>
            </a:r>
            <a:r>
              <a:rPr lang="en-US" dirty="0" err="1"/>
              <a:t>deben</a:t>
            </a:r>
            <a:r>
              <a:rPr lang="en-US" dirty="0"/>
              <a:t> </a:t>
            </a:r>
            <a:r>
              <a:rPr lang="en-US" dirty="0" err="1"/>
              <a:t>considerar</a:t>
            </a:r>
            <a:r>
              <a:rPr lang="en-US" dirty="0"/>
              <a:t> </a:t>
            </a:r>
            <a:r>
              <a:rPr lang="en-US" dirty="0" err="1"/>
              <a:t>factores</a:t>
            </a:r>
            <a:r>
              <a:rPr lang="en-US" dirty="0"/>
              <a:t> </a:t>
            </a:r>
            <a:r>
              <a:rPr lang="en-US" dirty="0" err="1"/>
              <a:t>adicionales</a:t>
            </a:r>
            <a:endParaRPr lang="en-US" dirty="0"/>
          </a:p>
          <a:p>
            <a:r>
              <a:rPr lang="en-US" dirty="0"/>
              <a:t>Si se </a:t>
            </a:r>
            <a:r>
              <a:rPr lang="en-US" dirty="0" err="1"/>
              <a:t>consideran</a:t>
            </a:r>
            <a:r>
              <a:rPr lang="en-US" dirty="0"/>
              <a:t> </a:t>
            </a:r>
            <a:r>
              <a:rPr lang="en-US" dirty="0" err="1"/>
              <a:t>factores</a:t>
            </a:r>
            <a:r>
              <a:rPr lang="en-US" dirty="0"/>
              <a:t> </a:t>
            </a:r>
            <a:r>
              <a:rPr lang="en-US" dirty="0" err="1"/>
              <a:t>adicionales</a:t>
            </a:r>
            <a:r>
              <a:rPr lang="en-US" dirty="0"/>
              <a:t>, es </a:t>
            </a:r>
            <a:r>
              <a:rPr lang="en-US" dirty="0" err="1"/>
              <a:t>obligatorio</a:t>
            </a:r>
            <a:r>
              <a:rPr lang="en-US" dirty="0"/>
              <a:t> </a:t>
            </a:r>
            <a:r>
              <a:rPr lang="en-US" dirty="0" err="1"/>
              <a:t>elevar</a:t>
            </a:r>
            <a:r>
              <a:rPr lang="en-US" dirty="0"/>
              <a:t> el </a:t>
            </a:r>
            <a:r>
              <a:rPr lang="en-US" dirty="0" err="1"/>
              <a:t>problema</a:t>
            </a:r>
            <a:r>
              <a:rPr lang="en-US" dirty="0"/>
              <a:t> al Root</a:t>
            </a:r>
            <a:endParaRPr lang="en-US" strike="sngStrike" dirty="0"/>
          </a:p>
          <a:p>
            <a:r>
              <a:rPr lang="en-US" dirty="0"/>
              <a:t>Los </a:t>
            </a:r>
            <a:r>
              <a:rPr lang="en-US" dirty="0" err="1"/>
              <a:t>siguientes</a:t>
            </a:r>
            <a:r>
              <a:rPr lang="en-US" dirty="0"/>
              <a:t> </a:t>
            </a:r>
            <a:r>
              <a:rPr lang="en-US" dirty="0" err="1"/>
              <a:t>factores</a:t>
            </a:r>
            <a:r>
              <a:rPr lang="en-US" dirty="0"/>
              <a:t> se </a:t>
            </a:r>
            <a:r>
              <a:rPr lang="en-US" dirty="0" err="1"/>
              <a:t>han</a:t>
            </a:r>
            <a:r>
              <a:rPr lang="en-US" dirty="0"/>
              <a:t> </a:t>
            </a:r>
            <a:r>
              <a:rPr lang="en-US" dirty="0" err="1"/>
              <a:t>rechazado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pasado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Fusionar</a:t>
            </a:r>
            <a:r>
              <a:rPr lang="en-US" dirty="0"/>
              <a:t> por </a:t>
            </a:r>
            <a:r>
              <a:rPr lang="en-US" dirty="0" err="1"/>
              <a:t>tipo</a:t>
            </a:r>
            <a:r>
              <a:rPr lang="en-US" dirty="0"/>
              <a:t> de </a:t>
            </a:r>
            <a:r>
              <a:rPr lang="en-US" dirty="0" err="1"/>
              <a:t>fallo</a:t>
            </a:r>
            <a:endParaRPr lang="en-US" dirty="0"/>
          </a:p>
          <a:p>
            <a:pPr lvl="1"/>
            <a:r>
              <a:rPr lang="en-US" dirty="0"/>
              <a:t>La </a:t>
            </a:r>
            <a:r>
              <a:rPr lang="en-US" dirty="0" err="1"/>
              <a:t>calificación</a:t>
            </a:r>
            <a:r>
              <a:rPr lang="en-US" dirty="0"/>
              <a:t> CVSS por </a:t>
            </a:r>
            <a:r>
              <a:rPr lang="en-US" dirty="0" err="1"/>
              <a:t>debajo</a:t>
            </a:r>
            <a:r>
              <a:rPr lang="en-US" dirty="0"/>
              <a:t> de </a:t>
            </a:r>
            <a:r>
              <a:rPr lang="en-US" dirty="0" err="1"/>
              <a:t>cierto</a:t>
            </a:r>
            <a:r>
              <a:rPr lang="en-US" dirty="0"/>
              <a:t> </a:t>
            </a:r>
            <a:r>
              <a:rPr lang="en-US" dirty="0" err="1"/>
              <a:t>nivel</a:t>
            </a:r>
            <a:r>
              <a:rPr lang="en-US" dirty="0"/>
              <a:t> no </a:t>
            </a:r>
            <a:r>
              <a:rPr lang="en-US" dirty="0" err="1"/>
              <a:t>obtiene</a:t>
            </a:r>
            <a:r>
              <a:rPr lang="en-US" dirty="0"/>
              <a:t> un ID</a:t>
            </a:r>
          </a:p>
          <a:p>
            <a:pPr lvl="1"/>
            <a:r>
              <a:rPr lang="en-US" dirty="0" err="1"/>
              <a:t>Sólo</a:t>
            </a:r>
            <a:r>
              <a:rPr lang="en-US" dirty="0"/>
              <a:t> </a:t>
            </a:r>
            <a:r>
              <a:rPr lang="en-US" dirty="0" err="1"/>
              <a:t>afecta</a:t>
            </a:r>
            <a:r>
              <a:rPr lang="en-US" dirty="0"/>
              <a:t> a </a:t>
            </a:r>
            <a:r>
              <a:rPr lang="en-US" dirty="0" err="1"/>
              <a:t>productos</a:t>
            </a:r>
            <a:r>
              <a:rPr lang="en-US" dirty="0"/>
              <a:t> </a:t>
            </a:r>
            <a:r>
              <a:rPr lang="en-US" dirty="0" err="1"/>
              <a:t>caducados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5ACF9B7F-77AC-48AC-9489-4DF19D318B3C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18091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63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3766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47"/>
    </mc:Choice>
    <mc:Fallback xmlns="">
      <p:transition spd="slow" advTm="12547"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25BCB4F-2A40-43C5-B106-3355D8D24A0C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/>
              <a:t>Fin</a:t>
            </a:r>
            <a:endParaRPr lang="en-US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BDC3229-424D-4608-B770-1DC1705F6270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18091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64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05384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6544"/>
    </mc:Choice>
    <mc:Fallback xmlns="">
      <p:transition advTm="6544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819C6-1C8A-448B-9DC9-331B422C53A2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err="1"/>
              <a:t>Compañías</a:t>
            </a:r>
            <a:r>
              <a:rPr lang="en-US" dirty="0"/>
              <a:t> “Upstream” no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anular</a:t>
            </a:r>
            <a:r>
              <a:rPr lang="en-US" dirty="0"/>
              <a:t> las </a:t>
            </a:r>
            <a:r>
              <a:rPr lang="en-US" dirty="0" err="1"/>
              <a:t>afirmaciones</a:t>
            </a:r>
            <a:r>
              <a:rPr lang="en-US" dirty="0"/>
              <a:t> de las </a:t>
            </a:r>
            <a:r>
              <a:rPr lang="en-US" dirty="0" err="1"/>
              <a:t>compañías</a:t>
            </a:r>
            <a:r>
              <a:rPr lang="en-US" dirty="0"/>
              <a:t> “downstream”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AE3631D-3C91-4486-B4D4-F09F46B98D8A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7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68802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785"/>
    </mc:Choice>
    <mc:Fallback xmlns="">
      <p:transition spd="slow" advTm="34785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3E3707-1DEB-481B-B491-F7A9C1111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7.1.1 ¿</a:t>
            </a:r>
            <a:r>
              <a:rPr lang="en-US" dirty="0" err="1"/>
              <a:t>Qué</a:t>
            </a:r>
            <a:r>
              <a:rPr lang="en-US" dirty="0"/>
              <a:t> es un </a:t>
            </a:r>
            <a:r>
              <a:rPr lang="en-US" dirty="0" err="1"/>
              <a:t>Reconocimiento</a:t>
            </a:r>
            <a:r>
              <a:rPr lang="en-US" dirty="0"/>
              <a:t>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B5ED2E-77B6-47EA-A006-83F7E2D64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La </a:t>
            </a:r>
            <a:r>
              <a:rPr lang="en-US" dirty="0" err="1"/>
              <a:t>compañía</a:t>
            </a:r>
            <a:r>
              <a:rPr lang="en-US" dirty="0"/>
              <a:t> </a:t>
            </a:r>
            <a:r>
              <a:rPr lang="en-US" dirty="0" err="1"/>
              <a:t>necesitar</a:t>
            </a:r>
            <a:r>
              <a:rPr lang="en-US" dirty="0"/>
              <a:t> </a:t>
            </a:r>
            <a:r>
              <a:rPr lang="en-US" dirty="0" err="1"/>
              <a:t>declarar</a:t>
            </a:r>
            <a:r>
              <a:rPr lang="en-US" dirty="0"/>
              <a:t> </a:t>
            </a:r>
            <a:r>
              <a:rPr lang="en-US" dirty="0" err="1"/>
              <a:t>claramente</a:t>
            </a:r>
            <a:endParaRPr lang="en-US" dirty="0"/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Char char="–"/>
            </a:pPr>
            <a:r>
              <a:rPr lang="en-US" dirty="0"/>
              <a:t>Hay una </a:t>
            </a:r>
            <a:r>
              <a:rPr lang="en-US" dirty="0" err="1"/>
              <a:t>vulnerabilidad</a:t>
            </a:r>
            <a:endParaRPr lang="en-US" dirty="0"/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Char char="–"/>
            </a:pPr>
            <a:r>
              <a:rPr lang="en-US" dirty="0" err="1"/>
              <a:t>Proporcionar</a:t>
            </a:r>
            <a:r>
              <a:rPr lang="en-US" dirty="0"/>
              <a:t> </a:t>
            </a:r>
            <a:r>
              <a:rPr lang="en-US" dirty="0" err="1"/>
              <a:t>suficiente</a:t>
            </a:r>
            <a:r>
              <a:rPr lang="en-US" dirty="0"/>
              <a:t> </a:t>
            </a:r>
            <a:r>
              <a:rPr lang="en-US" dirty="0" err="1"/>
              <a:t>información</a:t>
            </a:r>
            <a:r>
              <a:rPr lang="en-US" dirty="0"/>
              <a:t> para </a:t>
            </a:r>
            <a:r>
              <a:rPr lang="en-US" dirty="0" err="1"/>
              <a:t>asegurar</a:t>
            </a:r>
            <a:r>
              <a:rPr lang="en-US" dirty="0"/>
              <a:t> de que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reconociendo</a:t>
            </a:r>
            <a:r>
              <a:rPr lang="en-US" dirty="0"/>
              <a:t> la </a:t>
            </a:r>
            <a:r>
              <a:rPr lang="en-US" dirty="0" err="1"/>
              <a:t>misma</a:t>
            </a:r>
            <a:r>
              <a:rPr lang="en-US" dirty="0"/>
              <a:t> </a:t>
            </a:r>
            <a:r>
              <a:rPr lang="en-US" dirty="0" err="1"/>
              <a:t>vulnerabilidad</a:t>
            </a: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7633436F-D40C-4BA4-8593-788B55A9114C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8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661338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76"/>
    </mc:Choice>
    <mc:Fallback xmlns="">
      <p:transition spd="slow" advTm="16076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24B96EF-038E-4F57-BDD4-F5210C507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hacer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…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34AFC3D-1B3D-42AE-B3E8-F9AC73A1A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El </a:t>
            </a:r>
            <a:r>
              <a:rPr lang="en-US" dirty="0" err="1"/>
              <a:t>propietario</a:t>
            </a:r>
            <a:r>
              <a:rPr lang="en-US" dirty="0"/>
              <a:t> del software no </a:t>
            </a:r>
            <a:r>
              <a:rPr lang="en-US" dirty="0" err="1"/>
              <a:t>reconoce</a:t>
            </a:r>
            <a:r>
              <a:rPr lang="en-US" dirty="0"/>
              <a:t> la </a:t>
            </a:r>
            <a:r>
              <a:rPr lang="en-US" dirty="0" err="1"/>
              <a:t>vulnerabilidad</a:t>
            </a:r>
            <a:endParaRPr lang="en-US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El </a:t>
            </a:r>
            <a:r>
              <a:rPr lang="en-US" dirty="0" err="1"/>
              <a:t>propietario</a:t>
            </a:r>
            <a:r>
              <a:rPr lang="en-US" dirty="0"/>
              <a:t> del software </a:t>
            </a:r>
            <a:r>
              <a:rPr lang="en-US" dirty="0" err="1"/>
              <a:t>niega</a:t>
            </a:r>
            <a:r>
              <a:rPr lang="en-US" dirty="0"/>
              <a:t> la </a:t>
            </a:r>
            <a:r>
              <a:rPr lang="en-US" dirty="0" err="1"/>
              <a:t>vulnerabilidad</a:t>
            </a:r>
            <a:endParaRPr lang="en-US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 err="1"/>
              <a:t>Usted</a:t>
            </a:r>
            <a:r>
              <a:rPr lang="en-US" dirty="0"/>
              <a:t> no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contactar</a:t>
            </a:r>
            <a:r>
              <a:rPr lang="en-US" dirty="0"/>
              <a:t> con el </a:t>
            </a:r>
            <a:r>
              <a:rPr lang="en-US" dirty="0" err="1"/>
              <a:t>propietario</a:t>
            </a:r>
            <a:r>
              <a:rPr lang="en-US" dirty="0"/>
              <a:t> del software</a:t>
            </a:r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 err="1"/>
              <a:t>Usted</a:t>
            </a:r>
            <a:r>
              <a:rPr lang="en-US" dirty="0"/>
              <a:t> no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seguro</a:t>
            </a:r>
            <a:r>
              <a:rPr lang="en-US" dirty="0"/>
              <a:t> de </a:t>
            </a:r>
            <a:r>
              <a:rPr lang="en-US" dirty="0" err="1"/>
              <a:t>quién</a:t>
            </a:r>
            <a:r>
              <a:rPr lang="en-US" dirty="0"/>
              <a:t> es el </a:t>
            </a:r>
            <a:r>
              <a:rPr lang="en-US" dirty="0" err="1"/>
              <a:t>propietario</a:t>
            </a:r>
            <a:r>
              <a:rPr lang="en-US" dirty="0"/>
              <a:t> del software</a:t>
            </a:r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endParaRPr lang="en-US" dirty="0"/>
          </a:p>
          <a:p>
            <a:pPr marL="308269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sz="4000" dirty="0" err="1"/>
              <a:t>Utilice</a:t>
            </a:r>
            <a:r>
              <a:rPr lang="en-US" sz="4000" dirty="0"/>
              <a:t> 7.1.2 or 7.1.3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F15E42B7-171F-4D97-8AB1-512F8E5C5751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338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9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991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240"/>
    </mc:Choice>
    <mc:Fallback xmlns="">
      <p:transition spd="slow" advTm="292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3.8|3.8|2.5|9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4|6.5|1.7|19.1|48.3|27.6"/>
</p:tagLst>
</file>

<file path=ppt/theme/theme1.xml><?xml version="1.0" encoding="utf-8"?>
<a:theme xmlns:a="http://schemas.openxmlformats.org/drawingml/2006/main" name="mitre-2018">
  <a:themeElements>
    <a:clrScheme name="Custom 41">
      <a:dk1>
        <a:sysClr val="windowText" lastClr="000000"/>
      </a:dk1>
      <a:lt1>
        <a:sysClr val="window" lastClr="FFFFFF"/>
      </a:lt1>
      <a:dk2>
        <a:srgbClr val="161636"/>
      </a:dk2>
      <a:lt2>
        <a:srgbClr val="FBEEC9"/>
      </a:lt2>
      <a:accent1>
        <a:srgbClr val="FFB000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TRE_Breifing_Template16x9.pptx" id="{5D2CB0C6-7637-4667-A648-EBA1BD2742AF}" vid="{B8F31EA5-7C34-4FF6-949E-D1CB1F37422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D7D12093FFC84AB17C2D6CFA9D1EDE" ma:contentTypeVersion="7" ma:contentTypeDescription="Create a new document." ma:contentTypeScope="" ma:versionID="85e3c405e50bbbe8816477487156b4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34f8c0c0eabdc6c42b2f987c760c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50FCDD-08B1-48D8-BB50-7A17E590A5EE}">
  <ds:schemaRefs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5866544-84CD-42FD-B141-A01F66B0BD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16BA5C9-2D71-4B86-AE8A-8C0D9BC5FB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MITRE_Briefing_Template16x9</Template>
  <TotalTime>31684</TotalTime>
  <Words>7299</Words>
  <Application>Microsoft Macintosh PowerPoint</Application>
  <PresentationFormat>Widescreen</PresentationFormat>
  <Paragraphs>621</Paragraphs>
  <Slides>64</Slides>
  <Notes>64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2" baseType="lpstr">
      <vt:lpstr>Arial</vt:lpstr>
      <vt:lpstr>Calibri</vt:lpstr>
      <vt:lpstr>Courier</vt:lpstr>
      <vt:lpstr>Helvetica LT Std</vt:lpstr>
      <vt:lpstr>Tahoma</vt:lpstr>
      <vt:lpstr>Times New Roman</vt:lpstr>
      <vt:lpstr>Wingdings</vt:lpstr>
      <vt:lpstr>mitre-2018</vt:lpstr>
      <vt:lpstr>Asignando CVE IDs</vt:lpstr>
      <vt:lpstr>7.1 – ¿Qué es una Vulnerabilidad?</vt:lpstr>
      <vt:lpstr>¿Qué es una Vulnerabilidad?</vt:lpstr>
      <vt:lpstr>7.1 Determina Quién Declara una Vulnerabilidad</vt:lpstr>
      <vt:lpstr>7.1.1 El Reconocimiento del Propietario del Producto</vt:lpstr>
      <vt:lpstr>7.1.1 ¿Quién es el Propietario del Producto?</vt:lpstr>
      <vt:lpstr>Compañías “Upstream” no pueden anular las afirmaciones de las compañías “downstream”</vt:lpstr>
      <vt:lpstr>7.1.1 ¿Qué es un Reconocimiento?</vt:lpstr>
      <vt:lpstr>¿Qué hacer si…</vt:lpstr>
      <vt:lpstr>Las Opciones 7.1.2 y 7.1.3</vt:lpstr>
      <vt:lpstr>Comparación entre 7.1.2 y 7.1.3</vt:lpstr>
      <vt:lpstr>Ejemplo de 7.1.2 vs 7.1.3</vt:lpstr>
      <vt:lpstr>7.2 – Cuántas Vulnerabilidades</vt:lpstr>
      <vt:lpstr>7.2.1 – Vulnerabilidades Reparables Independientemente</vt:lpstr>
      <vt:lpstr>Establece la Referencia</vt:lpstr>
      <vt:lpstr>Fusiona las Vulnerabilidades Dependientes</vt:lpstr>
      <vt:lpstr>Dificultades para Identificar Vulnerabilidades Independientes</vt:lpstr>
      <vt:lpstr>La Calidad de la Información Cambia el Resultado</vt:lpstr>
      <vt:lpstr>Podría, No Debería</vt:lpstr>
      <vt:lpstr>Las Opciones para las Reparaciones No Deberían Impactar a las Asignaciones</vt:lpstr>
      <vt:lpstr>7.2.2 – Vulnerabilidades Dependientes</vt:lpstr>
      <vt:lpstr>¿Cuándo No son las vulnerabilidades Reparables Independientemente?</vt:lpstr>
      <vt:lpstr>Cadenas: No Reparables Independientemente</vt:lpstr>
      <vt:lpstr>Cadenas: Posibles Arreglos</vt:lpstr>
      <vt:lpstr>Clasificación de Productos Afectados</vt:lpstr>
      <vt:lpstr>Todo el mundo comparte código</vt:lpstr>
      <vt:lpstr>¿Significa eso que comparten vulnerabilidades?</vt:lpstr>
      <vt:lpstr>Dos tipos de compartición</vt:lpstr>
      <vt:lpstr>7.2.4 – Compartiendo Código</vt:lpstr>
      <vt:lpstr>Un Producto Afectado, Una Vulnerabilidad</vt:lpstr>
      <vt:lpstr>Múltiples Productos</vt:lpstr>
      <vt:lpstr>Código base Compartido</vt:lpstr>
      <vt:lpstr>Si no está seguro, separe una vulnerabilidad por producto</vt:lpstr>
      <vt:lpstr>7.2.5 – Productos que utilizan otra funcionalidad o especificaciones</vt:lpstr>
      <vt:lpstr>Utilizando Productos Externos</vt:lpstr>
      <vt:lpstr>Ejemplo - Productos que utilizan otra funcionalidad o especificaciones</vt:lpstr>
      <vt:lpstr>Elección Insegura</vt:lpstr>
      <vt:lpstr>Obligado a ser vulnerable</vt:lpstr>
      <vt:lpstr>7.3 En Ámbito de Autoridad</vt:lpstr>
      <vt:lpstr>Ámbitos de los CNA</vt:lpstr>
      <vt:lpstr>Jerarquía de Ámbito</vt:lpstr>
      <vt:lpstr>Ámbitos Solapados : Compañías y Código Abierto</vt:lpstr>
      <vt:lpstr>Dependencias de Software</vt:lpstr>
      <vt:lpstr>Los CNAs de las Compañías Colaboran en un Proyecto</vt:lpstr>
      <vt:lpstr>Bifurcaciones</vt:lpstr>
      <vt:lpstr>Ámbitos Solapados: CNAs de No-Compañías</vt:lpstr>
      <vt:lpstr>Coordinadores, Recompensas e Investigadores</vt:lpstr>
      <vt:lpstr>7.4 – Requisitos para Asignar un CVE ID</vt:lpstr>
      <vt:lpstr>7.4.1 – Destinado a ser Público</vt:lpstr>
      <vt:lpstr>Público</vt:lpstr>
      <vt:lpstr>Requisitos de la publicación</vt:lpstr>
      <vt:lpstr>Ejemplos</vt:lpstr>
      <vt:lpstr>7.4.4 – 7.4.6  Software Controlado por el Cliente</vt:lpstr>
      <vt:lpstr>Ejemplos de Productos Controlados por el Cliente</vt:lpstr>
      <vt:lpstr>Ejemplos que No están Controlados por el cliente</vt:lpstr>
      <vt:lpstr>7.4.7 – Productos Disponibles y Licenciables Públicamente</vt:lpstr>
      <vt:lpstr>Excluye</vt:lpstr>
      <vt:lpstr>7.4.3 – Revise los Duplicados</vt:lpstr>
      <vt:lpstr>Coordine</vt:lpstr>
      <vt:lpstr>Las Erratas son el Enemigo</vt:lpstr>
      <vt:lpstr>Compruebe la Lista CVE</vt:lpstr>
      <vt:lpstr>7.4.8 – No considere otros factores</vt:lpstr>
      <vt:lpstr>Los CNAs No Pueden Añadir Requisitos</vt:lpstr>
      <vt:lpstr>Fin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CVE Program PowerPoint Presentation Template</dc:title>
  <dc:creator>Roberge Jr., Robert J</dc:creator>
  <cp:lastModifiedBy>Enrique Gonzalez (TR-ES)</cp:lastModifiedBy>
  <cp:revision>137</cp:revision>
  <dcterms:created xsi:type="dcterms:W3CDTF">2019-02-26T16:06:40Z</dcterms:created>
  <dcterms:modified xsi:type="dcterms:W3CDTF">2021-10-14T07:57:05Z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0x01010010D7D12093FFC84AB17C2D6CFA9D1EDE</vt:lpwstr>
  </property>
</Properties>
</file>