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51.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52.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60.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1.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6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67"/>
  </p:notesMasterIdLst>
  <p:sldIdLst>
    <p:sldId id="352" r:id="rId5"/>
    <p:sldId id="257" r:id="rId6"/>
    <p:sldId id="260" r:id="rId7"/>
    <p:sldId id="261" r:id="rId8"/>
    <p:sldId id="312" r:id="rId9"/>
    <p:sldId id="262" r:id="rId10"/>
    <p:sldId id="264" r:id="rId11"/>
    <p:sldId id="311" r:id="rId12"/>
    <p:sldId id="315" r:id="rId13"/>
    <p:sldId id="316" r:id="rId14"/>
    <p:sldId id="276" r:id="rId15"/>
    <p:sldId id="277" r:id="rId16"/>
    <p:sldId id="278" r:id="rId17"/>
    <p:sldId id="256" r:id="rId18"/>
    <p:sldId id="259" r:id="rId19"/>
    <p:sldId id="317" r:id="rId20"/>
    <p:sldId id="318" r:id="rId21"/>
    <p:sldId id="265" r:id="rId22"/>
    <p:sldId id="319" r:id="rId23"/>
    <p:sldId id="266" r:id="rId24"/>
    <p:sldId id="267" r:id="rId25"/>
    <p:sldId id="269" r:id="rId26"/>
    <p:sldId id="270" r:id="rId27"/>
    <p:sldId id="272" r:id="rId28"/>
    <p:sldId id="274" r:id="rId29"/>
    <p:sldId id="320" r:id="rId30"/>
    <p:sldId id="321" r:id="rId31"/>
    <p:sldId id="322" r:id="rId32"/>
    <p:sldId id="323" r:id="rId33"/>
    <p:sldId id="324" r:id="rId34"/>
    <p:sldId id="325" r:id="rId35"/>
    <p:sldId id="326" r:id="rId36"/>
    <p:sldId id="271" r:id="rId37"/>
    <p:sldId id="327" r:id="rId38"/>
    <p:sldId id="328" r:id="rId39"/>
    <p:sldId id="273" r:id="rId40"/>
    <p:sldId id="329" r:id="rId41"/>
    <p:sldId id="275" r:id="rId42"/>
    <p:sldId id="330" r:id="rId43"/>
    <p:sldId id="331" r:id="rId44"/>
    <p:sldId id="332" r:id="rId45"/>
    <p:sldId id="333" r:id="rId46"/>
    <p:sldId id="334" r:id="rId47"/>
    <p:sldId id="335" r:id="rId48"/>
    <p:sldId id="336" r:id="rId49"/>
    <p:sldId id="337" r:id="rId50"/>
    <p:sldId id="268" r:id="rId51"/>
    <p:sldId id="338" r:id="rId52"/>
    <p:sldId id="339" r:id="rId53"/>
    <p:sldId id="340" r:id="rId54"/>
    <p:sldId id="341" r:id="rId55"/>
    <p:sldId id="342" r:id="rId56"/>
    <p:sldId id="343" r:id="rId57"/>
    <p:sldId id="344" r:id="rId58"/>
    <p:sldId id="263" r:id="rId59"/>
    <p:sldId id="345" r:id="rId60"/>
    <p:sldId id="346" r:id="rId61"/>
    <p:sldId id="347" r:id="rId62"/>
    <p:sldId id="348" r:id="rId63"/>
    <p:sldId id="349" r:id="rId64"/>
    <p:sldId id="350" r:id="rId65"/>
    <p:sldId id="35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l, Christine L." initials="DCL" lastIdx="4" clrIdx="0">
    <p:extLst>
      <p:ext uri="{19B8F6BF-5375-455C-9EA6-DF929625EA0E}">
        <p15:presenceInfo xmlns:p15="http://schemas.microsoft.com/office/powerpoint/2012/main" userId="S::CDEAL@MITRE.ORG::09b9d9c1-e292-41e9-b59e-a8166b0d43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1761" autoAdjust="0"/>
  </p:normalViewPr>
  <p:slideViewPr>
    <p:cSldViewPr snapToGrid="0">
      <p:cViewPr varScale="1">
        <p:scale>
          <a:sx n="70" d="100"/>
          <a:sy n="70" d="100"/>
        </p:scale>
        <p:origin x="115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15T16:47:02.339" idx="4">
    <p:pos x="10" y="10"/>
    <p:text>What is the "unsure" option? Should the rule you're discussing here be displayed somewhere? You state what the rule is (I think) on slide 2, but I didn't see mention of an "unsure" option so I'm lost.</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a:solidFill>
          <a:srgbClr val="00B050"/>
        </a:solidFill>
        <a:ln w="38100">
          <a:solidFill>
            <a:srgbClr val="FF0000"/>
          </a:solidFill>
        </a:ln>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a:solidFill>
          <a:srgbClr val="00B050"/>
        </a:solidFill>
        <a:ln w="38100">
          <a:solidFill>
            <a:srgbClr val="FF0000"/>
          </a:solidFill>
        </a:ln>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a:solidFill>
          <a:srgbClr val="00B050"/>
        </a:solidFill>
        <a:ln w="38100">
          <a:solidFill>
            <a:srgbClr val="FF0000"/>
          </a:solidFill>
        </a:ln>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a:solidFill>
          <a:srgbClr val="00B050"/>
        </a:solidFill>
        <a:ln w="38100">
          <a:solidFill>
            <a:srgbClr val="FF0000"/>
          </a:solidFill>
        </a:ln>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a:solidFill>
          <a:srgbClr val="00B050"/>
        </a:solidFill>
        <a:ln w="38100">
          <a:solidFill>
            <a:srgbClr val="FF0000"/>
          </a:solidFill>
        </a:ln>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a:solidFill>
          <a:srgbClr val="00B050"/>
        </a:solidFill>
        <a:ln w="38100">
          <a:solidFill>
            <a:srgbClr val="FF0000"/>
          </a:solidFill>
        </a:ln>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a:solidFill>
          <a:srgbClr val="00B050"/>
        </a:solidFill>
        <a:ln w="38100">
          <a:solidFill>
            <a:srgbClr val="FF0000"/>
          </a:solidFill>
        </a:ln>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a:solidFill>
          <a:srgbClr val="00B050"/>
        </a:solidFill>
        <a:ln w="38100">
          <a:solidFill>
            <a:srgbClr val="FF0000"/>
          </a:solidFill>
        </a:ln>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rgbClr val="00B050"/>
        </a:solidFill>
        <a:ln w="38100">
          <a:solidFill>
            <a:srgbClr val="FF0000"/>
          </a:solid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rgbClr val="00B050"/>
        </a:solidFill>
        <a:ln w="38100">
          <a:solidFill>
            <a:srgbClr val="FF0000"/>
          </a:solid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rgbClr val="00B050"/>
        </a:solidFill>
        <a:ln w="38100">
          <a:solidFill>
            <a:srgbClr val="FF0000"/>
          </a:solid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a:solidFill>
          <a:srgbClr val="00B050"/>
        </a:solidFill>
        <a:ln w="38100">
          <a:solidFill>
            <a:srgbClr val="FF0000"/>
          </a:solidFill>
        </a:ln>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62449BA-1BD1-45B9-B390-59ECCEB0B8C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DDAB7BCA-2B65-4D3C-B691-D59FBEAE983A}">
      <dgm:prSet phldrT="[Text]"/>
      <dgm:spPr/>
      <dgm:t>
        <a:bodyPr/>
        <a:lstStyle/>
        <a:p>
          <a:r>
            <a:rPr lang="en-US" dirty="0"/>
            <a:t>Vulnerability affects all browsers</a:t>
          </a:r>
        </a:p>
      </dgm:t>
    </dgm:pt>
    <dgm:pt modelId="{D93A1C5E-EF73-4DB6-BE4D-31CC92A716E8}" type="parTrans" cxnId="{E5B1D507-2686-4D0C-874F-FEB27421517F}">
      <dgm:prSet/>
      <dgm:spPr/>
      <dgm:t>
        <a:bodyPr/>
        <a:lstStyle/>
        <a:p>
          <a:endParaRPr lang="en-US"/>
        </a:p>
      </dgm:t>
    </dgm:pt>
    <dgm:pt modelId="{ED952744-F52C-4267-9C2B-A180DE46926E}" type="sibTrans" cxnId="{E5B1D507-2686-4D0C-874F-FEB27421517F}">
      <dgm:prSet/>
      <dgm:spPr/>
      <dgm:t>
        <a:bodyPr/>
        <a:lstStyle/>
        <a:p>
          <a:endParaRPr lang="en-US"/>
        </a:p>
      </dgm:t>
    </dgm:pt>
    <dgm:pt modelId="{066F54AE-D45A-4EBF-867E-3B254CEFA451}">
      <dgm:prSet phldrT="[Text]"/>
      <dgm:spPr/>
      <dgm:t>
        <a:bodyPr/>
        <a:lstStyle/>
        <a:p>
          <a:r>
            <a:rPr lang="en-US" dirty="0"/>
            <a:t>Chromium</a:t>
          </a:r>
        </a:p>
      </dgm:t>
    </dgm:pt>
    <dgm:pt modelId="{D151DEE4-4973-49D9-B47E-84305E1CDA16}" type="parTrans" cxnId="{33AD3D96-616D-4969-8B0A-28CAAEE5527D}">
      <dgm:prSet/>
      <dgm:spPr/>
      <dgm:t>
        <a:bodyPr/>
        <a:lstStyle/>
        <a:p>
          <a:endParaRPr lang="en-US"/>
        </a:p>
      </dgm:t>
    </dgm:pt>
    <dgm:pt modelId="{DB5C3B11-DF54-4EC3-93F3-2B9C65BE0AE9}" type="sibTrans" cxnId="{33AD3D96-616D-4969-8B0A-28CAAEE5527D}">
      <dgm:prSet/>
      <dgm:spPr/>
      <dgm:t>
        <a:bodyPr/>
        <a:lstStyle/>
        <a:p>
          <a:endParaRPr lang="en-US"/>
        </a:p>
      </dgm:t>
    </dgm:pt>
    <dgm:pt modelId="{B58EDAAD-FAC4-44AF-BF5C-BC6891CBBCDD}">
      <dgm:prSet phldrT="[Text]"/>
      <dgm:spPr/>
      <dgm:t>
        <a:bodyPr/>
        <a:lstStyle/>
        <a:p>
          <a:r>
            <a:rPr lang="en-US" dirty="0"/>
            <a:t>Internet Explorer</a:t>
          </a:r>
        </a:p>
      </dgm:t>
    </dgm:pt>
    <dgm:pt modelId="{A1EDD8E3-DE64-4109-A315-EC4AF3EFBDF9}" type="parTrans" cxnId="{52DB167B-EB6D-4833-A9CF-9AD433F357C7}">
      <dgm:prSet/>
      <dgm:spPr/>
      <dgm:t>
        <a:bodyPr/>
        <a:lstStyle/>
        <a:p>
          <a:endParaRPr lang="en-US"/>
        </a:p>
      </dgm:t>
    </dgm:pt>
    <dgm:pt modelId="{002732AA-6F85-49C2-92FA-3C108F4C864F}" type="sibTrans" cxnId="{52DB167B-EB6D-4833-A9CF-9AD433F357C7}">
      <dgm:prSet/>
      <dgm:spPr/>
      <dgm:t>
        <a:bodyPr/>
        <a:lstStyle/>
        <a:p>
          <a:endParaRPr lang="en-US"/>
        </a:p>
      </dgm:t>
    </dgm:pt>
    <dgm:pt modelId="{71C8A414-8850-4721-BCF3-EA480419C671}">
      <dgm:prSet phldrT="[Text]"/>
      <dgm:spPr/>
      <dgm:t>
        <a:bodyPr/>
        <a:lstStyle/>
        <a:p>
          <a:r>
            <a:rPr lang="en-US" dirty="0"/>
            <a:t> Split per Product</a:t>
          </a:r>
        </a:p>
      </dgm:t>
    </dgm:pt>
    <dgm:pt modelId="{F232057F-8716-46B7-88C9-83B7A64C546A}" type="parTrans" cxnId="{2DD041DC-5B15-4D5B-94DB-F424ABF4592D}">
      <dgm:prSet/>
      <dgm:spPr/>
      <dgm:t>
        <a:bodyPr/>
        <a:lstStyle/>
        <a:p>
          <a:endParaRPr lang="en-US"/>
        </a:p>
      </dgm:t>
    </dgm:pt>
    <dgm:pt modelId="{CF74BDD4-2962-4956-96F7-EBA213169329}" type="sibTrans" cxnId="{2DD041DC-5B15-4D5B-94DB-F424ABF4592D}">
      <dgm:prSet/>
      <dgm:spPr/>
      <dgm:t>
        <a:bodyPr/>
        <a:lstStyle/>
        <a:p>
          <a:endParaRPr lang="en-US"/>
        </a:p>
      </dgm:t>
    </dgm:pt>
    <dgm:pt modelId="{A5E9B643-6096-44B3-ACE0-5C4790C03535}">
      <dgm:prSet phldrT="[Text]"/>
      <dgm:spPr/>
      <dgm:t>
        <a:bodyPr/>
        <a:lstStyle/>
        <a:p>
          <a:r>
            <a:rPr lang="en-US" dirty="0"/>
            <a:t>Assign CVE IDs at this level</a:t>
          </a:r>
        </a:p>
      </dgm:t>
    </dgm:pt>
    <dgm:pt modelId="{E0AA2F9F-1A68-4B1A-8605-00E5F323C2FA}" type="parTrans" cxnId="{070412B6-7C7E-4B57-8AD1-3166A5B537FD}">
      <dgm:prSet/>
      <dgm:spPr/>
      <dgm:t>
        <a:bodyPr/>
        <a:lstStyle/>
        <a:p>
          <a:endParaRPr lang="en-US"/>
        </a:p>
      </dgm:t>
    </dgm:pt>
    <dgm:pt modelId="{17329BD3-573A-49F1-BDCA-CEF4C68258CA}" type="sibTrans" cxnId="{070412B6-7C7E-4B57-8AD1-3166A5B537FD}">
      <dgm:prSet/>
      <dgm:spPr/>
      <dgm:t>
        <a:bodyPr/>
        <a:lstStyle/>
        <a:p>
          <a:endParaRPr lang="en-US"/>
        </a:p>
      </dgm:t>
    </dgm:pt>
    <dgm:pt modelId="{04C1D48E-AEBE-46BD-81FE-D7C1356953B1}">
      <dgm:prSet phldrT="[Text]"/>
      <dgm:spPr/>
      <dgm:t>
        <a:bodyPr/>
        <a:lstStyle/>
        <a:p>
          <a:r>
            <a:rPr lang="en-US" dirty="0"/>
            <a:t>Firefox</a:t>
          </a:r>
        </a:p>
      </dgm:t>
    </dgm:pt>
    <dgm:pt modelId="{BE16E9FD-0FE2-423E-9BC8-8161C4340DDC}" type="parTrans" cxnId="{F3D7B526-D1F4-42C5-B868-BAE58E73EE96}">
      <dgm:prSet/>
      <dgm:spPr/>
      <dgm:t>
        <a:bodyPr/>
        <a:lstStyle/>
        <a:p>
          <a:endParaRPr lang="en-US"/>
        </a:p>
      </dgm:t>
    </dgm:pt>
    <dgm:pt modelId="{530A1628-B03C-452D-9E2A-FFB43B08FEB6}" type="sibTrans" cxnId="{F3D7B526-D1F4-42C5-B868-BAE58E73EE96}">
      <dgm:prSet/>
      <dgm:spPr/>
      <dgm:t>
        <a:bodyPr/>
        <a:lstStyle/>
        <a:p>
          <a:endParaRPr lang="en-US"/>
        </a:p>
      </dgm:t>
    </dgm:pt>
    <dgm:pt modelId="{A071ED96-15F7-4D11-8E17-7A4CB92C86CC}" type="pres">
      <dgm:prSet presAssocID="{362449BA-1BD1-45B9-B390-59ECCEB0B8C5}" presName="mainComposite" presStyleCnt="0">
        <dgm:presLayoutVars>
          <dgm:chPref val="1"/>
          <dgm:dir/>
          <dgm:animOne val="branch"/>
          <dgm:animLvl val="lvl"/>
          <dgm:resizeHandles val="exact"/>
        </dgm:presLayoutVars>
      </dgm:prSet>
      <dgm:spPr/>
    </dgm:pt>
    <dgm:pt modelId="{D0E7B9D2-14EA-461D-9BC7-8A012A5768CF}" type="pres">
      <dgm:prSet presAssocID="{362449BA-1BD1-45B9-B390-59ECCEB0B8C5}" presName="hierFlow" presStyleCnt="0"/>
      <dgm:spPr/>
    </dgm:pt>
    <dgm:pt modelId="{8E3404EF-5AF3-4703-9706-AA04B12A1D94}" type="pres">
      <dgm:prSet presAssocID="{362449BA-1BD1-45B9-B390-59ECCEB0B8C5}" presName="firstBuf" presStyleCnt="0"/>
      <dgm:spPr/>
    </dgm:pt>
    <dgm:pt modelId="{C6AA9E14-2A44-409F-9ADE-74E4650A11C3}" type="pres">
      <dgm:prSet presAssocID="{362449BA-1BD1-45B9-B390-59ECCEB0B8C5}" presName="hierChild1" presStyleCnt="0">
        <dgm:presLayoutVars>
          <dgm:chPref val="1"/>
          <dgm:animOne val="branch"/>
          <dgm:animLvl val="lvl"/>
        </dgm:presLayoutVars>
      </dgm:prSet>
      <dgm:spPr/>
    </dgm:pt>
    <dgm:pt modelId="{C7C3FF7F-1998-4EE9-9E2A-22B04F200232}" type="pres">
      <dgm:prSet presAssocID="{DDAB7BCA-2B65-4D3C-B691-D59FBEAE983A}" presName="Name14" presStyleCnt="0"/>
      <dgm:spPr/>
    </dgm:pt>
    <dgm:pt modelId="{9276C6AC-460B-4F11-933C-9B0D69917FF4}" type="pres">
      <dgm:prSet presAssocID="{DDAB7BCA-2B65-4D3C-B691-D59FBEAE983A}" presName="level1Shape" presStyleLbl="node0" presStyleIdx="0" presStyleCnt="1">
        <dgm:presLayoutVars>
          <dgm:chPref val="3"/>
        </dgm:presLayoutVars>
      </dgm:prSet>
      <dgm:spPr/>
    </dgm:pt>
    <dgm:pt modelId="{CA7F6994-D939-4472-8608-7A4F73FD9884}" type="pres">
      <dgm:prSet presAssocID="{DDAB7BCA-2B65-4D3C-B691-D59FBEAE983A}" presName="hierChild2" presStyleCnt="0"/>
      <dgm:spPr/>
    </dgm:pt>
    <dgm:pt modelId="{A8544A9D-85A3-47E3-8DC4-1E350D96D672}" type="pres">
      <dgm:prSet presAssocID="{D151DEE4-4973-49D9-B47E-84305E1CDA16}" presName="Name19" presStyleLbl="parChTrans1D2" presStyleIdx="0" presStyleCnt="3"/>
      <dgm:spPr/>
    </dgm:pt>
    <dgm:pt modelId="{D6DF7151-3156-421D-BD47-C87570925DD1}" type="pres">
      <dgm:prSet presAssocID="{066F54AE-D45A-4EBF-867E-3B254CEFA451}" presName="Name21" presStyleCnt="0"/>
      <dgm:spPr/>
    </dgm:pt>
    <dgm:pt modelId="{8EC8A9F6-8A09-4457-B107-0AED8FF529DD}" type="pres">
      <dgm:prSet presAssocID="{066F54AE-D45A-4EBF-867E-3B254CEFA451}" presName="level2Shape" presStyleLbl="node2" presStyleIdx="0" presStyleCnt="3"/>
      <dgm:spPr/>
    </dgm:pt>
    <dgm:pt modelId="{8C418970-70F4-40D9-849D-B8B192D57459}" type="pres">
      <dgm:prSet presAssocID="{066F54AE-D45A-4EBF-867E-3B254CEFA451}" presName="hierChild3" presStyleCnt="0"/>
      <dgm:spPr/>
    </dgm:pt>
    <dgm:pt modelId="{4597CD74-35D7-49AC-9E6A-265EA89C1EE6}" type="pres">
      <dgm:prSet presAssocID="{A1EDD8E3-DE64-4109-A315-EC4AF3EFBDF9}" presName="Name19" presStyleLbl="parChTrans1D2" presStyleIdx="1" presStyleCnt="3"/>
      <dgm:spPr/>
    </dgm:pt>
    <dgm:pt modelId="{0ECDD80A-4F2C-49F1-BA5E-D2F13392A238}" type="pres">
      <dgm:prSet presAssocID="{B58EDAAD-FAC4-44AF-BF5C-BC6891CBBCDD}" presName="Name21" presStyleCnt="0"/>
      <dgm:spPr/>
    </dgm:pt>
    <dgm:pt modelId="{F9C36BB6-84D2-4744-9FA6-2D63E2D72434}" type="pres">
      <dgm:prSet presAssocID="{B58EDAAD-FAC4-44AF-BF5C-BC6891CBBCDD}" presName="level2Shape" presStyleLbl="node2" presStyleIdx="1" presStyleCnt="3"/>
      <dgm:spPr/>
    </dgm:pt>
    <dgm:pt modelId="{3D5FED93-E314-42E5-97FE-58DA0C074D05}" type="pres">
      <dgm:prSet presAssocID="{B58EDAAD-FAC4-44AF-BF5C-BC6891CBBCDD}" presName="hierChild3" presStyleCnt="0"/>
      <dgm:spPr/>
    </dgm:pt>
    <dgm:pt modelId="{9DD316BC-A9D2-476D-A238-B6C11FB5B9BD}" type="pres">
      <dgm:prSet presAssocID="{BE16E9FD-0FE2-423E-9BC8-8161C4340DDC}" presName="Name19" presStyleLbl="parChTrans1D2" presStyleIdx="2" presStyleCnt="3"/>
      <dgm:spPr/>
    </dgm:pt>
    <dgm:pt modelId="{77F0ADE5-CA9E-486B-917B-97478638EC3A}" type="pres">
      <dgm:prSet presAssocID="{04C1D48E-AEBE-46BD-81FE-D7C1356953B1}" presName="Name21" presStyleCnt="0"/>
      <dgm:spPr/>
    </dgm:pt>
    <dgm:pt modelId="{70695331-9E5E-4874-9D1D-F2A30ADA72DB}" type="pres">
      <dgm:prSet presAssocID="{04C1D48E-AEBE-46BD-81FE-D7C1356953B1}" presName="level2Shape" presStyleLbl="node2" presStyleIdx="2" presStyleCnt="3"/>
      <dgm:spPr/>
    </dgm:pt>
    <dgm:pt modelId="{928785BC-FC98-4F13-8917-D919DE65EB0C}" type="pres">
      <dgm:prSet presAssocID="{04C1D48E-AEBE-46BD-81FE-D7C1356953B1}" presName="hierChild3" presStyleCnt="0"/>
      <dgm:spPr/>
    </dgm:pt>
    <dgm:pt modelId="{4092C593-00F5-4B74-BA4D-798AB958DA41}" type="pres">
      <dgm:prSet presAssocID="{362449BA-1BD1-45B9-B390-59ECCEB0B8C5}" presName="bgShapesFlow" presStyleCnt="0"/>
      <dgm:spPr/>
    </dgm:pt>
    <dgm:pt modelId="{215E14B1-98E8-4F65-BFEB-A29DBEBE6057}" type="pres">
      <dgm:prSet presAssocID="{71C8A414-8850-4721-BCF3-EA480419C671}" presName="rectComp" presStyleCnt="0"/>
      <dgm:spPr/>
    </dgm:pt>
    <dgm:pt modelId="{83A061AC-2FF3-453A-A748-E05261D25DFA}" type="pres">
      <dgm:prSet presAssocID="{71C8A414-8850-4721-BCF3-EA480419C671}" presName="bgRect" presStyleLbl="bgShp" presStyleIdx="0" presStyleCnt="2"/>
      <dgm:spPr/>
    </dgm:pt>
    <dgm:pt modelId="{3DC9938E-7C44-4DE3-9E18-A93A6129F203}" type="pres">
      <dgm:prSet presAssocID="{71C8A414-8850-4721-BCF3-EA480419C671}" presName="bgRectTx" presStyleLbl="bgShp" presStyleIdx="0" presStyleCnt="2">
        <dgm:presLayoutVars>
          <dgm:bulletEnabled val="1"/>
        </dgm:presLayoutVars>
      </dgm:prSet>
      <dgm:spPr/>
    </dgm:pt>
    <dgm:pt modelId="{B1424F38-96D6-4382-951F-17CCA59683CD}" type="pres">
      <dgm:prSet presAssocID="{71C8A414-8850-4721-BCF3-EA480419C671}" presName="spComp" presStyleCnt="0"/>
      <dgm:spPr/>
    </dgm:pt>
    <dgm:pt modelId="{C744DA43-0B11-4F0A-A165-97CE2CB9C711}" type="pres">
      <dgm:prSet presAssocID="{71C8A414-8850-4721-BCF3-EA480419C671}" presName="vSp" presStyleCnt="0"/>
      <dgm:spPr/>
    </dgm:pt>
    <dgm:pt modelId="{C8A95AD1-1E5C-431B-9C7B-93BE7ED169A2}" type="pres">
      <dgm:prSet presAssocID="{A5E9B643-6096-44B3-ACE0-5C4790C03535}" presName="rectComp" presStyleCnt="0"/>
      <dgm:spPr/>
    </dgm:pt>
    <dgm:pt modelId="{FDA6B88B-D772-457D-9717-A2666EC535B7}" type="pres">
      <dgm:prSet presAssocID="{A5E9B643-6096-44B3-ACE0-5C4790C03535}" presName="bgRect" presStyleLbl="bgShp" presStyleIdx="1" presStyleCnt="2"/>
      <dgm:spPr/>
    </dgm:pt>
    <dgm:pt modelId="{D95F9360-B2F6-4AAA-9A2E-E9531405A233}" type="pres">
      <dgm:prSet presAssocID="{A5E9B643-6096-44B3-ACE0-5C4790C03535}" presName="bgRectTx" presStyleLbl="bgShp" presStyleIdx="1" presStyleCnt="2">
        <dgm:presLayoutVars>
          <dgm:bulletEnabled val="1"/>
        </dgm:presLayoutVars>
      </dgm:prSet>
      <dgm:spPr/>
    </dgm:pt>
  </dgm:ptLst>
  <dgm:cxnLst>
    <dgm:cxn modelId="{1E1D1A01-56CD-4211-B761-5D257E45289C}" type="presOf" srcId="{B58EDAAD-FAC4-44AF-BF5C-BC6891CBBCDD}" destId="{F9C36BB6-84D2-4744-9FA6-2D63E2D72434}" srcOrd="0" destOrd="0" presId="urn:microsoft.com/office/officeart/2005/8/layout/hierarchy6"/>
    <dgm:cxn modelId="{D3A19C03-64E2-4DF5-A1D8-E616448D73B2}" type="presOf" srcId="{BE16E9FD-0FE2-423E-9BC8-8161C4340DDC}" destId="{9DD316BC-A9D2-476D-A238-B6C11FB5B9BD}" srcOrd="0" destOrd="0" presId="urn:microsoft.com/office/officeart/2005/8/layout/hierarchy6"/>
    <dgm:cxn modelId="{E5B1D507-2686-4D0C-874F-FEB27421517F}" srcId="{362449BA-1BD1-45B9-B390-59ECCEB0B8C5}" destId="{DDAB7BCA-2B65-4D3C-B691-D59FBEAE983A}" srcOrd="0" destOrd="0" parTransId="{D93A1C5E-EF73-4DB6-BE4D-31CC92A716E8}" sibTransId="{ED952744-F52C-4267-9C2B-A180DE46926E}"/>
    <dgm:cxn modelId="{B83ABC1C-8AC0-466B-A0DB-196804CA8E27}" type="presOf" srcId="{DDAB7BCA-2B65-4D3C-B691-D59FBEAE983A}" destId="{9276C6AC-460B-4F11-933C-9B0D69917FF4}" srcOrd="0" destOrd="0" presId="urn:microsoft.com/office/officeart/2005/8/layout/hierarchy6"/>
    <dgm:cxn modelId="{F3D7B526-D1F4-42C5-B868-BAE58E73EE96}" srcId="{DDAB7BCA-2B65-4D3C-B691-D59FBEAE983A}" destId="{04C1D48E-AEBE-46BD-81FE-D7C1356953B1}" srcOrd="2" destOrd="0" parTransId="{BE16E9FD-0FE2-423E-9BC8-8161C4340DDC}" sibTransId="{530A1628-B03C-452D-9E2A-FFB43B08FEB6}"/>
    <dgm:cxn modelId="{3F8AA26A-1981-4440-BFFA-14701756EA14}" type="presOf" srcId="{362449BA-1BD1-45B9-B390-59ECCEB0B8C5}" destId="{A071ED96-15F7-4D11-8E17-7A4CB92C86CC}" srcOrd="0" destOrd="0" presId="urn:microsoft.com/office/officeart/2005/8/layout/hierarchy6"/>
    <dgm:cxn modelId="{4A48046C-507A-43C8-BFC8-C726D8A97EC5}" type="presOf" srcId="{A1EDD8E3-DE64-4109-A315-EC4AF3EFBDF9}" destId="{4597CD74-35D7-49AC-9E6A-265EA89C1EE6}" srcOrd="0" destOrd="0" presId="urn:microsoft.com/office/officeart/2005/8/layout/hierarchy6"/>
    <dgm:cxn modelId="{52DB167B-EB6D-4833-A9CF-9AD433F357C7}" srcId="{DDAB7BCA-2B65-4D3C-B691-D59FBEAE983A}" destId="{B58EDAAD-FAC4-44AF-BF5C-BC6891CBBCDD}" srcOrd="1" destOrd="0" parTransId="{A1EDD8E3-DE64-4109-A315-EC4AF3EFBDF9}" sibTransId="{002732AA-6F85-49C2-92FA-3C108F4C864F}"/>
    <dgm:cxn modelId="{C1804280-4FAC-4C13-816C-E669205AB511}" type="presOf" srcId="{04C1D48E-AEBE-46BD-81FE-D7C1356953B1}" destId="{70695331-9E5E-4874-9D1D-F2A30ADA72DB}" srcOrd="0" destOrd="0" presId="urn:microsoft.com/office/officeart/2005/8/layout/hierarchy6"/>
    <dgm:cxn modelId="{33AD3D96-616D-4969-8B0A-28CAAEE5527D}" srcId="{DDAB7BCA-2B65-4D3C-B691-D59FBEAE983A}" destId="{066F54AE-D45A-4EBF-867E-3B254CEFA451}" srcOrd="0" destOrd="0" parTransId="{D151DEE4-4973-49D9-B47E-84305E1CDA16}" sibTransId="{DB5C3B11-DF54-4EC3-93F3-2B9C65BE0AE9}"/>
    <dgm:cxn modelId="{7E4094A6-DF9E-4669-AC1F-822768D42364}" type="presOf" srcId="{71C8A414-8850-4721-BCF3-EA480419C671}" destId="{3DC9938E-7C44-4DE3-9E18-A93A6129F203}" srcOrd="1" destOrd="0" presId="urn:microsoft.com/office/officeart/2005/8/layout/hierarchy6"/>
    <dgm:cxn modelId="{1A67CFB2-589C-4FFF-9CA6-C286B8E4970B}" type="presOf" srcId="{A5E9B643-6096-44B3-ACE0-5C4790C03535}" destId="{FDA6B88B-D772-457D-9717-A2666EC535B7}" srcOrd="0" destOrd="0" presId="urn:microsoft.com/office/officeart/2005/8/layout/hierarchy6"/>
    <dgm:cxn modelId="{070412B6-7C7E-4B57-8AD1-3166A5B537FD}" srcId="{362449BA-1BD1-45B9-B390-59ECCEB0B8C5}" destId="{A5E9B643-6096-44B3-ACE0-5C4790C03535}" srcOrd="2" destOrd="0" parTransId="{E0AA2F9F-1A68-4B1A-8605-00E5F323C2FA}" sibTransId="{17329BD3-573A-49F1-BDCA-CEF4C68258CA}"/>
    <dgm:cxn modelId="{D90FBFBF-2651-4246-B1DE-2F19C41D0DA8}" type="presOf" srcId="{D151DEE4-4973-49D9-B47E-84305E1CDA16}" destId="{A8544A9D-85A3-47E3-8DC4-1E350D96D672}" srcOrd="0" destOrd="0" presId="urn:microsoft.com/office/officeart/2005/8/layout/hierarchy6"/>
    <dgm:cxn modelId="{F5D0CAC3-3A3F-4285-9FFD-F9A632283A98}" type="presOf" srcId="{066F54AE-D45A-4EBF-867E-3B254CEFA451}" destId="{8EC8A9F6-8A09-4457-B107-0AED8FF529DD}" srcOrd="0" destOrd="0" presId="urn:microsoft.com/office/officeart/2005/8/layout/hierarchy6"/>
    <dgm:cxn modelId="{8ADCD1C9-820A-464C-A850-CD3AB2629099}" type="presOf" srcId="{71C8A414-8850-4721-BCF3-EA480419C671}" destId="{83A061AC-2FF3-453A-A748-E05261D25DFA}" srcOrd="0" destOrd="0" presId="urn:microsoft.com/office/officeart/2005/8/layout/hierarchy6"/>
    <dgm:cxn modelId="{2DD041DC-5B15-4D5B-94DB-F424ABF4592D}" srcId="{362449BA-1BD1-45B9-B390-59ECCEB0B8C5}" destId="{71C8A414-8850-4721-BCF3-EA480419C671}" srcOrd="1" destOrd="0" parTransId="{F232057F-8716-46B7-88C9-83B7A64C546A}" sibTransId="{CF74BDD4-2962-4956-96F7-EBA213169329}"/>
    <dgm:cxn modelId="{7BB03FFA-7215-4F06-A39D-E62F84DD7445}" type="presOf" srcId="{A5E9B643-6096-44B3-ACE0-5C4790C03535}" destId="{D95F9360-B2F6-4AAA-9A2E-E9531405A233}" srcOrd="1" destOrd="0" presId="urn:microsoft.com/office/officeart/2005/8/layout/hierarchy6"/>
    <dgm:cxn modelId="{DD1BA138-6813-4393-98BE-960D7D2345B5}" type="presParOf" srcId="{A071ED96-15F7-4D11-8E17-7A4CB92C86CC}" destId="{D0E7B9D2-14EA-461D-9BC7-8A012A5768CF}" srcOrd="0" destOrd="0" presId="urn:microsoft.com/office/officeart/2005/8/layout/hierarchy6"/>
    <dgm:cxn modelId="{49BF761B-8BCD-4E1F-A10B-3F7B52CC8CB9}" type="presParOf" srcId="{D0E7B9D2-14EA-461D-9BC7-8A012A5768CF}" destId="{8E3404EF-5AF3-4703-9706-AA04B12A1D94}" srcOrd="0" destOrd="0" presId="urn:microsoft.com/office/officeart/2005/8/layout/hierarchy6"/>
    <dgm:cxn modelId="{011EB1EB-22C8-4939-8118-6F675D99DA9A}" type="presParOf" srcId="{D0E7B9D2-14EA-461D-9BC7-8A012A5768CF}" destId="{C6AA9E14-2A44-409F-9ADE-74E4650A11C3}" srcOrd="1" destOrd="0" presId="urn:microsoft.com/office/officeart/2005/8/layout/hierarchy6"/>
    <dgm:cxn modelId="{F3B52C1E-C9A7-4092-8E03-642DC6EB8F05}" type="presParOf" srcId="{C6AA9E14-2A44-409F-9ADE-74E4650A11C3}" destId="{C7C3FF7F-1998-4EE9-9E2A-22B04F200232}" srcOrd="0" destOrd="0" presId="urn:microsoft.com/office/officeart/2005/8/layout/hierarchy6"/>
    <dgm:cxn modelId="{BEA9923A-0058-4C3A-B1E1-D6BFB4D076D6}" type="presParOf" srcId="{C7C3FF7F-1998-4EE9-9E2A-22B04F200232}" destId="{9276C6AC-460B-4F11-933C-9B0D69917FF4}" srcOrd="0" destOrd="0" presId="urn:microsoft.com/office/officeart/2005/8/layout/hierarchy6"/>
    <dgm:cxn modelId="{DDD25B54-3390-477C-A865-01613FB4458F}" type="presParOf" srcId="{C7C3FF7F-1998-4EE9-9E2A-22B04F200232}" destId="{CA7F6994-D939-4472-8608-7A4F73FD9884}" srcOrd="1" destOrd="0" presId="urn:microsoft.com/office/officeart/2005/8/layout/hierarchy6"/>
    <dgm:cxn modelId="{05D8F21D-2D4E-4887-AC33-57B78F89EDD2}" type="presParOf" srcId="{CA7F6994-D939-4472-8608-7A4F73FD9884}" destId="{A8544A9D-85A3-47E3-8DC4-1E350D96D672}" srcOrd="0" destOrd="0" presId="urn:microsoft.com/office/officeart/2005/8/layout/hierarchy6"/>
    <dgm:cxn modelId="{E801B4D0-1E72-4B12-BBD6-41FC512A0A20}" type="presParOf" srcId="{CA7F6994-D939-4472-8608-7A4F73FD9884}" destId="{D6DF7151-3156-421D-BD47-C87570925DD1}" srcOrd="1" destOrd="0" presId="urn:microsoft.com/office/officeart/2005/8/layout/hierarchy6"/>
    <dgm:cxn modelId="{7897BD82-DEC0-4FAE-ADB2-F15AA9FFF508}" type="presParOf" srcId="{D6DF7151-3156-421D-BD47-C87570925DD1}" destId="{8EC8A9F6-8A09-4457-B107-0AED8FF529DD}" srcOrd="0" destOrd="0" presId="urn:microsoft.com/office/officeart/2005/8/layout/hierarchy6"/>
    <dgm:cxn modelId="{AF683010-C173-4508-BDA4-924BD6268F24}" type="presParOf" srcId="{D6DF7151-3156-421D-BD47-C87570925DD1}" destId="{8C418970-70F4-40D9-849D-B8B192D57459}" srcOrd="1" destOrd="0" presId="urn:microsoft.com/office/officeart/2005/8/layout/hierarchy6"/>
    <dgm:cxn modelId="{55BEA251-7F11-464C-BCD6-5B8B64D6067E}" type="presParOf" srcId="{CA7F6994-D939-4472-8608-7A4F73FD9884}" destId="{4597CD74-35D7-49AC-9E6A-265EA89C1EE6}" srcOrd="2" destOrd="0" presId="urn:microsoft.com/office/officeart/2005/8/layout/hierarchy6"/>
    <dgm:cxn modelId="{9785B7D1-42E0-4708-9ECB-C6075D7539B0}" type="presParOf" srcId="{CA7F6994-D939-4472-8608-7A4F73FD9884}" destId="{0ECDD80A-4F2C-49F1-BA5E-D2F13392A238}" srcOrd="3" destOrd="0" presId="urn:microsoft.com/office/officeart/2005/8/layout/hierarchy6"/>
    <dgm:cxn modelId="{58264956-BE12-42C3-8BBB-A4FE72CAB76D}" type="presParOf" srcId="{0ECDD80A-4F2C-49F1-BA5E-D2F13392A238}" destId="{F9C36BB6-84D2-4744-9FA6-2D63E2D72434}" srcOrd="0" destOrd="0" presId="urn:microsoft.com/office/officeart/2005/8/layout/hierarchy6"/>
    <dgm:cxn modelId="{62B058ED-3616-47B9-9305-F4C058376724}" type="presParOf" srcId="{0ECDD80A-4F2C-49F1-BA5E-D2F13392A238}" destId="{3D5FED93-E314-42E5-97FE-58DA0C074D05}" srcOrd="1" destOrd="0" presId="urn:microsoft.com/office/officeart/2005/8/layout/hierarchy6"/>
    <dgm:cxn modelId="{4855F8A2-0FC0-41E9-BBE3-FC74FC5F3D62}" type="presParOf" srcId="{CA7F6994-D939-4472-8608-7A4F73FD9884}" destId="{9DD316BC-A9D2-476D-A238-B6C11FB5B9BD}" srcOrd="4" destOrd="0" presId="urn:microsoft.com/office/officeart/2005/8/layout/hierarchy6"/>
    <dgm:cxn modelId="{DE8AA61E-73EA-4F48-9B5A-EFE71FA84EFA}" type="presParOf" srcId="{CA7F6994-D939-4472-8608-7A4F73FD9884}" destId="{77F0ADE5-CA9E-486B-917B-97478638EC3A}" srcOrd="5" destOrd="0" presId="urn:microsoft.com/office/officeart/2005/8/layout/hierarchy6"/>
    <dgm:cxn modelId="{F14F85FB-8C32-418D-8A1B-0E88E20A05B7}" type="presParOf" srcId="{77F0ADE5-CA9E-486B-917B-97478638EC3A}" destId="{70695331-9E5E-4874-9D1D-F2A30ADA72DB}" srcOrd="0" destOrd="0" presId="urn:microsoft.com/office/officeart/2005/8/layout/hierarchy6"/>
    <dgm:cxn modelId="{24D589F2-A8B6-41B3-92E9-74FA79127089}" type="presParOf" srcId="{77F0ADE5-CA9E-486B-917B-97478638EC3A}" destId="{928785BC-FC98-4F13-8917-D919DE65EB0C}" srcOrd="1" destOrd="0" presId="urn:microsoft.com/office/officeart/2005/8/layout/hierarchy6"/>
    <dgm:cxn modelId="{148D2CA3-AA3B-453B-9967-C18A126ED6A8}" type="presParOf" srcId="{A071ED96-15F7-4D11-8E17-7A4CB92C86CC}" destId="{4092C593-00F5-4B74-BA4D-798AB958DA41}" srcOrd="1" destOrd="0" presId="urn:microsoft.com/office/officeart/2005/8/layout/hierarchy6"/>
    <dgm:cxn modelId="{B990CB03-2122-48A8-815B-2A75FAEEED0B}" type="presParOf" srcId="{4092C593-00F5-4B74-BA4D-798AB958DA41}" destId="{215E14B1-98E8-4F65-BFEB-A29DBEBE6057}" srcOrd="0" destOrd="0" presId="urn:microsoft.com/office/officeart/2005/8/layout/hierarchy6"/>
    <dgm:cxn modelId="{6373DB98-3FCC-4572-9C65-A16CC5065466}" type="presParOf" srcId="{215E14B1-98E8-4F65-BFEB-A29DBEBE6057}" destId="{83A061AC-2FF3-453A-A748-E05261D25DFA}" srcOrd="0" destOrd="0" presId="urn:microsoft.com/office/officeart/2005/8/layout/hierarchy6"/>
    <dgm:cxn modelId="{B36BC9DC-D010-427F-B3C2-94FB618F88A2}" type="presParOf" srcId="{215E14B1-98E8-4F65-BFEB-A29DBEBE6057}" destId="{3DC9938E-7C44-4DE3-9E18-A93A6129F203}" srcOrd="1" destOrd="0" presId="urn:microsoft.com/office/officeart/2005/8/layout/hierarchy6"/>
    <dgm:cxn modelId="{9FBDFDC9-75B8-4074-B6F2-1416C6BD00A8}" type="presParOf" srcId="{4092C593-00F5-4B74-BA4D-798AB958DA41}" destId="{B1424F38-96D6-4382-951F-17CCA59683CD}" srcOrd="1" destOrd="0" presId="urn:microsoft.com/office/officeart/2005/8/layout/hierarchy6"/>
    <dgm:cxn modelId="{E8D8703A-8212-42DE-B0E7-09BBE979FA1F}" type="presParOf" srcId="{B1424F38-96D6-4382-951F-17CCA59683CD}" destId="{C744DA43-0B11-4F0A-A165-97CE2CB9C711}" srcOrd="0" destOrd="0" presId="urn:microsoft.com/office/officeart/2005/8/layout/hierarchy6"/>
    <dgm:cxn modelId="{3903F2FC-233D-465A-8AB4-00A8FC21D52B}" type="presParOf" srcId="{4092C593-00F5-4B74-BA4D-798AB958DA41}" destId="{C8A95AD1-1E5C-431B-9C7B-93BE7ED169A2}" srcOrd="2" destOrd="0" presId="urn:microsoft.com/office/officeart/2005/8/layout/hierarchy6"/>
    <dgm:cxn modelId="{952FCB44-387F-4042-A6BD-7CEA4971E85F}" type="presParOf" srcId="{C8A95AD1-1E5C-431B-9C7B-93BE7ED169A2}" destId="{FDA6B88B-D772-457D-9717-A2666EC535B7}" srcOrd="0" destOrd="0" presId="urn:microsoft.com/office/officeart/2005/8/layout/hierarchy6"/>
    <dgm:cxn modelId="{FFD66943-02A0-4BC5-A454-268E1E767102}" type="presParOf" srcId="{C8A95AD1-1E5C-431B-9C7B-93BE7ED169A2}" destId="{D95F9360-B2F6-4AAA-9A2E-E9531405A23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rgbClr val="00B050"/>
        </a:solidFill>
        <a:ln w="38100">
          <a:solidFill>
            <a:srgbClr val="FF0000"/>
          </a:solid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62449BA-1BD1-45B9-B390-59ECCEB0B8C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DDAB7BCA-2B65-4D3C-B691-D59FBEAE983A}">
      <dgm:prSet phldrT="[Text]"/>
      <dgm:spPr/>
      <dgm:t>
        <a:bodyPr/>
        <a:lstStyle/>
        <a:p>
          <a:r>
            <a:rPr lang="en-US" dirty="0"/>
            <a:t>Vulnerability affects all browsers</a:t>
          </a:r>
        </a:p>
      </dgm:t>
    </dgm:pt>
    <dgm:pt modelId="{D93A1C5E-EF73-4DB6-BE4D-31CC92A716E8}" type="parTrans" cxnId="{E5B1D507-2686-4D0C-874F-FEB27421517F}">
      <dgm:prSet/>
      <dgm:spPr/>
      <dgm:t>
        <a:bodyPr/>
        <a:lstStyle/>
        <a:p>
          <a:endParaRPr lang="en-US"/>
        </a:p>
      </dgm:t>
    </dgm:pt>
    <dgm:pt modelId="{ED952744-F52C-4267-9C2B-A180DE46926E}" type="sibTrans" cxnId="{E5B1D507-2686-4D0C-874F-FEB27421517F}">
      <dgm:prSet/>
      <dgm:spPr/>
      <dgm:t>
        <a:bodyPr/>
        <a:lstStyle/>
        <a:p>
          <a:endParaRPr lang="en-US"/>
        </a:p>
      </dgm:t>
    </dgm:pt>
    <dgm:pt modelId="{066F54AE-D45A-4EBF-867E-3B254CEFA451}">
      <dgm:prSet phldrT="[Text]"/>
      <dgm:spPr/>
      <dgm:t>
        <a:bodyPr/>
        <a:lstStyle/>
        <a:p>
          <a:r>
            <a:rPr lang="en-US" dirty="0"/>
            <a:t>Chromium</a:t>
          </a:r>
        </a:p>
      </dgm:t>
    </dgm:pt>
    <dgm:pt modelId="{D151DEE4-4973-49D9-B47E-84305E1CDA16}" type="parTrans" cxnId="{33AD3D96-616D-4969-8B0A-28CAAEE5527D}">
      <dgm:prSet/>
      <dgm:spPr/>
      <dgm:t>
        <a:bodyPr/>
        <a:lstStyle/>
        <a:p>
          <a:endParaRPr lang="en-US"/>
        </a:p>
      </dgm:t>
    </dgm:pt>
    <dgm:pt modelId="{DB5C3B11-DF54-4EC3-93F3-2B9C65BE0AE9}" type="sibTrans" cxnId="{33AD3D96-616D-4969-8B0A-28CAAEE5527D}">
      <dgm:prSet/>
      <dgm:spPr/>
      <dgm:t>
        <a:bodyPr/>
        <a:lstStyle/>
        <a:p>
          <a:endParaRPr lang="en-US"/>
        </a:p>
      </dgm:t>
    </dgm:pt>
    <dgm:pt modelId="{681B6916-8EB9-408E-8C70-546CB3256DE2}">
      <dgm:prSet phldrT="[Text]"/>
      <dgm:spPr/>
      <dgm:t>
        <a:bodyPr/>
        <a:lstStyle/>
        <a:p>
          <a:r>
            <a:rPr lang="en-US" dirty="0"/>
            <a:t>Chrome</a:t>
          </a:r>
        </a:p>
      </dgm:t>
    </dgm:pt>
    <dgm:pt modelId="{3016D1DC-E973-480A-9A8C-420870819C88}" type="parTrans" cxnId="{4A5A373D-4BC3-47E6-BD0D-A715A8FD9AAC}">
      <dgm:prSet/>
      <dgm:spPr/>
      <dgm:t>
        <a:bodyPr/>
        <a:lstStyle/>
        <a:p>
          <a:endParaRPr lang="en-US"/>
        </a:p>
      </dgm:t>
    </dgm:pt>
    <dgm:pt modelId="{29C23E57-C6D7-4403-A9A0-26737DBF1833}" type="sibTrans" cxnId="{4A5A373D-4BC3-47E6-BD0D-A715A8FD9AAC}">
      <dgm:prSet/>
      <dgm:spPr/>
      <dgm:t>
        <a:bodyPr/>
        <a:lstStyle/>
        <a:p>
          <a:endParaRPr lang="en-US"/>
        </a:p>
      </dgm:t>
    </dgm:pt>
    <dgm:pt modelId="{26CCEA62-7C71-4380-9789-BDDBDDE9A2A6}">
      <dgm:prSet phldrT="[Text]"/>
      <dgm:spPr/>
      <dgm:t>
        <a:bodyPr/>
        <a:lstStyle/>
        <a:p>
          <a:r>
            <a:rPr lang="en-US" dirty="0"/>
            <a:t>Opera</a:t>
          </a:r>
        </a:p>
      </dgm:t>
    </dgm:pt>
    <dgm:pt modelId="{AD262457-EAFB-4090-8314-D2004BBC5D12}" type="parTrans" cxnId="{709C2E72-C41D-4D9F-AED6-29EC275F97AC}">
      <dgm:prSet/>
      <dgm:spPr/>
      <dgm:t>
        <a:bodyPr/>
        <a:lstStyle/>
        <a:p>
          <a:endParaRPr lang="en-US"/>
        </a:p>
      </dgm:t>
    </dgm:pt>
    <dgm:pt modelId="{B884979F-6F68-4AF2-AFFA-BCCCCC032FF0}" type="sibTrans" cxnId="{709C2E72-C41D-4D9F-AED6-29EC275F97AC}">
      <dgm:prSet/>
      <dgm:spPr/>
      <dgm:t>
        <a:bodyPr/>
        <a:lstStyle/>
        <a:p>
          <a:endParaRPr lang="en-US"/>
        </a:p>
      </dgm:t>
    </dgm:pt>
    <dgm:pt modelId="{B58EDAAD-FAC4-44AF-BF5C-BC6891CBBCDD}">
      <dgm:prSet phldrT="[Text]"/>
      <dgm:spPr/>
      <dgm:t>
        <a:bodyPr/>
        <a:lstStyle/>
        <a:p>
          <a:r>
            <a:rPr lang="en-US" dirty="0"/>
            <a:t>Internet Explorer</a:t>
          </a:r>
        </a:p>
      </dgm:t>
    </dgm:pt>
    <dgm:pt modelId="{A1EDD8E3-DE64-4109-A315-EC4AF3EFBDF9}" type="parTrans" cxnId="{52DB167B-EB6D-4833-A9CF-9AD433F357C7}">
      <dgm:prSet/>
      <dgm:spPr/>
      <dgm:t>
        <a:bodyPr/>
        <a:lstStyle/>
        <a:p>
          <a:endParaRPr lang="en-US"/>
        </a:p>
      </dgm:t>
    </dgm:pt>
    <dgm:pt modelId="{002732AA-6F85-49C2-92FA-3C108F4C864F}" type="sibTrans" cxnId="{52DB167B-EB6D-4833-A9CF-9AD433F357C7}">
      <dgm:prSet/>
      <dgm:spPr/>
      <dgm:t>
        <a:bodyPr/>
        <a:lstStyle/>
        <a:p>
          <a:endParaRPr lang="en-US"/>
        </a:p>
      </dgm:t>
    </dgm:pt>
    <dgm:pt modelId="{71C8A414-8850-4721-BCF3-EA480419C671}">
      <dgm:prSet phldrT="[Text]"/>
      <dgm:spPr/>
      <dgm:t>
        <a:bodyPr/>
        <a:lstStyle/>
        <a:p>
          <a:r>
            <a:rPr lang="en-US" dirty="0"/>
            <a:t> Split per Product unless the code is shared</a:t>
          </a:r>
        </a:p>
      </dgm:t>
    </dgm:pt>
    <dgm:pt modelId="{F232057F-8716-46B7-88C9-83B7A64C546A}" type="parTrans" cxnId="{2DD041DC-5B15-4D5B-94DB-F424ABF4592D}">
      <dgm:prSet/>
      <dgm:spPr/>
      <dgm:t>
        <a:bodyPr/>
        <a:lstStyle/>
        <a:p>
          <a:endParaRPr lang="en-US"/>
        </a:p>
      </dgm:t>
    </dgm:pt>
    <dgm:pt modelId="{CF74BDD4-2962-4956-96F7-EBA213169329}" type="sibTrans" cxnId="{2DD041DC-5B15-4D5B-94DB-F424ABF4592D}">
      <dgm:prSet/>
      <dgm:spPr/>
      <dgm:t>
        <a:bodyPr/>
        <a:lstStyle/>
        <a:p>
          <a:endParaRPr lang="en-US"/>
        </a:p>
      </dgm:t>
    </dgm:pt>
    <dgm:pt modelId="{A5E9B643-6096-44B3-ACE0-5C4790C03535}">
      <dgm:prSet phldrT="[Text]"/>
      <dgm:spPr/>
      <dgm:t>
        <a:bodyPr/>
        <a:lstStyle/>
        <a:p>
          <a:r>
            <a:rPr lang="en-US" dirty="0"/>
            <a:t>Assign CVE IDs at this level</a:t>
          </a:r>
        </a:p>
      </dgm:t>
    </dgm:pt>
    <dgm:pt modelId="{E0AA2F9F-1A68-4B1A-8605-00E5F323C2FA}" type="parTrans" cxnId="{070412B6-7C7E-4B57-8AD1-3166A5B537FD}">
      <dgm:prSet/>
      <dgm:spPr/>
      <dgm:t>
        <a:bodyPr/>
        <a:lstStyle/>
        <a:p>
          <a:endParaRPr lang="en-US"/>
        </a:p>
      </dgm:t>
    </dgm:pt>
    <dgm:pt modelId="{17329BD3-573A-49F1-BDCA-CEF4C68258CA}" type="sibTrans" cxnId="{070412B6-7C7E-4B57-8AD1-3166A5B537FD}">
      <dgm:prSet/>
      <dgm:spPr/>
      <dgm:t>
        <a:bodyPr/>
        <a:lstStyle/>
        <a:p>
          <a:endParaRPr lang="en-US"/>
        </a:p>
      </dgm:t>
    </dgm:pt>
    <dgm:pt modelId="{EBA57334-A35A-42DA-A053-EB90E096AAD5}">
      <dgm:prSet phldrT="[Text]"/>
      <dgm:spPr/>
      <dgm:t>
        <a:bodyPr/>
        <a:lstStyle/>
        <a:p>
          <a:r>
            <a:rPr lang="en-US" dirty="0"/>
            <a:t>Shared Code; Merge into One</a:t>
          </a:r>
        </a:p>
      </dgm:t>
    </dgm:pt>
    <dgm:pt modelId="{30F5CBB0-1AD7-4F78-9FF9-2AE95804A8F6}" type="parTrans" cxnId="{31129EE4-0F92-4F8A-8E54-D78916AFF20B}">
      <dgm:prSet/>
      <dgm:spPr/>
      <dgm:t>
        <a:bodyPr/>
        <a:lstStyle/>
        <a:p>
          <a:endParaRPr lang="en-US"/>
        </a:p>
      </dgm:t>
    </dgm:pt>
    <dgm:pt modelId="{EBEAB2B9-C2B3-47C8-A007-DDC27F831F44}" type="sibTrans" cxnId="{31129EE4-0F92-4F8A-8E54-D78916AFF20B}">
      <dgm:prSet/>
      <dgm:spPr/>
      <dgm:t>
        <a:bodyPr/>
        <a:lstStyle/>
        <a:p>
          <a:endParaRPr lang="en-US"/>
        </a:p>
      </dgm:t>
    </dgm:pt>
    <dgm:pt modelId="{04C1D48E-AEBE-46BD-81FE-D7C1356953B1}">
      <dgm:prSet phldrT="[Text]"/>
      <dgm:spPr/>
      <dgm:t>
        <a:bodyPr/>
        <a:lstStyle/>
        <a:p>
          <a:r>
            <a:rPr lang="en-US" dirty="0"/>
            <a:t>Firefox</a:t>
          </a:r>
        </a:p>
      </dgm:t>
    </dgm:pt>
    <dgm:pt modelId="{BE16E9FD-0FE2-423E-9BC8-8161C4340DDC}" type="parTrans" cxnId="{F3D7B526-D1F4-42C5-B868-BAE58E73EE96}">
      <dgm:prSet/>
      <dgm:spPr/>
      <dgm:t>
        <a:bodyPr/>
        <a:lstStyle/>
        <a:p>
          <a:endParaRPr lang="en-US"/>
        </a:p>
      </dgm:t>
    </dgm:pt>
    <dgm:pt modelId="{530A1628-B03C-452D-9E2A-FFB43B08FEB6}" type="sibTrans" cxnId="{F3D7B526-D1F4-42C5-B868-BAE58E73EE96}">
      <dgm:prSet/>
      <dgm:spPr/>
      <dgm:t>
        <a:bodyPr/>
        <a:lstStyle/>
        <a:p>
          <a:endParaRPr lang="en-US"/>
        </a:p>
      </dgm:t>
    </dgm:pt>
    <dgm:pt modelId="{92179799-7A78-4B18-96BD-7945AE3F0081}">
      <dgm:prSet phldrT="[Text]"/>
      <dgm:spPr/>
      <dgm:t>
        <a:bodyPr/>
        <a:lstStyle/>
        <a:p>
          <a:r>
            <a:rPr lang="en-US" dirty="0"/>
            <a:t>Yandex</a:t>
          </a:r>
        </a:p>
      </dgm:t>
    </dgm:pt>
    <dgm:pt modelId="{8366E203-B61E-4D0E-96D6-1290EC00008C}" type="parTrans" cxnId="{EBC786D5-27A0-439C-9A92-0E3D5A32F587}">
      <dgm:prSet/>
      <dgm:spPr/>
      <dgm:t>
        <a:bodyPr/>
        <a:lstStyle/>
        <a:p>
          <a:endParaRPr lang="en-US"/>
        </a:p>
      </dgm:t>
    </dgm:pt>
    <dgm:pt modelId="{5742A752-A0AF-41C6-BDC3-65BB884DD48A}" type="sibTrans" cxnId="{EBC786D5-27A0-439C-9A92-0E3D5A32F587}">
      <dgm:prSet/>
      <dgm:spPr/>
      <dgm:t>
        <a:bodyPr/>
        <a:lstStyle/>
        <a:p>
          <a:endParaRPr lang="en-US"/>
        </a:p>
      </dgm:t>
    </dgm:pt>
    <dgm:pt modelId="{E9DD3036-6680-449B-8BEE-A3BA769188CF}">
      <dgm:prSet phldrT="[Text]"/>
      <dgm:spPr/>
      <dgm:t>
        <a:bodyPr/>
        <a:lstStyle/>
        <a:p>
          <a:r>
            <a:rPr lang="en-US" dirty="0"/>
            <a:t>Qihoo 360 Secure Browser</a:t>
          </a:r>
        </a:p>
      </dgm:t>
    </dgm:pt>
    <dgm:pt modelId="{0FB7E2CA-5F94-451D-BA1B-FCAA8A56267B}" type="parTrans" cxnId="{AB545D63-E338-4597-9E5B-4A7292F50705}">
      <dgm:prSet/>
      <dgm:spPr/>
      <dgm:t>
        <a:bodyPr/>
        <a:lstStyle/>
        <a:p>
          <a:endParaRPr lang="en-US"/>
        </a:p>
      </dgm:t>
    </dgm:pt>
    <dgm:pt modelId="{A8E0B809-8D23-4E03-8424-EF6E15D2BF64}" type="sibTrans" cxnId="{AB545D63-E338-4597-9E5B-4A7292F50705}">
      <dgm:prSet/>
      <dgm:spPr/>
      <dgm:t>
        <a:bodyPr/>
        <a:lstStyle/>
        <a:p>
          <a:endParaRPr lang="en-US"/>
        </a:p>
      </dgm:t>
    </dgm:pt>
    <dgm:pt modelId="{A071ED96-15F7-4D11-8E17-7A4CB92C86CC}" type="pres">
      <dgm:prSet presAssocID="{362449BA-1BD1-45B9-B390-59ECCEB0B8C5}" presName="mainComposite" presStyleCnt="0">
        <dgm:presLayoutVars>
          <dgm:chPref val="1"/>
          <dgm:dir/>
          <dgm:animOne val="branch"/>
          <dgm:animLvl val="lvl"/>
          <dgm:resizeHandles val="exact"/>
        </dgm:presLayoutVars>
      </dgm:prSet>
      <dgm:spPr/>
    </dgm:pt>
    <dgm:pt modelId="{D0E7B9D2-14EA-461D-9BC7-8A012A5768CF}" type="pres">
      <dgm:prSet presAssocID="{362449BA-1BD1-45B9-B390-59ECCEB0B8C5}" presName="hierFlow" presStyleCnt="0"/>
      <dgm:spPr/>
    </dgm:pt>
    <dgm:pt modelId="{8E3404EF-5AF3-4703-9706-AA04B12A1D94}" type="pres">
      <dgm:prSet presAssocID="{362449BA-1BD1-45B9-B390-59ECCEB0B8C5}" presName="firstBuf" presStyleCnt="0"/>
      <dgm:spPr/>
    </dgm:pt>
    <dgm:pt modelId="{C6AA9E14-2A44-409F-9ADE-74E4650A11C3}" type="pres">
      <dgm:prSet presAssocID="{362449BA-1BD1-45B9-B390-59ECCEB0B8C5}" presName="hierChild1" presStyleCnt="0">
        <dgm:presLayoutVars>
          <dgm:chPref val="1"/>
          <dgm:animOne val="branch"/>
          <dgm:animLvl val="lvl"/>
        </dgm:presLayoutVars>
      </dgm:prSet>
      <dgm:spPr/>
    </dgm:pt>
    <dgm:pt modelId="{C7C3FF7F-1998-4EE9-9E2A-22B04F200232}" type="pres">
      <dgm:prSet presAssocID="{DDAB7BCA-2B65-4D3C-B691-D59FBEAE983A}" presName="Name14" presStyleCnt="0"/>
      <dgm:spPr/>
    </dgm:pt>
    <dgm:pt modelId="{9276C6AC-460B-4F11-933C-9B0D69917FF4}" type="pres">
      <dgm:prSet presAssocID="{DDAB7BCA-2B65-4D3C-B691-D59FBEAE983A}" presName="level1Shape" presStyleLbl="node0" presStyleIdx="0" presStyleCnt="1">
        <dgm:presLayoutVars>
          <dgm:chPref val="3"/>
        </dgm:presLayoutVars>
      </dgm:prSet>
      <dgm:spPr/>
    </dgm:pt>
    <dgm:pt modelId="{CA7F6994-D939-4472-8608-7A4F73FD9884}" type="pres">
      <dgm:prSet presAssocID="{DDAB7BCA-2B65-4D3C-B691-D59FBEAE983A}" presName="hierChild2" presStyleCnt="0"/>
      <dgm:spPr/>
    </dgm:pt>
    <dgm:pt modelId="{A8544A9D-85A3-47E3-8DC4-1E350D96D672}" type="pres">
      <dgm:prSet presAssocID="{D151DEE4-4973-49D9-B47E-84305E1CDA16}" presName="Name19" presStyleLbl="parChTrans1D2" presStyleIdx="0" presStyleCnt="3"/>
      <dgm:spPr/>
    </dgm:pt>
    <dgm:pt modelId="{D6DF7151-3156-421D-BD47-C87570925DD1}" type="pres">
      <dgm:prSet presAssocID="{066F54AE-D45A-4EBF-867E-3B254CEFA451}" presName="Name21" presStyleCnt="0"/>
      <dgm:spPr/>
    </dgm:pt>
    <dgm:pt modelId="{8EC8A9F6-8A09-4457-B107-0AED8FF529DD}" type="pres">
      <dgm:prSet presAssocID="{066F54AE-D45A-4EBF-867E-3B254CEFA451}" presName="level2Shape" presStyleLbl="node2" presStyleIdx="0" presStyleCnt="3"/>
      <dgm:spPr/>
    </dgm:pt>
    <dgm:pt modelId="{8C418970-70F4-40D9-849D-B8B192D57459}" type="pres">
      <dgm:prSet presAssocID="{066F54AE-D45A-4EBF-867E-3B254CEFA451}" presName="hierChild3" presStyleCnt="0"/>
      <dgm:spPr/>
    </dgm:pt>
    <dgm:pt modelId="{9CFDF73C-4B33-4A19-8F1C-C6B163C718E8}" type="pres">
      <dgm:prSet presAssocID="{3016D1DC-E973-480A-9A8C-420870819C88}" presName="Name19" presStyleLbl="parChTrans1D3" presStyleIdx="0" presStyleCnt="4"/>
      <dgm:spPr/>
    </dgm:pt>
    <dgm:pt modelId="{6B03077C-8B5D-4637-BCA7-3EF5D72CB250}" type="pres">
      <dgm:prSet presAssocID="{681B6916-8EB9-408E-8C70-546CB3256DE2}" presName="Name21" presStyleCnt="0"/>
      <dgm:spPr/>
    </dgm:pt>
    <dgm:pt modelId="{DA53C6F3-3166-46A0-BA4F-7F9B06EA18B6}" type="pres">
      <dgm:prSet presAssocID="{681B6916-8EB9-408E-8C70-546CB3256DE2}" presName="level2Shape" presStyleLbl="node3" presStyleIdx="0" presStyleCnt="4"/>
      <dgm:spPr/>
    </dgm:pt>
    <dgm:pt modelId="{4911C6CF-E35C-476F-9D56-6765EE0FE667}" type="pres">
      <dgm:prSet presAssocID="{681B6916-8EB9-408E-8C70-546CB3256DE2}" presName="hierChild3" presStyleCnt="0"/>
      <dgm:spPr/>
    </dgm:pt>
    <dgm:pt modelId="{9BFE369C-1BDC-4432-B85E-A5338D4C5446}" type="pres">
      <dgm:prSet presAssocID="{AD262457-EAFB-4090-8314-D2004BBC5D12}" presName="Name19" presStyleLbl="parChTrans1D3" presStyleIdx="1" presStyleCnt="4"/>
      <dgm:spPr/>
    </dgm:pt>
    <dgm:pt modelId="{D0FA549B-F54C-4765-9099-E45BB1DE456F}" type="pres">
      <dgm:prSet presAssocID="{26CCEA62-7C71-4380-9789-BDDBDDE9A2A6}" presName="Name21" presStyleCnt="0"/>
      <dgm:spPr/>
    </dgm:pt>
    <dgm:pt modelId="{5964FD7A-24BA-49EA-A42F-8894C985C372}" type="pres">
      <dgm:prSet presAssocID="{26CCEA62-7C71-4380-9789-BDDBDDE9A2A6}" presName="level2Shape" presStyleLbl="node3" presStyleIdx="1" presStyleCnt="4"/>
      <dgm:spPr/>
    </dgm:pt>
    <dgm:pt modelId="{F4248B7D-FA0B-4933-AFD9-3E5FC88162B8}" type="pres">
      <dgm:prSet presAssocID="{26CCEA62-7C71-4380-9789-BDDBDDE9A2A6}" presName="hierChild3" presStyleCnt="0"/>
      <dgm:spPr/>
    </dgm:pt>
    <dgm:pt modelId="{A2251258-C46D-4CE9-B3AE-B8EEAD706E01}" type="pres">
      <dgm:prSet presAssocID="{8366E203-B61E-4D0E-96D6-1290EC00008C}" presName="Name19" presStyleLbl="parChTrans1D3" presStyleIdx="2" presStyleCnt="4"/>
      <dgm:spPr/>
    </dgm:pt>
    <dgm:pt modelId="{F44A07B8-4FF1-483F-BEC2-DF6CA0087FB5}" type="pres">
      <dgm:prSet presAssocID="{92179799-7A78-4B18-96BD-7945AE3F0081}" presName="Name21" presStyleCnt="0"/>
      <dgm:spPr/>
    </dgm:pt>
    <dgm:pt modelId="{6A8137F7-B844-44A4-8C5D-2D20B2E77581}" type="pres">
      <dgm:prSet presAssocID="{92179799-7A78-4B18-96BD-7945AE3F0081}" presName="level2Shape" presStyleLbl="node3" presStyleIdx="2" presStyleCnt="4"/>
      <dgm:spPr/>
    </dgm:pt>
    <dgm:pt modelId="{03104146-09D8-4ED0-8851-1D999A860BCF}" type="pres">
      <dgm:prSet presAssocID="{92179799-7A78-4B18-96BD-7945AE3F0081}" presName="hierChild3" presStyleCnt="0"/>
      <dgm:spPr/>
    </dgm:pt>
    <dgm:pt modelId="{70B2AA8E-A7AC-48AD-AE39-B8FEB0FF0CF5}" type="pres">
      <dgm:prSet presAssocID="{0FB7E2CA-5F94-451D-BA1B-FCAA8A56267B}" presName="Name19" presStyleLbl="parChTrans1D3" presStyleIdx="3" presStyleCnt="4"/>
      <dgm:spPr/>
    </dgm:pt>
    <dgm:pt modelId="{2FE968B2-D373-49C0-8292-446FF0B6896D}" type="pres">
      <dgm:prSet presAssocID="{E9DD3036-6680-449B-8BEE-A3BA769188CF}" presName="Name21" presStyleCnt="0"/>
      <dgm:spPr/>
    </dgm:pt>
    <dgm:pt modelId="{4EC5EB7B-6E83-40C5-953A-111DE8FD4647}" type="pres">
      <dgm:prSet presAssocID="{E9DD3036-6680-449B-8BEE-A3BA769188CF}" presName="level2Shape" presStyleLbl="node3" presStyleIdx="3" presStyleCnt="4"/>
      <dgm:spPr/>
    </dgm:pt>
    <dgm:pt modelId="{766213A3-471B-4808-87C4-681936344B41}" type="pres">
      <dgm:prSet presAssocID="{E9DD3036-6680-449B-8BEE-A3BA769188CF}" presName="hierChild3" presStyleCnt="0"/>
      <dgm:spPr/>
    </dgm:pt>
    <dgm:pt modelId="{4597CD74-35D7-49AC-9E6A-265EA89C1EE6}" type="pres">
      <dgm:prSet presAssocID="{A1EDD8E3-DE64-4109-A315-EC4AF3EFBDF9}" presName="Name19" presStyleLbl="parChTrans1D2" presStyleIdx="1" presStyleCnt="3"/>
      <dgm:spPr/>
    </dgm:pt>
    <dgm:pt modelId="{0ECDD80A-4F2C-49F1-BA5E-D2F13392A238}" type="pres">
      <dgm:prSet presAssocID="{B58EDAAD-FAC4-44AF-BF5C-BC6891CBBCDD}" presName="Name21" presStyleCnt="0"/>
      <dgm:spPr/>
    </dgm:pt>
    <dgm:pt modelId="{F9C36BB6-84D2-4744-9FA6-2D63E2D72434}" type="pres">
      <dgm:prSet presAssocID="{B58EDAAD-FAC4-44AF-BF5C-BC6891CBBCDD}" presName="level2Shape" presStyleLbl="node2" presStyleIdx="1" presStyleCnt="3"/>
      <dgm:spPr/>
    </dgm:pt>
    <dgm:pt modelId="{3D5FED93-E314-42E5-97FE-58DA0C074D05}" type="pres">
      <dgm:prSet presAssocID="{B58EDAAD-FAC4-44AF-BF5C-BC6891CBBCDD}" presName="hierChild3" presStyleCnt="0"/>
      <dgm:spPr/>
    </dgm:pt>
    <dgm:pt modelId="{9DD316BC-A9D2-476D-A238-B6C11FB5B9BD}" type="pres">
      <dgm:prSet presAssocID="{BE16E9FD-0FE2-423E-9BC8-8161C4340DDC}" presName="Name19" presStyleLbl="parChTrans1D2" presStyleIdx="2" presStyleCnt="3"/>
      <dgm:spPr/>
    </dgm:pt>
    <dgm:pt modelId="{77F0ADE5-CA9E-486B-917B-97478638EC3A}" type="pres">
      <dgm:prSet presAssocID="{04C1D48E-AEBE-46BD-81FE-D7C1356953B1}" presName="Name21" presStyleCnt="0"/>
      <dgm:spPr/>
    </dgm:pt>
    <dgm:pt modelId="{70695331-9E5E-4874-9D1D-F2A30ADA72DB}" type="pres">
      <dgm:prSet presAssocID="{04C1D48E-AEBE-46BD-81FE-D7C1356953B1}" presName="level2Shape" presStyleLbl="node2" presStyleIdx="2" presStyleCnt="3"/>
      <dgm:spPr/>
    </dgm:pt>
    <dgm:pt modelId="{928785BC-FC98-4F13-8917-D919DE65EB0C}" type="pres">
      <dgm:prSet presAssocID="{04C1D48E-AEBE-46BD-81FE-D7C1356953B1}" presName="hierChild3" presStyleCnt="0"/>
      <dgm:spPr/>
    </dgm:pt>
    <dgm:pt modelId="{4092C593-00F5-4B74-BA4D-798AB958DA41}" type="pres">
      <dgm:prSet presAssocID="{362449BA-1BD1-45B9-B390-59ECCEB0B8C5}" presName="bgShapesFlow" presStyleCnt="0"/>
      <dgm:spPr/>
    </dgm:pt>
    <dgm:pt modelId="{215E14B1-98E8-4F65-BFEB-A29DBEBE6057}" type="pres">
      <dgm:prSet presAssocID="{71C8A414-8850-4721-BCF3-EA480419C671}" presName="rectComp" presStyleCnt="0"/>
      <dgm:spPr/>
    </dgm:pt>
    <dgm:pt modelId="{83A061AC-2FF3-453A-A748-E05261D25DFA}" type="pres">
      <dgm:prSet presAssocID="{71C8A414-8850-4721-BCF3-EA480419C671}" presName="bgRect" presStyleLbl="bgShp" presStyleIdx="0" presStyleCnt="3"/>
      <dgm:spPr/>
    </dgm:pt>
    <dgm:pt modelId="{3DC9938E-7C44-4DE3-9E18-A93A6129F203}" type="pres">
      <dgm:prSet presAssocID="{71C8A414-8850-4721-BCF3-EA480419C671}" presName="bgRectTx" presStyleLbl="bgShp" presStyleIdx="0" presStyleCnt="3">
        <dgm:presLayoutVars>
          <dgm:bulletEnabled val="1"/>
        </dgm:presLayoutVars>
      </dgm:prSet>
      <dgm:spPr/>
    </dgm:pt>
    <dgm:pt modelId="{B1424F38-96D6-4382-951F-17CCA59683CD}" type="pres">
      <dgm:prSet presAssocID="{71C8A414-8850-4721-BCF3-EA480419C671}" presName="spComp" presStyleCnt="0"/>
      <dgm:spPr/>
    </dgm:pt>
    <dgm:pt modelId="{C744DA43-0B11-4F0A-A165-97CE2CB9C711}" type="pres">
      <dgm:prSet presAssocID="{71C8A414-8850-4721-BCF3-EA480419C671}" presName="vSp" presStyleCnt="0"/>
      <dgm:spPr/>
    </dgm:pt>
    <dgm:pt modelId="{C8A95AD1-1E5C-431B-9C7B-93BE7ED169A2}" type="pres">
      <dgm:prSet presAssocID="{A5E9B643-6096-44B3-ACE0-5C4790C03535}" presName="rectComp" presStyleCnt="0"/>
      <dgm:spPr/>
    </dgm:pt>
    <dgm:pt modelId="{FDA6B88B-D772-457D-9717-A2666EC535B7}" type="pres">
      <dgm:prSet presAssocID="{A5E9B643-6096-44B3-ACE0-5C4790C03535}" presName="bgRect" presStyleLbl="bgShp" presStyleIdx="1" presStyleCnt="3"/>
      <dgm:spPr/>
    </dgm:pt>
    <dgm:pt modelId="{D95F9360-B2F6-4AAA-9A2E-E9531405A233}" type="pres">
      <dgm:prSet presAssocID="{A5E9B643-6096-44B3-ACE0-5C4790C03535}" presName="bgRectTx" presStyleLbl="bgShp" presStyleIdx="1" presStyleCnt="3">
        <dgm:presLayoutVars>
          <dgm:bulletEnabled val="1"/>
        </dgm:presLayoutVars>
      </dgm:prSet>
      <dgm:spPr/>
    </dgm:pt>
    <dgm:pt modelId="{8E7A6F1B-33C5-4AF0-B466-D4426D43DCBD}" type="pres">
      <dgm:prSet presAssocID="{A5E9B643-6096-44B3-ACE0-5C4790C03535}" presName="spComp" presStyleCnt="0"/>
      <dgm:spPr/>
    </dgm:pt>
    <dgm:pt modelId="{888CB823-EFC1-4B8E-AC99-9B5EB1275102}" type="pres">
      <dgm:prSet presAssocID="{A5E9B643-6096-44B3-ACE0-5C4790C03535}" presName="vSp" presStyleCnt="0"/>
      <dgm:spPr/>
    </dgm:pt>
    <dgm:pt modelId="{767318F4-C100-4161-B015-069B8CD7C284}" type="pres">
      <dgm:prSet presAssocID="{EBA57334-A35A-42DA-A053-EB90E096AAD5}" presName="rectComp" presStyleCnt="0"/>
      <dgm:spPr/>
    </dgm:pt>
    <dgm:pt modelId="{3C9F1AF2-56DC-4F97-A497-F9F728226198}" type="pres">
      <dgm:prSet presAssocID="{EBA57334-A35A-42DA-A053-EB90E096AAD5}" presName="bgRect" presStyleLbl="bgShp" presStyleIdx="2" presStyleCnt="3"/>
      <dgm:spPr/>
    </dgm:pt>
    <dgm:pt modelId="{2D132AAB-4394-4A62-A5F9-716780EAE8FC}" type="pres">
      <dgm:prSet presAssocID="{EBA57334-A35A-42DA-A053-EB90E096AAD5}" presName="bgRectTx" presStyleLbl="bgShp" presStyleIdx="2" presStyleCnt="3">
        <dgm:presLayoutVars>
          <dgm:bulletEnabled val="1"/>
        </dgm:presLayoutVars>
      </dgm:prSet>
      <dgm:spPr/>
    </dgm:pt>
  </dgm:ptLst>
  <dgm:cxnLst>
    <dgm:cxn modelId="{1E1D1A01-56CD-4211-B761-5D257E45289C}" type="presOf" srcId="{B58EDAAD-FAC4-44AF-BF5C-BC6891CBBCDD}" destId="{F9C36BB6-84D2-4744-9FA6-2D63E2D72434}" srcOrd="0" destOrd="0" presId="urn:microsoft.com/office/officeart/2005/8/layout/hierarchy6"/>
    <dgm:cxn modelId="{D3A19C03-64E2-4DF5-A1D8-E616448D73B2}" type="presOf" srcId="{BE16E9FD-0FE2-423E-9BC8-8161C4340DDC}" destId="{9DD316BC-A9D2-476D-A238-B6C11FB5B9BD}" srcOrd="0" destOrd="0" presId="urn:microsoft.com/office/officeart/2005/8/layout/hierarchy6"/>
    <dgm:cxn modelId="{E5B1D507-2686-4D0C-874F-FEB27421517F}" srcId="{362449BA-1BD1-45B9-B390-59ECCEB0B8C5}" destId="{DDAB7BCA-2B65-4D3C-B691-D59FBEAE983A}" srcOrd="0" destOrd="0" parTransId="{D93A1C5E-EF73-4DB6-BE4D-31CC92A716E8}" sibTransId="{ED952744-F52C-4267-9C2B-A180DE46926E}"/>
    <dgm:cxn modelId="{B83ABC1C-8AC0-466B-A0DB-196804CA8E27}" type="presOf" srcId="{DDAB7BCA-2B65-4D3C-B691-D59FBEAE983A}" destId="{9276C6AC-460B-4F11-933C-9B0D69917FF4}" srcOrd="0" destOrd="0" presId="urn:microsoft.com/office/officeart/2005/8/layout/hierarchy6"/>
    <dgm:cxn modelId="{F3D7B526-D1F4-42C5-B868-BAE58E73EE96}" srcId="{DDAB7BCA-2B65-4D3C-B691-D59FBEAE983A}" destId="{04C1D48E-AEBE-46BD-81FE-D7C1356953B1}" srcOrd="2" destOrd="0" parTransId="{BE16E9FD-0FE2-423E-9BC8-8161C4340DDC}" sibTransId="{530A1628-B03C-452D-9E2A-FFB43B08FEB6}"/>
    <dgm:cxn modelId="{C62F9633-708E-402A-AB12-A99F7033BCC8}" type="presOf" srcId="{92179799-7A78-4B18-96BD-7945AE3F0081}" destId="{6A8137F7-B844-44A4-8C5D-2D20B2E77581}" srcOrd="0" destOrd="0" presId="urn:microsoft.com/office/officeart/2005/8/layout/hierarchy6"/>
    <dgm:cxn modelId="{4A5A373D-4BC3-47E6-BD0D-A715A8FD9AAC}" srcId="{066F54AE-D45A-4EBF-867E-3B254CEFA451}" destId="{681B6916-8EB9-408E-8C70-546CB3256DE2}" srcOrd="0" destOrd="0" parTransId="{3016D1DC-E973-480A-9A8C-420870819C88}" sibTransId="{29C23E57-C6D7-4403-A9A0-26737DBF1833}"/>
    <dgm:cxn modelId="{AB545D63-E338-4597-9E5B-4A7292F50705}" srcId="{066F54AE-D45A-4EBF-867E-3B254CEFA451}" destId="{E9DD3036-6680-449B-8BEE-A3BA769188CF}" srcOrd="3" destOrd="0" parTransId="{0FB7E2CA-5F94-451D-BA1B-FCAA8A56267B}" sibTransId="{A8E0B809-8D23-4E03-8424-EF6E15D2BF64}"/>
    <dgm:cxn modelId="{5A4A6E64-FCBE-49AF-B666-2E6DB44B9845}" type="presOf" srcId="{E9DD3036-6680-449B-8BEE-A3BA769188CF}" destId="{4EC5EB7B-6E83-40C5-953A-111DE8FD4647}" srcOrd="0" destOrd="0" presId="urn:microsoft.com/office/officeart/2005/8/layout/hierarchy6"/>
    <dgm:cxn modelId="{55364D48-1047-44C0-B8E3-BC20A76B8792}" type="presOf" srcId="{0FB7E2CA-5F94-451D-BA1B-FCAA8A56267B}" destId="{70B2AA8E-A7AC-48AD-AE39-B8FEB0FF0CF5}" srcOrd="0" destOrd="0" presId="urn:microsoft.com/office/officeart/2005/8/layout/hierarchy6"/>
    <dgm:cxn modelId="{DE377848-6159-4DF6-BFAF-E24A5C44F950}" type="presOf" srcId="{AD262457-EAFB-4090-8314-D2004BBC5D12}" destId="{9BFE369C-1BDC-4432-B85E-A5338D4C5446}" srcOrd="0" destOrd="0" presId="urn:microsoft.com/office/officeart/2005/8/layout/hierarchy6"/>
    <dgm:cxn modelId="{3F8AA26A-1981-4440-BFFA-14701756EA14}" type="presOf" srcId="{362449BA-1BD1-45B9-B390-59ECCEB0B8C5}" destId="{A071ED96-15F7-4D11-8E17-7A4CB92C86CC}" srcOrd="0" destOrd="0" presId="urn:microsoft.com/office/officeart/2005/8/layout/hierarchy6"/>
    <dgm:cxn modelId="{4A48046C-507A-43C8-BFC8-C726D8A97EC5}" type="presOf" srcId="{A1EDD8E3-DE64-4109-A315-EC4AF3EFBDF9}" destId="{4597CD74-35D7-49AC-9E6A-265EA89C1EE6}" srcOrd="0" destOrd="0" presId="urn:microsoft.com/office/officeart/2005/8/layout/hierarchy6"/>
    <dgm:cxn modelId="{23069F6C-DD5F-4930-AFB0-A02DF769D3DB}" type="presOf" srcId="{EBA57334-A35A-42DA-A053-EB90E096AAD5}" destId="{2D132AAB-4394-4A62-A5F9-716780EAE8FC}" srcOrd="1" destOrd="0" presId="urn:microsoft.com/office/officeart/2005/8/layout/hierarchy6"/>
    <dgm:cxn modelId="{709C2E72-C41D-4D9F-AED6-29EC275F97AC}" srcId="{066F54AE-D45A-4EBF-867E-3B254CEFA451}" destId="{26CCEA62-7C71-4380-9789-BDDBDDE9A2A6}" srcOrd="1" destOrd="0" parTransId="{AD262457-EAFB-4090-8314-D2004BBC5D12}" sibTransId="{B884979F-6F68-4AF2-AFFA-BCCCCC032FF0}"/>
    <dgm:cxn modelId="{52DB167B-EB6D-4833-A9CF-9AD433F357C7}" srcId="{DDAB7BCA-2B65-4D3C-B691-D59FBEAE983A}" destId="{B58EDAAD-FAC4-44AF-BF5C-BC6891CBBCDD}" srcOrd="1" destOrd="0" parTransId="{A1EDD8E3-DE64-4109-A315-EC4AF3EFBDF9}" sibTransId="{002732AA-6F85-49C2-92FA-3C108F4C864F}"/>
    <dgm:cxn modelId="{C1804280-4FAC-4C13-816C-E669205AB511}" type="presOf" srcId="{04C1D48E-AEBE-46BD-81FE-D7C1356953B1}" destId="{70695331-9E5E-4874-9D1D-F2A30ADA72DB}" srcOrd="0" destOrd="0" presId="urn:microsoft.com/office/officeart/2005/8/layout/hierarchy6"/>
    <dgm:cxn modelId="{54A14C8A-9C90-43A1-8767-E7440032AF22}" type="presOf" srcId="{3016D1DC-E973-480A-9A8C-420870819C88}" destId="{9CFDF73C-4B33-4A19-8F1C-C6B163C718E8}" srcOrd="0" destOrd="0" presId="urn:microsoft.com/office/officeart/2005/8/layout/hierarchy6"/>
    <dgm:cxn modelId="{33AD3D96-616D-4969-8B0A-28CAAEE5527D}" srcId="{DDAB7BCA-2B65-4D3C-B691-D59FBEAE983A}" destId="{066F54AE-D45A-4EBF-867E-3B254CEFA451}" srcOrd="0" destOrd="0" parTransId="{D151DEE4-4973-49D9-B47E-84305E1CDA16}" sibTransId="{DB5C3B11-DF54-4EC3-93F3-2B9C65BE0AE9}"/>
    <dgm:cxn modelId="{7E4094A6-DF9E-4669-AC1F-822768D42364}" type="presOf" srcId="{71C8A414-8850-4721-BCF3-EA480419C671}" destId="{3DC9938E-7C44-4DE3-9E18-A93A6129F203}" srcOrd="1" destOrd="0" presId="urn:microsoft.com/office/officeart/2005/8/layout/hierarchy6"/>
    <dgm:cxn modelId="{9985E5A7-DCB0-418E-ABEF-F8BD39911426}" type="presOf" srcId="{EBA57334-A35A-42DA-A053-EB90E096AAD5}" destId="{3C9F1AF2-56DC-4F97-A497-F9F728226198}" srcOrd="0" destOrd="0" presId="urn:microsoft.com/office/officeart/2005/8/layout/hierarchy6"/>
    <dgm:cxn modelId="{1A67CFB2-589C-4FFF-9CA6-C286B8E4970B}" type="presOf" srcId="{A5E9B643-6096-44B3-ACE0-5C4790C03535}" destId="{FDA6B88B-D772-457D-9717-A2666EC535B7}" srcOrd="0" destOrd="0" presId="urn:microsoft.com/office/officeart/2005/8/layout/hierarchy6"/>
    <dgm:cxn modelId="{070412B6-7C7E-4B57-8AD1-3166A5B537FD}" srcId="{362449BA-1BD1-45B9-B390-59ECCEB0B8C5}" destId="{A5E9B643-6096-44B3-ACE0-5C4790C03535}" srcOrd="2" destOrd="0" parTransId="{E0AA2F9F-1A68-4B1A-8605-00E5F323C2FA}" sibTransId="{17329BD3-573A-49F1-BDCA-CEF4C68258CA}"/>
    <dgm:cxn modelId="{D90FBFBF-2651-4246-B1DE-2F19C41D0DA8}" type="presOf" srcId="{D151DEE4-4973-49D9-B47E-84305E1CDA16}" destId="{A8544A9D-85A3-47E3-8DC4-1E350D96D672}" srcOrd="0" destOrd="0" presId="urn:microsoft.com/office/officeart/2005/8/layout/hierarchy6"/>
    <dgm:cxn modelId="{F5D0CAC3-3A3F-4285-9FFD-F9A632283A98}" type="presOf" srcId="{066F54AE-D45A-4EBF-867E-3B254CEFA451}" destId="{8EC8A9F6-8A09-4457-B107-0AED8FF529DD}" srcOrd="0" destOrd="0" presId="urn:microsoft.com/office/officeart/2005/8/layout/hierarchy6"/>
    <dgm:cxn modelId="{8ADCD1C9-820A-464C-A850-CD3AB2629099}" type="presOf" srcId="{71C8A414-8850-4721-BCF3-EA480419C671}" destId="{83A061AC-2FF3-453A-A748-E05261D25DFA}" srcOrd="0" destOrd="0" presId="urn:microsoft.com/office/officeart/2005/8/layout/hierarchy6"/>
    <dgm:cxn modelId="{EBC786D5-27A0-439C-9A92-0E3D5A32F587}" srcId="{066F54AE-D45A-4EBF-867E-3B254CEFA451}" destId="{92179799-7A78-4B18-96BD-7945AE3F0081}" srcOrd="2" destOrd="0" parTransId="{8366E203-B61E-4D0E-96D6-1290EC00008C}" sibTransId="{5742A752-A0AF-41C6-BDC3-65BB884DD48A}"/>
    <dgm:cxn modelId="{15EFCBDA-5FAD-45DA-80DE-086F279AA5FE}" type="presOf" srcId="{681B6916-8EB9-408E-8C70-546CB3256DE2}" destId="{DA53C6F3-3166-46A0-BA4F-7F9B06EA18B6}" srcOrd="0" destOrd="0" presId="urn:microsoft.com/office/officeart/2005/8/layout/hierarchy6"/>
    <dgm:cxn modelId="{2DD041DC-5B15-4D5B-94DB-F424ABF4592D}" srcId="{362449BA-1BD1-45B9-B390-59ECCEB0B8C5}" destId="{71C8A414-8850-4721-BCF3-EA480419C671}" srcOrd="1" destOrd="0" parTransId="{F232057F-8716-46B7-88C9-83B7A64C546A}" sibTransId="{CF74BDD4-2962-4956-96F7-EBA213169329}"/>
    <dgm:cxn modelId="{31129EE4-0F92-4F8A-8E54-D78916AFF20B}" srcId="{362449BA-1BD1-45B9-B390-59ECCEB0B8C5}" destId="{EBA57334-A35A-42DA-A053-EB90E096AAD5}" srcOrd="3" destOrd="0" parTransId="{30F5CBB0-1AD7-4F78-9FF9-2AE95804A8F6}" sibTransId="{EBEAB2B9-C2B3-47C8-A007-DDC27F831F44}"/>
    <dgm:cxn modelId="{69C6A3EB-E8E2-484F-9571-EB86857B1E31}" type="presOf" srcId="{8366E203-B61E-4D0E-96D6-1290EC00008C}" destId="{A2251258-C46D-4CE9-B3AE-B8EEAD706E01}" srcOrd="0" destOrd="0" presId="urn:microsoft.com/office/officeart/2005/8/layout/hierarchy6"/>
    <dgm:cxn modelId="{7BB03FFA-7215-4F06-A39D-E62F84DD7445}" type="presOf" srcId="{A5E9B643-6096-44B3-ACE0-5C4790C03535}" destId="{D95F9360-B2F6-4AAA-9A2E-E9531405A233}" srcOrd="1" destOrd="0" presId="urn:microsoft.com/office/officeart/2005/8/layout/hierarchy6"/>
    <dgm:cxn modelId="{D4FA0DFB-2BAF-4674-B893-C9A79330F47D}" type="presOf" srcId="{26CCEA62-7C71-4380-9789-BDDBDDE9A2A6}" destId="{5964FD7A-24BA-49EA-A42F-8894C985C372}" srcOrd="0" destOrd="0" presId="urn:microsoft.com/office/officeart/2005/8/layout/hierarchy6"/>
    <dgm:cxn modelId="{DD1BA138-6813-4393-98BE-960D7D2345B5}" type="presParOf" srcId="{A071ED96-15F7-4D11-8E17-7A4CB92C86CC}" destId="{D0E7B9D2-14EA-461D-9BC7-8A012A5768CF}" srcOrd="0" destOrd="0" presId="urn:microsoft.com/office/officeart/2005/8/layout/hierarchy6"/>
    <dgm:cxn modelId="{49BF761B-8BCD-4E1F-A10B-3F7B52CC8CB9}" type="presParOf" srcId="{D0E7B9D2-14EA-461D-9BC7-8A012A5768CF}" destId="{8E3404EF-5AF3-4703-9706-AA04B12A1D94}" srcOrd="0" destOrd="0" presId="urn:microsoft.com/office/officeart/2005/8/layout/hierarchy6"/>
    <dgm:cxn modelId="{011EB1EB-22C8-4939-8118-6F675D99DA9A}" type="presParOf" srcId="{D0E7B9D2-14EA-461D-9BC7-8A012A5768CF}" destId="{C6AA9E14-2A44-409F-9ADE-74E4650A11C3}" srcOrd="1" destOrd="0" presId="urn:microsoft.com/office/officeart/2005/8/layout/hierarchy6"/>
    <dgm:cxn modelId="{F3B52C1E-C9A7-4092-8E03-642DC6EB8F05}" type="presParOf" srcId="{C6AA9E14-2A44-409F-9ADE-74E4650A11C3}" destId="{C7C3FF7F-1998-4EE9-9E2A-22B04F200232}" srcOrd="0" destOrd="0" presId="urn:microsoft.com/office/officeart/2005/8/layout/hierarchy6"/>
    <dgm:cxn modelId="{BEA9923A-0058-4C3A-B1E1-D6BFB4D076D6}" type="presParOf" srcId="{C7C3FF7F-1998-4EE9-9E2A-22B04F200232}" destId="{9276C6AC-460B-4F11-933C-9B0D69917FF4}" srcOrd="0" destOrd="0" presId="urn:microsoft.com/office/officeart/2005/8/layout/hierarchy6"/>
    <dgm:cxn modelId="{DDD25B54-3390-477C-A865-01613FB4458F}" type="presParOf" srcId="{C7C3FF7F-1998-4EE9-9E2A-22B04F200232}" destId="{CA7F6994-D939-4472-8608-7A4F73FD9884}" srcOrd="1" destOrd="0" presId="urn:microsoft.com/office/officeart/2005/8/layout/hierarchy6"/>
    <dgm:cxn modelId="{05D8F21D-2D4E-4887-AC33-57B78F89EDD2}" type="presParOf" srcId="{CA7F6994-D939-4472-8608-7A4F73FD9884}" destId="{A8544A9D-85A3-47E3-8DC4-1E350D96D672}" srcOrd="0" destOrd="0" presId="urn:microsoft.com/office/officeart/2005/8/layout/hierarchy6"/>
    <dgm:cxn modelId="{E801B4D0-1E72-4B12-BBD6-41FC512A0A20}" type="presParOf" srcId="{CA7F6994-D939-4472-8608-7A4F73FD9884}" destId="{D6DF7151-3156-421D-BD47-C87570925DD1}" srcOrd="1" destOrd="0" presId="urn:microsoft.com/office/officeart/2005/8/layout/hierarchy6"/>
    <dgm:cxn modelId="{7897BD82-DEC0-4FAE-ADB2-F15AA9FFF508}" type="presParOf" srcId="{D6DF7151-3156-421D-BD47-C87570925DD1}" destId="{8EC8A9F6-8A09-4457-B107-0AED8FF529DD}" srcOrd="0" destOrd="0" presId="urn:microsoft.com/office/officeart/2005/8/layout/hierarchy6"/>
    <dgm:cxn modelId="{AF683010-C173-4508-BDA4-924BD6268F24}" type="presParOf" srcId="{D6DF7151-3156-421D-BD47-C87570925DD1}" destId="{8C418970-70F4-40D9-849D-B8B192D57459}" srcOrd="1" destOrd="0" presId="urn:microsoft.com/office/officeart/2005/8/layout/hierarchy6"/>
    <dgm:cxn modelId="{F318B78F-0BF7-4DD1-912A-95043192FEB0}" type="presParOf" srcId="{8C418970-70F4-40D9-849D-B8B192D57459}" destId="{9CFDF73C-4B33-4A19-8F1C-C6B163C718E8}" srcOrd="0" destOrd="0" presId="urn:microsoft.com/office/officeart/2005/8/layout/hierarchy6"/>
    <dgm:cxn modelId="{E1FFF7E2-4E7C-434E-B1E6-2DFF672855BC}" type="presParOf" srcId="{8C418970-70F4-40D9-849D-B8B192D57459}" destId="{6B03077C-8B5D-4637-BCA7-3EF5D72CB250}" srcOrd="1" destOrd="0" presId="urn:microsoft.com/office/officeart/2005/8/layout/hierarchy6"/>
    <dgm:cxn modelId="{EAF3F287-D2CF-4B27-AC3A-FD756E867CFC}" type="presParOf" srcId="{6B03077C-8B5D-4637-BCA7-3EF5D72CB250}" destId="{DA53C6F3-3166-46A0-BA4F-7F9B06EA18B6}" srcOrd="0" destOrd="0" presId="urn:microsoft.com/office/officeart/2005/8/layout/hierarchy6"/>
    <dgm:cxn modelId="{BC00C03A-94A4-4F4E-8559-53D4C6B4789A}" type="presParOf" srcId="{6B03077C-8B5D-4637-BCA7-3EF5D72CB250}" destId="{4911C6CF-E35C-476F-9D56-6765EE0FE667}" srcOrd="1" destOrd="0" presId="urn:microsoft.com/office/officeart/2005/8/layout/hierarchy6"/>
    <dgm:cxn modelId="{30FC736E-6B6F-4AD2-B082-5FCC761094B8}" type="presParOf" srcId="{8C418970-70F4-40D9-849D-B8B192D57459}" destId="{9BFE369C-1BDC-4432-B85E-A5338D4C5446}" srcOrd="2" destOrd="0" presId="urn:microsoft.com/office/officeart/2005/8/layout/hierarchy6"/>
    <dgm:cxn modelId="{5AD58B81-2E01-4DEC-9723-548ABA61AB3F}" type="presParOf" srcId="{8C418970-70F4-40D9-849D-B8B192D57459}" destId="{D0FA549B-F54C-4765-9099-E45BB1DE456F}" srcOrd="3" destOrd="0" presId="urn:microsoft.com/office/officeart/2005/8/layout/hierarchy6"/>
    <dgm:cxn modelId="{AC3E103A-4AD8-4FF3-8DB7-4A3662AC9554}" type="presParOf" srcId="{D0FA549B-F54C-4765-9099-E45BB1DE456F}" destId="{5964FD7A-24BA-49EA-A42F-8894C985C372}" srcOrd="0" destOrd="0" presId="urn:microsoft.com/office/officeart/2005/8/layout/hierarchy6"/>
    <dgm:cxn modelId="{79D6E48E-4CAB-4BE8-9237-54CD1BD088E9}" type="presParOf" srcId="{D0FA549B-F54C-4765-9099-E45BB1DE456F}" destId="{F4248B7D-FA0B-4933-AFD9-3E5FC88162B8}" srcOrd="1" destOrd="0" presId="urn:microsoft.com/office/officeart/2005/8/layout/hierarchy6"/>
    <dgm:cxn modelId="{AC9A5D97-1F39-489E-8495-DA3E24EF334E}" type="presParOf" srcId="{8C418970-70F4-40D9-849D-B8B192D57459}" destId="{A2251258-C46D-4CE9-B3AE-B8EEAD706E01}" srcOrd="4" destOrd="0" presId="urn:microsoft.com/office/officeart/2005/8/layout/hierarchy6"/>
    <dgm:cxn modelId="{30C421C9-852F-4B2C-BDDD-B8583128673B}" type="presParOf" srcId="{8C418970-70F4-40D9-849D-B8B192D57459}" destId="{F44A07B8-4FF1-483F-BEC2-DF6CA0087FB5}" srcOrd="5" destOrd="0" presId="urn:microsoft.com/office/officeart/2005/8/layout/hierarchy6"/>
    <dgm:cxn modelId="{2CC5DC5B-9FCC-4B51-8F82-D5B35AAC1D07}" type="presParOf" srcId="{F44A07B8-4FF1-483F-BEC2-DF6CA0087FB5}" destId="{6A8137F7-B844-44A4-8C5D-2D20B2E77581}" srcOrd="0" destOrd="0" presId="urn:microsoft.com/office/officeart/2005/8/layout/hierarchy6"/>
    <dgm:cxn modelId="{5B21CDF3-1C46-4739-9B6B-08916A5ACBFB}" type="presParOf" srcId="{F44A07B8-4FF1-483F-BEC2-DF6CA0087FB5}" destId="{03104146-09D8-4ED0-8851-1D999A860BCF}" srcOrd="1" destOrd="0" presId="urn:microsoft.com/office/officeart/2005/8/layout/hierarchy6"/>
    <dgm:cxn modelId="{C81796B1-8C18-4842-A003-31D2258F00E9}" type="presParOf" srcId="{8C418970-70F4-40D9-849D-B8B192D57459}" destId="{70B2AA8E-A7AC-48AD-AE39-B8FEB0FF0CF5}" srcOrd="6" destOrd="0" presId="urn:microsoft.com/office/officeart/2005/8/layout/hierarchy6"/>
    <dgm:cxn modelId="{2D79920B-EC51-4760-8C34-F92F1265946B}" type="presParOf" srcId="{8C418970-70F4-40D9-849D-B8B192D57459}" destId="{2FE968B2-D373-49C0-8292-446FF0B6896D}" srcOrd="7" destOrd="0" presId="urn:microsoft.com/office/officeart/2005/8/layout/hierarchy6"/>
    <dgm:cxn modelId="{5C49EF9B-5EFB-4FC6-92B9-AFB4F96D4DBC}" type="presParOf" srcId="{2FE968B2-D373-49C0-8292-446FF0B6896D}" destId="{4EC5EB7B-6E83-40C5-953A-111DE8FD4647}" srcOrd="0" destOrd="0" presId="urn:microsoft.com/office/officeart/2005/8/layout/hierarchy6"/>
    <dgm:cxn modelId="{F58B3603-B86E-4E51-9773-326FF5B5A987}" type="presParOf" srcId="{2FE968B2-D373-49C0-8292-446FF0B6896D}" destId="{766213A3-471B-4808-87C4-681936344B41}" srcOrd="1" destOrd="0" presId="urn:microsoft.com/office/officeart/2005/8/layout/hierarchy6"/>
    <dgm:cxn modelId="{55BEA251-7F11-464C-BCD6-5B8B64D6067E}" type="presParOf" srcId="{CA7F6994-D939-4472-8608-7A4F73FD9884}" destId="{4597CD74-35D7-49AC-9E6A-265EA89C1EE6}" srcOrd="2" destOrd="0" presId="urn:microsoft.com/office/officeart/2005/8/layout/hierarchy6"/>
    <dgm:cxn modelId="{9785B7D1-42E0-4708-9ECB-C6075D7539B0}" type="presParOf" srcId="{CA7F6994-D939-4472-8608-7A4F73FD9884}" destId="{0ECDD80A-4F2C-49F1-BA5E-D2F13392A238}" srcOrd="3" destOrd="0" presId="urn:microsoft.com/office/officeart/2005/8/layout/hierarchy6"/>
    <dgm:cxn modelId="{58264956-BE12-42C3-8BBB-A4FE72CAB76D}" type="presParOf" srcId="{0ECDD80A-4F2C-49F1-BA5E-D2F13392A238}" destId="{F9C36BB6-84D2-4744-9FA6-2D63E2D72434}" srcOrd="0" destOrd="0" presId="urn:microsoft.com/office/officeart/2005/8/layout/hierarchy6"/>
    <dgm:cxn modelId="{62B058ED-3616-47B9-9305-F4C058376724}" type="presParOf" srcId="{0ECDD80A-4F2C-49F1-BA5E-D2F13392A238}" destId="{3D5FED93-E314-42E5-97FE-58DA0C074D05}" srcOrd="1" destOrd="0" presId="urn:microsoft.com/office/officeart/2005/8/layout/hierarchy6"/>
    <dgm:cxn modelId="{4855F8A2-0FC0-41E9-BBE3-FC74FC5F3D62}" type="presParOf" srcId="{CA7F6994-D939-4472-8608-7A4F73FD9884}" destId="{9DD316BC-A9D2-476D-A238-B6C11FB5B9BD}" srcOrd="4" destOrd="0" presId="urn:microsoft.com/office/officeart/2005/8/layout/hierarchy6"/>
    <dgm:cxn modelId="{DE8AA61E-73EA-4F48-9B5A-EFE71FA84EFA}" type="presParOf" srcId="{CA7F6994-D939-4472-8608-7A4F73FD9884}" destId="{77F0ADE5-CA9E-486B-917B-97478638EC3A}" srcOrd="5" destOrd="0" presId="urn:microsoft.com/office/officeart/2005/8/layout/hierarchy6"/>
    <dgm:cxn modelId="{F14F85FB-8C32-418D-8A1B-0E88E20A05B7}" type="presParOf" srcId="{77F0ADE5-CA9E-486B-917B-97478638EC3A}" destId="{70695331-9E5E-4874-9D1D-F2A30ADA72DB}" srcOrd="0" destOrd="0" presId="urn:microsoft.com/office/officeart/2005/8/layout/hierarchy6"/>
    <dgm:cxn modelId="{24D589F2-A8B6-41B3-92E9-74FA79127089}" type="presParOf" srcId="{77F0ADE5-CA9E-486B-917B-97478638EC3A}" destId="{928785BC-FC98-4F13-8917-D919DE65EB0C}" srcOrd="1" destOrd="0" presId="urn:microsoft.com/office/officeart/2005/8/layout/hierarchy6"/>
    <dgm:cxn modelId="{148D2CA3-AA3B-453B-9967-C18A126ED6A8}" type="presParOf" srcId="{A071ED96-15F7-4D11-8E17-7A4CB92C86CC}" destId="{4092C593-00F5-4B74-BA4D-798AB958DA41}" srcOrd="1" destOrd="0" presId="urn:microsoft.com/office/officeart/2005/8/layout/hierarchy6"/>
    <dgm:cxn modelId="{B990CB03-2122-48A8-815B-2A75FAEEED0B}" type="presParOf" srcId="{4092C593-00F5-4B74-BA4D-798AB958DA41}" destId="{215E14B1-98E8-4F65-BFEB-A29DBEBE6057}" srcOrd="0" destOrd="0" presId="urn:microsoft.com/office/officeart/2005/8/layout/hierarchy6"/>
    <dgm:cxn modelId="{6373DB98-3FCC-4572-9C65-A16CC5065466}" type="presParOf" srcId="{215E14B1-98E8-4F65-BFEB-A29DBEBE6057}" destId="{83A061AC-2FF3-453A-A748-E05261D25DFA}" srcOrd="0" destOrd="0" presId="urn:microsoft.com/office/officeart/2005/8/layout/hierarchy6"/>
    <dgm:cxn modelId="{B36BC9DC-D010-427F-B3C2-94FB618F88A2}" type="presParOf" srcId="{215E14B1-98E8-4F65-BFEB-A29DBEBE6057}" destId="{3DC9938E-7C44-4DE3-9E18-A93A6129F203}" srcOrd="1" destOrd="0" presId="urn:microsoft.com/office/officeart/2005/8/layout/hierarchy6"/>
    <dgm:cxn modelId="{9FBDFDC9-75B8-4074-B6F2-1416C6BD00A8}" type="presParOf" srcId="{4092C593-00F5-4B74-BA4D-798AB958DA41}" destId="{B1424F38-96D6-4382-951F-17CCA59683CD}" srcOrd="1" destOrd="0" presId="urn:microsoft.com/office/officeart/2005/8/layout/hierarchy6"/>
    <dgm:cxn modelId="{E8D8703A-8212-42DE-B0E7-09BBE979FA1F}" type="presParOf" srcId="{B1424F38-96D6-4382-951F-17CCA59683CD}" destId="{C744DA43-0B11-4F0A-A165-97CE2CB9C711}" srcOrd="0" destOrd="0" presId="urn:microsoft.com/office/officeart/2005/8/layout/hierarchy6"/>
    <dgm:cxn modelId="{3903F2FC-233D-465A-8AB4-00A8FC21D52B}" type="presParOf" srcId="{4092C593-00F5-4B74-BA4D-798AB958DA41}" destId="{C8A95AD1-1E5C-431B-9C7B-93BE7ED169A2}" srcOrd="2" destOrd="0" presId="urn:microsoft.com/office/officeart/2005/8/layout/hierarchy6"/>
    <dgm:cxn modelId="{952FCB44-387F-4042-A6BD-7CEA4971E85F}" type="presParOf" srcId="{C8A95AD1-1E5C-431B-9C7B-93BE7ED169A2}" destId="{FDA6B88B-D772-457D-9717-A2666EC535B7}" srcOrd="0" destOrd="0" presId="urn:microsoft.com/office/officeart/2005/8/layout/hierarchy6"/>
    <dgm:cxn modelId="{FFD66943-02A0-4BC5-A454-268E1E767102}" type="presParOf" srcId="{C8A95AD1-1E5C-431B-9C7B-93BE7ED169A2}" destId="{D95F9360-B2F6-4AAA-9A2E-E9531405A233}" srcOrd="1" destOrd="0" presId="urn:microsoft.com/office/officeart/2005/8/layout/hierarchy6"/>
    <dgm:cxn modelId="{D9F2C678-9A43-49B8-8E6C-DE79ED791258}" type="presParOf" srcId="{4092C593-00F5-4B74-BA4D-798AB958DA41}" destId="{8E7A6F1B-33C5-4AF0-B466-D4426D43DCBD}" srcOrd="3" destOrd="0" presId="urn:microsoft.com/office/officeart/2005/8/layout/hierarchy6"/>
    <dgm:cxn modelId="{BB28323B-5B26-47DB-B650-C0E972FB7E88}" type="presParOf" srcId="{8E7A6F1B-33C5-4AF0-B466-D4426D43DCBD}" destId="{888CB823-EFC1-4B8E-AC99-9B5EB1275102}" srcOrd="0" destOrd="0" presId="urn:microsoft.com/office/officeart/2005/8/layout/hierarchy6"/>
    <dgm:cxn modelId="{563DB078-4906-4530-8035-85B0AFB2CBA7}" type="presParOf" srcId="{4092C593-00F5-4B74-BA4D-798AB958DA41}" destId="{767318F4-C100-4161-B015-069B8CD7C284}" srcOrd="4" destOrd="0" presId="urn:microsoft.com/office/officeart/2005/8/layout/hierarchy6"/>
    <dgm:cxn modelId="{9142F0A0-D414-43F5-AFAF-8BDABFE94FC5}" type="presParOf" srcId="{767318F4-C100-4161-B015-069B8CD7C284}" destId="{3C9F1AF2-56DC-4F97-A497-F9F728226198}" srcOrd="0" destOrd="0" presId="urn:microsoft.com/office/officeart/2005/8/layout/hierarchy6"/>
    <dgm:cxn modelId="{843F32E5-49F7-4B18-84AD-6C833C5036EA}" type="presParOf" srcId="{767318F4-C100-4161-B015-069B8CD7C284}" destId="{2D132AAB-4394-4A62-A5F9-716780EAE8F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rgbClr val="00B050"/>
        </a:solidFill>
        <a:ln w="38100">
          <a:solidFill>
            <a:srgbClr val="FF0000"/>
          </a:solid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rgbClr val="00B050"/>
        </a:solidFill>
        <a:ln w="38100">
          <a:solidFill>
            <a:srgbClr val="FF0000"/>
          </a:solid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rgbClr val="00B050"/>
        </a:solidFill>
        <a:ln w="38100">
          <a:solidFill>
            <a:srgbClr val="FF0000"/>
          </a:solid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rgbClr val="00B050"/>
        </a:solidFill>
        <a:ln w="38100">
          <a:solidFill>
            <a:srgbClr val="FF0000"/>
          </a:solid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rgbClr val="00B050"/>
        </a:solidFill>
        <a:ln w="38100">
          <a:solidFill>
            <a:srgbClr val="FF0000"/>
          </a:solid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rgbClr val="00B050"/>
        </a:solidFill>
        <a:ln w="38100">
          <a:solidFill>
            <a:srgbClr val="FF0000"/>
          </a:solid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rgbClr val="00B050"/>
        </a:solidFill>
        <a:ln w="38100">
          <a:solidFill>
            <a:srgbClr val="FF0000"/>
          </a:solid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a:solidFill>
          <a:srgbClr val="00B050"/>
        </a:solidFill>
        <a:ln w="38100">
          <a:solidFill>
            <a:srgbClr val="FF0000"/>
          </a:solidFill>
        </a:ln>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rgbClr val="00B050"/>
        </a:solidFill>
        <a:ln w="38100">
          <a:solidFill>
            <a:srgbClr val="FF0000"/>
          </a:solid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rgbClr val="00B050"/>
        </a:solidFill>
        <a:ln w="38100">
          <a:solidFill>
            <a:srgbClr val="FF0000"/>
          </a:solid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rgbClr val="00B050"/>
        </a:solidFill>
        <a:ln w="38100">
          <a:solidFill>
            <a:srgbClr val="FF0000"/>
          </a:solid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rgbClr val="00B050"/>
        </a:solidFill>
        <a:ln w="38100">
          <a:solidFill>
            <a:srgbClr val="FF0000"/>
          </a:solid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6B4F883-E6C8-4444-8057-36D7661F124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D1DEE4C-938A-4B95-8652-FC0A84B27778}">
      <dgm:prSet phldrT="[Text]"/>
      <dgm:spPr/>
      <dgm:t>
        <a:bodyPr/>
        <a:lstStyle/>
        <a:p>
          <a:r>
            <a:rPr lang="en-US" dirty="0"/>
            <a:t>Primary Root CNA</a:t>
          </a:r>
        </a:p>
      </dgm:t>
    </dgm:pt>
    <dgm:pt modelId="{5CF06D7D-6304-44D4-A715-F70EAD070CB8}" type="parTrans" cxnId="{65B6D38E-2487-4D85-9C10-BB625D4D6805}">
      <dgm:prSet/>
      <dgm:spPr/>
      <dgm:t>
        <a:bodyPr/>
        <a:lstStyle/>
        <a:p>
          <a:endParaRPr lang="en-US"/>
        </a:p>
      </dgm:t>
    </dgm:pt>
    <dgm:pt modelId="{E65B3A8D-2E5D-4B9C-A279-CA8FD0444824}" type="sibTrans" cxnId="{65B6D38E-2487-4D85-9C10-BB625D4D6805}">
      <dgm:prSet/>
      <dgm:spPr/>
      <dgm:t>
        <a:bodyPr/>
        <a:lstStyle/>
        <a:p>
          <a:endParaRPr lang="en-US"/>
        </a:p>
      </dgm:t>
    </dgm:pt>
    <dgm:pt modelId="{E63C5488-FC28-44F7-9095-0F630B233EE0}">
      <dgm:prSet phldrT="[Text]"/>
      <dgm:spPr/>
      <dgm:t>
        <a:bodyPr/>
        <a:lstStyle/>
        <a:p>
          <a:r>
            <a:rPr lang="en-US" dirty="0"/>
            <a:t>Second-Level Root</a:t>
          </a:r>
        </a:p>
      </dgm:t>
    </dgm:pt>
    <dgm:pt modelId="{FFE0DADD-689F-43F6-99C8-1E628B806615}" type="parTrans" cxnId="{15CC0AAF-1142-4115-B28D-D41864583C4D}">
      <dgm:prSet/>
      <dgm:spPr/>
      <dgm:t>
        <a:bodyPr/>
        <a:lstStyle/>
        <a:p>
          <a:endParaRPr lang="en-US"/>
        </a:p>
      </dgm:t>
    </dgm:pt>
    <dgm:pt modelId="{F9766044-AA46-4CC6-84C9-79DB465CFD89}" type="sibTrans" cxnId="{15CC0AAF-1142-4115-B28D-D41864583C4D}">
      <dgm:prSet/>
      <dgm:spPr/>
      <dgm:t>
        <a:bodyPr/>
        <a:lstStyle/>
        <a:p>
          <a:endParaRPr lang="en-US"/>
        </a:p>
      </dgm:t>
    </dgm:pt>
    <dgm:pt modelId="{8E8E4F47-4135-476C-A1D2-D75775B735D7}">
      <dgm:prSet phldrT="[Text]"/>
      <dgm:spPr/>
      <dgm:t>
        <a:bodyPr/>
        <a:lstStyle/>
        <a:p>
          <a:r>
            <a:rPr lang="en-US" dirty="0"/>
            <a:t>Nth-Level Root</a:t>
          </a:r>
        </a:p>
      </dgm:t>
    </dgm:pt>
    <dgm:pt modelId="{09EB0F3C-7129-48F3-8194-F6FEBFAD12C0}" type="parTrans" cxnId="{D872672C-EFE3-48A9-A6E6-907ADDD9D4A3}">
      <dgm:prSet/>
      <dgm:spPr/>
      <dgm:t>
        <a:bodyPr/>
        <a:lstStyle/>
        <a:p>
          <a:endParaRPr lang="en-US"/>
        </a:p>
      </dgm:t>
    </dgm:pt>
    <dgm:pt modelId="{B98EBD73-4421-4639-81F9-C60919F6A814}" type="sibTrans" cxnId="{D872672C-EFE3-48A9-A6E6-907ADDD9D4A3}">
      <dgm:prSet/>
      <dgm:spPr/>
      <dgm:t>
        <a:bodyPr/>
        <a:lstStyle/>
        <a:p>
          <a:endParaRPr lang="en-US"/>
        </a:p>
      </dgm:t>
    </dgm:pt>
    <dgm:pt modelId="{28012A9F-17FD-4A57-B333-8F0E07BB7C8D}">
      <dgm:prSet phldrT="[Text]"/>
      <dgm:spPr/>
      <dgm:t>
        <a:bodyPr/>
        <a:lstStyle/>
        <a:p>
          <a:r>
            <a:rPr lang="en-US" dirty="0"/>
            <a:t>Nth-Level Root</a:t>
          </a:r>
        </a:p>
      </dgm:t>
    </dgm:pt>
    <dgm:pt modelId="{813F9AA1-87C3-4BFE-AA94-5329B36F4C31}" type="parTrans" cxnId="{DC4D2244-5E65-49B1-BB83-44A8E4D55F08}">
      <dgm:prSet/>
      <dgm:spPr/>
      <dgm:t>
        <a:bodyPr/>
        <a:lstStyle/>
        <a:p>
          <a:endParaRPr lang="en-US"/>
        </a:p>
      </dgm:t>
    </dgm:pt>
    <dgm:pt modelId="{765C4BE3-9693-448E-B0A0-FB90630FCEAA}" type="sibTrans" cxnId="{DC4D2244-5E65-49B1-BB83-44A8E4D55F08}">
      <dgm:prSet/>
      <dgm:spPr/>
      <dgm:t>
        <a:bodyPr/>
        <a:lstStyle/>
        <a:p>
          <a:endParaRPr lang="en-US"/>
        </a:p>
      </dgm:t>
    </dgm:pt>
    <dgm:pt modelId="{1250FC8C-1095-4988-8121-F8467B1904E6}">
      <dgm:prSet phldrT="[Text]"/>
      <dgm:spPr/>
      <dgm:t>
        <a:bodyPr/>
        <a:lstStyle/>
        <a:p>
          <a:r>
            <a:rPr lang="en-US" dirty="0"/>
            <a:t>Second-Level Root</a:t>
          </a:r>
        </a:p>
      </dgm:t>
    </dgm:pt>
    <dgm:pt modelId="{6165CD1A-4212-419A-880C-34B6BB87066F}" type="parTrans" cxnId="{614E9126-90CF-42B3-A8AE-DC04D50D5CFC}">
      <dgm:prSet/>
      <dgm:spPr/>
      <dgm:t>
        <a:bodyPr/>
        <a:lstStyle/>
        <a:p>
          <a:endParaRPr lang="en-US"/>
        </a:p>
      </dgm:t>
    </dgm:pt>
    <dgm:pt modelId="{2416FCAA-1FDD-4AE4-861C-6661CC47AC81}" type="sibTrans" cxnId="{614E9126-90CF-42B3-A8AE-DC04D50D5CFC}">
      <dgm:prSet/>
      <dgm:spPr/>
      <dgm:t>
        <a:bodyPr/>
        <a:lstStyle/>
        <a:p>
          <a:endParaRPr lang="en-US"/>
        </a:p>
      </dgm:t>
    </dgm:pt>
    <dgm:pt modelId="{CCE40A22-3C01-4141-A623-164503F66FA1}">
      <dgm:prSet phldrT="[Text]"/>
      <dgm:spPr/>
      <dgm:t>
        <a:bodyPr/>
        <a:lstStyle/>
        <a:p>
          <a:r>
            <a:rPr lang="en-US" dirty="0"/>
            <a:t>Nth-Level Root</a:t>
          </a:r>
        </a:p>
      </dgm:t>
    </dgm:pt>
    <dgm:pt modelId="{4832DB8A-2552-4E13-9362-AFCDEFD4D7D1}" type="parTrans" cxnId="{8BDAED37-B873-4FD6-B5C1-A9C43E755BB2}">
      <dgm:prSet/>
      <dgm:spPr/>
      <dgm:t>
        <a:bodyPr/>
        <a:lstStyle/>
        <a:p>
          <a:endParaRPr lang="en-US"/>
        </a:p>
      </dgm:t>
    </dgm:pt>
    <dgm:pt modelId="{58454F93-616F-4485-9288-1518CEDC84DE}" type="sibTrans" cxnId="{8BDAED37-B873-4FD6-B5C1-A9C43E755BB2}">
      <dgm:prSet/>
      <dgm:spPr/>
      <dgm:t>
        <a:bodyPr/>
        <a:lstStyle/>
        <a:p>
          <a:endParaRPr lang="en-US"/>
        </a:p>
      </dgm:t>
    </dgm:pt>
    <dgm:pt modelId="{BCA9BBC4-CCFE-41C8-AA1C-4B66189BD41A}">
      <dgm:prSet phldrT="[Text]"/>
      <dgm:spPr/>
      <dgm:t>
        <a:bodyPr/>
        <a:lstStyle/>
        <a:p>
          <a:r>
            <a:rPr lang="en-US" dirty="0"/>
            <a:t>Lowest Priority</a:t>
          </a:r>
        </a:p>
      </dgm:t>
    </dgm:pt>
    <dgm:pt modelId="{EB16FEA4-14DF-48CF-B5A1-AE26C04613EC}" type="parTrans" cxnId="{109AD932-8E8E-462C-9EB5-7A9DFD5A952F}">
      <dgm:prSet/>
      <dgm:spPr/>
      <dgm:t>
        <a:bodyPr/>
        <a:lstStyle/>
        <a:p>
          <a:endParaRPr lang="en-US"/>
        </a:p>
      </dgm:t>
    </dgm:pt>
    <dgm:pt modelId="{2D75DD35-9CCC-4E46-8467-FD6B5BBDB4EF}" type="sibTrans" cxnId="{109AD932-8E8E-462C-9EB5-7A9DFD5A952F}">
      <dgm:prSet/>
      <dgm:spPr/>
      <dgm:t>
        <a:bodyPr/>
        <a:lstStyle/>
        <a:p>
          <a:endParaRPr lang="en-US"/>
        </a:p>
      </dgm:t>
    </dgm:pt>
    <dgm:pt modelId="{7294A9B8-74E1-417E-831C-21ED7331C501}">
      <dgm:prSet phldrT="[Text]"/>
      <dgm:spPr/>
      <dgm:t>
        <a:bodyPr/>
        <a:lstStyle/>
        <a:p>
          <a:r>
            <a:rPr lang="en-US" dirty="0"/>
            <a:t>Lower Priority</a:t>
          </a:r>
        </a:p>
      </dgm:t>
    </dgm:pt>
    <dgm:pt modelId="{B99299E6-EF96-4579-9A76-B6C6F887701C}" type="parTrans" cxnId="{C1E2D40A-1572-4032-8263-B93555A85EE4}">
      <dgm:prSet/>
      <dgm:spPr/>
      <dgm:t>
        <a:bodyPr/>
        <a:lstStyle/>
        <a:p>
          <a:endParaRPr lang="en-US"/>
        </a:p>
      </dgm:t>
    </dgm:pt>
    <dgm:pt modelId="{8372EC3A-B5FF-46FB-9ED2-993E8B0A91B2}" type="sibTrans" cxnId="{C1E2D40A-1572-4032-8263-B93555A85EE4}">
      <dgm:prSet/>
      <dgm:spPr/>
      <dgm:t>
        <a:bodyPr/>
        <a:lstStyle/>
        <a:p>
          <a:endParaRPr lang="en-US"/>
        </a:p>
      </dgm:t>
    </dgm:pt>
    <dgm:pt modelId="{B352FE2B-C939-411C-A202-E6DE77982D68}">
      <dgm:prSet phldrT="[Text]"/>
      <dgm:spPr/>
      <dgm:t>
        <a:bodyPr/>
        <a:lstStyle/>
        <a:p>
          <a:r>
            <a:rPr lang="en-US" dirty="0"/>
            <a:t>Highest Priority (for Root CNAs)</a:t>
          </a:r>
        </a:p>
      </dgm:t>
    </dgm:pt>
    <dgm:pt modelId="{F6B8D55E-2009-4551-8486-D8F8D35BC61B}" type="parTrans" cxnId="{2B093A4D-5350-4976-B54D-00758D013063}">
      <dgm:prSet/>
      <dgm:spPr/>
      <dgm:t>
        <a:bodyPr/>
        <a:lstStyle/>
        <a:p>
          <a:endParaRPr lang="en-US"/>
        </a:p>
      </dgm:t>
    </dgm:pt>
    <dgm:pt modelId="{298CF37D-449E-42B9-B577-96BDA90CCE11}" type="sibTrans" cxnId="{2B093A4D-5350-4976-B54D-00758D013063}">
      <dgm:prSet/>
      <dgm:spPr/>
      <dgm:t>
        <a:bodyPr/>
        <a:lstStyle/>
        <a:p>
          <a:endParaRPr lang="en-US"/>
        </a:p>
      </dgm:t>
    </dgm:pt>
    <dgm:pt modelId="{E6503526-DB14-491E-89B3-1031C72EC4DF}" type="pres">
      <dgm:prSet presAssocID="{46B4F883-E6C8-4444-8057-36D7661F124F}" presName="mainComposite" presStyleCnt="0">
        <dgm:presLayoutVars>
          <dgm:chPref val="1"/>
          <dgm:dir/>
          <dgm:animOne val="branch"/>
          <dgm:animLvl val="lvl"/>
          <dgm:resizeHandles val="exact"/>
        </dgm:presLayoutVars>
      </dgm:prSet>
      <dgm:spPr/>
    </dgm:pt>
    <dgm:pt modelId="{21D4B680-4871-4B52-B66B-6C94C545A2AE}" type="pres">
      <dgm:prSet presAssocID="{46B4F883-E6C8-4444-8057-36D7661F124F}" presName="hierFlow" presStyleCnt="0"/>
      <dgm:spPr/>
    </dgm:pt>
    <dgm:pt modelId="{22AEFBE2-E2DA-4BCD-B09C-0F1097AD2499}" type="pres">
      <dgm:prSet presAssocID="{46B4F883-E6C8-4444-8057-36D7661F124F}" presName="firstBuf" presStyleCnt="0"/>
      <dgm:spPr/>
    </dgm:pt>
    <dgm:pt modelId="{C23EBC0C-B505-4BDE-8CB6-7EC333E52872}" type="pres">
      <dgm:prSet presAssocID="{46B4F883-E6C8-4444-8057-36D7661F124F}" presName="hierChild1" presStyleCnt="0">
        <dgm:presLayoutVars>
          <dgm:chPref val="1"/>
          <dgm:animOne val="branch"/>
          <dgm:animLvl val="lvl"/>
        </dgm:presLayoutVars>
      </dgm:prSet>
      <dgm:spPr/>
    </dgm:pt>
    <dgm:pt modelId="{60F32107-9D15-406C-962C-AF8A0ACA2928}" type="pres">
      <dgm:prSet presAssocID="{9D1DEE4C-938A-4B95-8652-FC0A84B27778}" presName="Name14" presStyleCnt="0"/>
      <dgm:spPr/>
    </dgm:pt>
    <dgm:pt modelId="{A875662C-13B1-462F-AA62-F1D8EF660B4E}" type="pres">
      <dgm:prSet presAssocID="{9D1DEE4C-938A-4B95-8652-FC0A84B27778}" presName="level1Shape" presStyleLbl="node0" presStyleIdx="0" presStyleCnt="1">
        <dgm:presLayoutVars>
          <dgm:chPref val="3"/>
        </dgm:presLayoutVars>
      </dgm:prSet>
      <dgm:spPr/>
    </dgm:pt>
    <dgm:pt modelId="{88141351-0922-498E-B806-BBF074A40617}" type="pres">
      <dgm:prSet presAssocID="{9D1DEE4C-938A-4B95-8652-FC0A84B27778}" presName="hierChild2" presStyleCnt="0"/>
      <dgm:spPr/>
    </dgm:pt>
    <dgm:pt modelId="{D3D10091-2CE7-44C4-83A2-9C7ACC8B786E}" type="pres">
      <dgm:prSet presAssocID="{FFE0DADD-689F-43F6-99C8-1E628B806615}" presName="Name19" presStyleLbl="parChTrans1D2" presStyleIdx="0" presStyleCnt="2"/>
      <dgm:spPr/>
    </dgm:pt>
    <dgm:pt modelId="{21C012A9-3EC0-42A7-BD2D-D81005F326C1}" type="pres">
      <dgm:prSet presAssocID="{E63C5488-FC28-44F7-9095-0F630B233EE0}" presName="Name21" presStyleCnt="0"/>
      <dgm:spPr/>
    </dgm:pt>
    <dgm:pt modelId="{E1BC12FA-4489-4056-97A2-AB2C928669DD}" type="pres">
      <dgm:prSet presAssocID="{E63C5488-FC28-44F7-9095-0F630B233EE0}" presName="level2Shape" presStyleLbl="node2" presStyleIdx="0" presStyleCnt="2"/>
      <dgm:spPr/>
    </dgm:pt>
    <dgm:pt modelId="{C7201BA0-4250-438B-932D-CB626CFAC1C0}" type="pres">
      <dgm:prSet presAssocID="{E63C5488-FC28-44F7-9095-0F630B233EE0}" presName="hierChild3" presStyleCnt="0"/>
      <dgm:spPr/>
    </dgm:pt>
    <dgm:pt modelId="{CD90BEE7-C48C-4CEC-A291-ABAB93CBB656}" type="pres">
      <dgm:prSet presAssocID="{09EB0F3C-7129-48F3-8194-F6FEBFAD12C0}" presName="Name19" presStyleLbl="parChTrans1D3" presStyleIdx="0" presStyleCnt="3"/>
      <dgm:spPr/>
    </dgm:pt>
    <dgm:pt modelId="{2B1A332A-CC03-4A4C-AA0A-CAC12F75F1F7}" type="pres">
      <dgm:prSet presAssocID="{8E8E4F47-4135-476C-A1D2-D75775B735D7}" presName="Name21" presStyleCnt="0"/>
      <dgm:spPr/>
    </dgm:pt>
    <dgm:pt modelId="{6CCC9DCB-059D-40C9-9916-294D3A64B1F1}" type="pres">
      <dgm:prSet presAssocID="{8E8E4F47-4135-476C-A1D2-D75775B735D7}" presName="level2Shape" presStyleLbl="node3" presStyleIdx="0" presStyleCnt="3"/>
      <dgm:spPr/>
    </dgm:pt>
    <dgm:pt modelId="{421E3DB8-ECE2-43A3-86AA-4B846C3F411A}" type="pres">
      <dgm:prSet presAssocID="{8E8E4F47-4135-476C-A1D2-D75775B735D7}" presName="hierChild3" presStyleCnt="0"/>
      <dgm:spPr/>
    </dgm:pt>
    <dgm:pt modelId="{3C8761C1-FC8F-44D3-80FF-5301E059A0D7}" type="pres">
      <dgm:prSet presAssocID="{813F9AA1-87C3-4BFE-AA94-5329B36F4C31}" presName="Name19" presStyleLbl="parChTrans1D3" presStyleIdx="1" presStyleCnt="3"/>
      <dgm:spPr/>
    </dgm:pt>
    <dgm:pt modelId="{ADBC29E0-FAC2-48B5-8C38-831BAE67288C}" type="pres">
      <dgm:prSet presAssocID="{28012A9F-17FD-4A57-B333-8F0E07BB7C8D}" presName="Name21" presStyleCnt="0"/>
      <dgm:spPr/>
    </dgm:pt>
    <dgm:pt modelId="{5C85E910-23A7-4865-803C-6EF535B78EA5}" type="pres">
      <dgm:prSet presAssocID="{28012A9F-17FD-4A57-B333-8F0E07BB7C8D}" presName="level2Shape" presStyleLbl="node3" presStyleIdx="1" presStyleCnt="3"/>
      <dgm:spPr/>
    </dgm:pt>
    <dgm:pt modelId="{63386279-D655-4797-8678-4985DD48149B}" type="pres">
      <dgm:prSet presAssocID="{28012A9F-17FD-4A57-B333-8F0E07BB7C8D}" presName="hierChild3" presStyleCnt="0"/>
      <dgm:spPr/>
    </dgm:pt>
    <dgm:pt modelId="{C42717E7-0179-4BAA-9C93-828089CE19F9}" type="pres">
      <dgm:prSet presAssocID="{6165CD1A-4212-419A-880C-34B6BB87066F}" presName="Name19" presStyleLbl="parChTrans1D2" presStyleIdx="1" presStyleCnt="2"/>
      <dgm:spPr/>
    </dgm:pt>
    <dgm:pt modelId="{9120D019-FF73-40B4-B677-3B29D7AC034F}" type="pres">
      <dgm:prSet presAssocID="{1250FC8C-1095-4988-8121-F8467B1904E6}" presName="Name21" presStyleCnt="0"/>
      <dgm:spPr/>
    </dgm:pt>
    <dgm:pt modelId="{EF637DFF-4E83-4C31-AC23-34186C4087D9}" type="pres">
      <dgm:prSet presAssocID="{1250FC8C-1095-4988-8121-F8467B1904E6}" presName="level2Shape" presStyleLbl="node2" presStyleIdx="1" presStyleCnt="2"/>
      <dgm:spPr/>
    </dgm:pt>
    <dgm:pt modelId="{2288A450-497E-4BB0-A7D5-A97BCE648CFE}" type="pres">
      <dgm:prSet presAssocID="{1250FC8C-1095-4988-8121-F8467B1904E6}" presName="hierChild3" presStyleCnt="0"/>
      <dgm:spPr/>
    </dgm:pt>
    <dgm:pt modelId="{7069A3FF-120B-4151-91D0-0A12A408C670}" type="pres">
      <dgm:prSet presAssocID="{4832DB8A-2552-4E13-9362-AFCDEFD4D7D1}" presName="Name19" presStyleLbl="parChTrans1D3" presStyleIdx="2" presStyleCnt="3"/>
      <dgm:spPr/>
    </dgm:pt>
    <dgm:pt modelId="{D6CD6843-4D48-4DA8-A868-EAA15055CCA5}" type="pres">
      <dgm:prSet presAssocID="{CCE40A22-3C01-4141-A623-164503F66FA1}" presName="Name21" presStyleCnt="0"/>
      <dgm:spPr/>
    </dgm:pt>
    <dgm:pt modelId="{5D7417B1-17CB-474B-9E6D-B8B8984E373E}" type="pres">
      <dgm:prSet presAssocID="{CCE40A22-3C01-4141-A623-164503F66FA1}" presName="level2Shape" presStyleLbl="node3" presStyleIdx="2" presStyleCnt="3"/>
      <dgm:spPr/>
    </dgm:pt>
    <dgm:pt modelId="{2FD4D0A1-C3D3-42B8-BBF8-218495D94BF5}" type="pres">
      <dgm:prSet presAssocID="{CCE40A22-3C01-4141-A623-164503F66FA1}" presName="hierChild3" presStyleCnt="0"/>
      <dgm:spPr/>
    </dgm:pt>
    <dgm:pt modelId="{DF53C403-AB9A-49EB-AA51-CEF96B029BD2}" type="pres">
      <dgm:prSet presAssocID="{46B4F883-E6C8-4444-8057-36D7661F124F}" presName="bgShapesFlow" presStyleCnt="0"/>
      <dgm:spPr/>
    </dgm:pt>
    <dgm:pt modelId="{01B04CEC-7401-4272-8F67-362943D78C0C}" type="pres">
      <dgm:prSet presAssocID="{BCA9BBC4-CCFE-41C8-AA1C-4B66189BD41A}" presName="rectComp" presStyleCnt="0"/>
      <dgm:spPr/>
    </dgm:pt>
    <dgm:pt modelId="{55CF11D6-A24A-4042-BD61-75A6E1EE524D}" type="pres">
      <dgm:prSet presAssocID="{BCA9BBC4-CCFE-41C8-AA1C-4B66189BD41A}" presName="bgRect" presStyleLbl="bgShp" presStyleIdx="0" presStyleCnt="3"/>
      <dgm:spPr/>
    </dgm:pt>
    <dgm:pt modelId="{7F79CEE5-9115-4741-8322-7EC1F44D71A4}" type="pres">
      <dgm:prSet presAssocID="{BCA9BBC4-CCFE-41C8-AA1C-4B66189BD41A}" presName="bgRectTx" presStyleLbl="bgShp" presStyleIdx="0" presStyleCnt="3">
        <dgm:presLayoutVars>
          <dgm:bulletEnabled val="1"/>
        </dgm:presLayoutVars>
      </dgm:prSet>
      <dgm:spPr/>
    </dgm:pt>
    <dgm:pt modelId="{D359961E-DE53-4A11-85D6-24A4AFB25DF1}" type="pres">
      <dgm:prSet presAssocID="{BCA9BBC4-CCFE-41C8-AA1C-4B66189BD41A}" presName="spComp" presStyleCnt="0"/>
      <dgm:spPr/>
    </dgm:pt>
    <dgm:pt modelId="{3CAD580C-0478-48A6-94C1-7DD047D7DD41}" type="pres">
      <dgm:prSet presAssocID="{BCA9BBC4-CCFE-41C8-AA1C-4B66189BD41A}" presName="vSp" presStyleCnt="0"/>
      <dgm:spPr/>
    </dgm:pt>
    <dgm:pt modelId="{029B60DD-AA15-4043-8A5D-BE1F605A47F9}" type="pres">
      <dgm:prSet presAssocID="{7294A9B8-74E1-417E-831C-21ED7331C501}" presName="rectComp" presStyleCnt="0"/>
      <dgm:spPr/>
    </dgm:pt>
    <dgm:pt modelId="{BE10C476-8F0A-4CB5-8F4D-5BCB810E18D7}" type="pres">
      <dgm:prSet presAssocID="{7294A9B8-74E1-417E-831C-21ED7331C501}" presName="bgRect" presStyleLbl="bgShp" presStyleIdx="1" presStyleCnt="3"/>
      <dgm:spPr/>
    </dgm:pt>
    <dgm:pt modelId="{82D14E4C-F55B-45A7-89DB-F61FDF30C7BA}" type="pres">
      <dgm:prSet presAssocID="{7294A9B8-74E1-417E-831C-21ED7331C501}" presName="bgRectTx" presStyleLbl="bgShp" presStyleIdx="1" presStyleCnt="3">
        <dgm:presLayoutVars>
          <dgm:bulletEnabled val="1"/>
        </dgm:presLayoutVars>
      </dgm:prSet>
      <dgm:spPr/>
    </dgm:pt>
    <dgm:pt modelId="{DF2B23C0-8048-41E3-BDE7-900FF922938B}" type="pres">
      <dgm:prSet presAssocID="{7294A9B8-74E1-417E-831C-21ED7331C501}" presName="spComp" presStyleCnt="0"/>
      <dgm:spPr/>
    </dgm:pt>
    <dgm:pt modelId="{B3A9CA3F-6C5D-4511-AD9F-5551511DB23F}" type="pres">
      <dgm:prSet presAssocID="{7294A9B8-74E1-417E-831C-21ED7331C501}" presName="vSp" presStyleCnt="0"/>
      <dgm:spPr/>
    </dgm:pt>
    <dgm:pt modelId="{77B9A36D-2658-4DEC-8E82-4E584B5618DB}" type="pres">
      <dgm:prSet presAssocID="{B352FE2B-C939-411C-A202-E6DE77982D68}" presName="rectComp" presStyleCnt="0"/>
      <dgm:spPr/>
    </dgm:pt>
    <dgm:pt modelId="{B34256ED-3ADA-406E-AE6B-B97D98FB725B}" type="pres">
      <dgm:prSet presAssocID="{B352FE2B-C939-411C-A202-E6DE77982D68}" presName="bgRect" presStyleLbl="bgShp" presStyleIdx="2" presStyleCnt="3"/>
      <dgm:spPr/>
    </dgm:pt>
    <dgm:pt modelId="{6B09599A-6380-409B-936A-643FA4BDAFA1}" type="pres">
      <dgm:prSet presAssocID="{B352FE2B-C939-411C-A202-E6DE77982D68}" presName="bgRectTx" presStyleLbl="bgShp" presStyleIdx="2" presStyleCnt="3">
        <dgm:presLayoutVars>
          <dgm:bulletEnabled val="1"/>
        </dgm:presLayoutVars>
      </dgm:prSet>
      <dgm:spPr/>
    </dgm:pt>
  </dgm:ptLst>
  <dgm:cxnLst>
    <dgm:cxn modelId="{C1E2D40A-1572-4032-8263-B93555A85EE4}" srcId="{46B4F883-E6C8-4444-8057-36D7661F124F}" destId="{7294A9B8-74E1-417E-831C-21ED7331C501}" srcOrd="2" destOrd="0" parTransId="{B99299E6-EF96-4579-9A76-B6C6F887701C}" sibTransId="{8372EC3A-B5FF-46FB-9ED2-993E8B0A91B2}"/>
    <dgm:cxn modelId="{AB0A550F-F91C-46DD-A6C9-5D06FB14CA38}" type="presOf" srcId="{FFE0DADD-689F-43F6-99C8-1E628B806615}" destId="{D3D10091-2CE7-44C4-83A2-9C7ACC8B786E}" srcOrd="0" destOrd="0" presId="urn:microsoft.com/office/officeart/2005/8/layout/hierarchy6"/>
    <dgm:cxn modelId="{65C4CA19-FF2E-4AAA-9A6E-4B8131BE5204}" type="presOf" srcId="{9D1DEE4C-938A-4B95-8652-FC0A84B27778}" destId="{A875662C-13B1-462F-AA62-F1D8EF660B4E}" srcOrd="0" destOrd="0" presId="urn:microsoft.com/office/officeart/2005/8/layout/hierarchy6"/>
    <dgm:cxn modelId="{EF33A61F-0402-4452-99B7-B33CCBEB8E2E}" type="presOf" srcId="{7294A9B8-74E1-417E-831C-21ED7331C501}" destId="{82D14E4C-F55B-45A7-89DB-F61FDF30C7BA}" srcOrd="1" destOrd="0" presId="urn:microsoft.com/office/officeart/2005/8/layout/hierarchy6"/>
    <dgm:cxn modelId="{614E9126-90CF-42B3-A8AE-DC04D50D5CFC}" srcId="{9D1DEE4C-938A-4B95-8652-FC0A84B27778}" destId="{1250FC8C-1095-4988-8121-F8467B1904E6}" srcOrd="1" destOrd="0" parTransId="{6165CD1A-4212-419A-880C-34B6BB87066F}" sibTransId="{2416FCAA-1FDD-4AE4-861C-6661CC47AC81}"/>
    <dgm:cxn modelId="{845CC22A-3FDF-47E8-B0F3-0663ECDE6780}" type="presOf" srcId="{28012A9F-17FD-4A57-B333-8F0E07BB7C8D}" destId="{5C85E910-23A7-4865-803C-6EF535B78EA5}" srcOrd="0" destOrd="0" presId="urn:microsoft.com/office/officeart/2005/8/layout/hierarchy6"/>
    <dgm:cxn modelId="{D872672C-EFE3-48A9-A6E6-907ADDD9D4A3}" srcId="{E63C5488-FC28-44F7-9095-0F630B233EE0}" destId="{8E8E4F47-4135-476C-A1D2-D75775B735D7}" srcOrd="0" destOrd="0" parTransId="{09EB0F3C-7129-48F3-8194-F6FEBFAD12C0}" sibTransId="{B98EBD73-4421-4639-81F9-C60919F6A814}"/>
    <dgm:cxn modelId="{109AD932-8E8E-462C-9EB5-7A9DFD5A952F}" srcId="{46B4F883-E6C8-4444-8057-36D7661F124F}" destId="{BCA9BBC4-CCFE-41C8-AA1C-4B66189BD41A}" srcOrd="1" destOrd="0" parTransId="{EB16FEA4-14DF-48CF-B5A1-AE26C04613EC}" sibTransId="{2D75DD35-9CCC-4E46-8467-FD6B5BBDB4EF}"/>
    <dgm:cxn modelId="{CF62D633-29D5-4F18-9713-57F7A91FED03}" type="presOf" srcId="{B352FE2B-C939-411C-A202-E6DE77982D68}" destId="{B34256ED-3ADA-406E-AE6B-B97D98FB725B}" srcOrd="0" destOrd="0" presId="urn:microsoft.com/office/officeart/2005/8/layout/hierarchy6"/>
    <dgm:cxn modelId="{8FCED936-A18A-416F-8FEF-872798B26693}" type="presOf" srcId="{1250FC8C-1095-4988-8121-F8467B1904E6}" destId="{EF637DFF-4E83-4C31-AC23-34186C4087D9}" srcOrd="0" destOrd="0" presId="urn:microsoft.com/office/officeart/2005/8/layout/hierarchy6"/>
    <dgm:cxn modelId="{F7364837-3126-4074-BC65-52D5945C3D89}" type="presOf" srcId="{09EB0F3C-7129-48F3-8194-F6FEBFAD12C0}" destId="{CD90BEE7-C48C-4CEC-A291-ABAB93CBB656}" srcOrd="0" destOrd="0" presId="urn:microsoft.com/office/officeart/2005/8/layout/hierarchy6"/>
    <dgm:cxn modelId="{8BDAED37-B873-4FD6-B5C1-A9C43E755BB2}" srcId="{1250FC8C-1095-4988-8121-F8467B1904E6}" destId="{CCE40A22-3C01-4141-A623-164503F66FA1}" srcOrd="0" destOrd="0" parTransId="{4832DB8A-2552-4E13-9362-AFCDEFD4D7D1}" sibTransId="{58454F93-616F-4485-9288-1518CEDC84DE}"/>
    <dgm:cxn modelId="{3BF5083E-7349-4ACB-B481-A7BB11831B82}" type="presOf" srcId="{7294A9B8-74E1-417E-831C-21ED7331C501}" destId="{BE10C476-8F0A-4CB5-8F4D-5BCB810E18D7}" srcOrd="0" destOrd="0" presId="urn:microsoft.com/office/officeart/2005/8/layout/hierarchy6"/>
    <dgm:cxn modelId="{2EFDD33E-2F1D-4099-A9AD-A8ED6F73B2C4}" type="presOf" srcId="{CCE40A22-3C01-4141-A623-164503F66FA1}" destId="{5D7417B1-17CB-474B-9E6D-B8B8984E373E}" srcOrd="0" destOrd="0" presId="urn:microsoft.com/office/officeart/2005/8/layout/hierarchy6"/>
    <dgm:cxn modelId="{33036242-64A9-405E-83D6-E90F2CA8797D}" type="presOf" srcId="{BCA9BBC4-CCFE-41C8-AA1C-4B66189BD41A}" destId="{55CF11D6-A24A-4042-BD61-75A6E1EE524D}" srcOrd="0" destOrd="0" presId="urn:microsoft.com/office/officeart/2005/8/layout/hierarchy6"/>
    <dgm:cxn modelId="{DC4D2244-5E65-49B1-BB83-44A8E4D55F08}" srcId="{E63C5488-FC28-44F7-9095-0F630B233EE0}" destId="{28012A9F-17FD-4A57-B333-8F0E07BB7C8D}" srcOrd="1" destOrd="0" parTransId="{813F9AA1-87C3-4BFE-AA94-5329B36F4C31}" sibTransId="{765C4BE3-9693-448E-B0A0-FB90630FCEAA}"/>
    <dgm:cxn modelId="{B67E8D4B-4073-4F48-86A8-E2DC7BDC7726}" type="presOf" srcId="{E63C5488-FC28-44F7-9095-0F630B233EE0}" destId="{E1BC12FA-4489-4056-97A2-AB2C928669DD}" srcOrd="0" destOrd="0" presId="urn:microsoft.com/office/officeart/2005/8/layout/hierarchy6"/>
    <dgm:cxn modelId="{2B093A4D-5350-4976-B54D-00758D013063}" srcId="{46B4F883-E6C8-4444-8057-36D7661F124F}" destId="{B352FE2B-C939-411C-A202-E6DE77982D68}" srcOrd="3" destOrd="0" parTransId="{F6B8D55E-2009-4551-8486-D8F8D35BC61B}" sibTransId="{298CF37D-449E-42B9-B577-96BDA90CCE11}"/>
    <dgm:cxn modelId="{38349377-3A99-4660-B6E0-7E8940703CC7}" type="presOf" srcId="{8E8E4F47-4135-476C-A1D2-D75775B735D7}" destId="{6CCC9DCB-059D-40C9-9916-294D3A64B1F1}" srcOrd="0" destOrd="0" presId="urn:microsoft.com/office/officeart/2005/8/layout/hierarchy6"/>
    <dgm:cxn modelId="{FEE07D58-EFA7-4CF3-8674-FAABD2111FA3}" type="presOf" srcId="{813F9AA1-87C3-4BFE-AA94-5329B36F4C31}" destId="{3C8761C1-FC8F-44D3-80FF-5301E059A0D7}" srcOrd="0" destOrd="0" presId="urn:microsoft.com/office/officeart/2005/8/layout/hierarchy6"/>
    <dgm:cxn modelId="{D15A5C89-6B3A-4540-8081-DE0AB0A94E15}" type="presOf" srcId="{B352FE2B-C939-411C-A202-E6DE77982D68}" destId="{6B09599A-6380-409B-936A-643FA4BDAFA1}" srcOrd="1" destOrd="0" presId="urn:microsoft.com/office/officeart/2005/8/layout/hierarchy6"/>
    <dgm:cxn modelId="{65B6D38E-2487-4D85-9C10-BB625D4D6805}" srcId="{46B4F883-E6C8-4444-8057-36D7661F124F}" destId="{9D1DEE4C-938A-4B95-8652-FC0A84B27778}" srcOrd="0" destOrd="0" parTransId="{5CF06D7D-6304-44D4-A715-F70EAD070CB8}" sibTransId="{E65B3A8D-2E5D-4B9C-A279-CA8FD0444824}"/>
    <dgm:cxn modelId="{5AFFB998-38F1-4C82-825B-EFAB30A242A2}" type="presOf" srcId="{4832DB8A-2552-4E13-9362-AFCDEFD4D7D1}" destId="{7069A3FF-120B-4151-91D0-0A12A408C670}" srcOrd="0" destOrd="0" presId="urn:microsoft.com/office/officeart/2005/8/layout/hierarchy6"/>
    <dgm:cxn modelId="{BF17FBA9-464C-4A4A-8476-910CAD129463}" type="presOf" srcId="{BCA9BBC4-CCFE-41C8-AA1C-4B66189BD41A}" destId="{7F79CEE5-9115-4741-8322-7EC1F44D71A4}" srcOrd="1" destOrd="0" presId="urn:microsoft.com/office/officeart/2005/8/layout/hierarchy6"/>
    <dgm:cxn modelId="{0E3364AA-02A4-4C85-82BC-DE74F80F2F43}" type="presOf" srcId="{6165CD1A-4212-419A-880C-34B6BB87066F}" destId="{C42717E7-0179-4BAA-9C93-828089CE19F9}" srcOrd="0" destOrd="0" presId="urn:microsoft.com/office/officeart/2005/8/layout/hierarchy6"/>
    <dgm:cxn modelId="{15CC0AAF-1142-4115-B28D-D41864583C4D}" srcId="{9D1DEE4C-938A-4B95-8652-FC0A84B27778}" destId="{E63C5488-FC28-44F7-9095-0F630B233EE0}" srcOrd="0" destOrd="0" parTransId="{FFE0DADD-689F-43F6-99C8-1E628B806615}" sibTransId="{F9766044-AA46-4CC6-84C9-79DB465CFD89}"/>
    <dgm:cxn modelId="{F8D92EBE-BF2B-4962-92E2-1CDD7178C86C}" type="presOf" srcId="{46B4F883-E6C8-4444-8057-36D7661F124F}" destId="{E6503526-DB14-491E-89B3-1031C72EC4DF}" srcOrd="0" destOrd="0" presId="urn:microsoft.com/office/officeart/2005/8/layout/hierarchy6"/>
    <dgm:cxn modelId="{FD0D0501-4A5E-4088-97AB-5165699A935F}" type="presParOf" srcId="{E6503526-DB14-491E-89B3-1031C72EC4DF}" destId="{21D4B680-4871-4B52-B66B-6C94C545A2AE}" srcOrd="0" destOrd="0" presId="urn:microsoft.com/office/officeart/2005/8/layout/hierarchy6"/>
    <dgm:cxn modelId="{70561048-E800-4CA3-9301-48A9861BD4E3}" type="presParOf" srcId="{21D4B680-4871-4B52-B66B-6C94C545A2AE}" destId="{22AEFBE2-E2DA-4BCD-B09C-0F1097AD2499}" srcOrd="0" destOrd="0" presId="urn:microsoft.com/office/officeart/2005/8/layout/hierarchy6"/>
    <dgm:cxn modelId="{8ED4BC67-884E-4A8A-9CE4-3D3E2EF415F8}" type="presParOf" srcId="{21D4B680-4871-4B52-B66B-6C94C545A2AE}" destId="{C23EBC0C-B505-4BDE-8CB6-7EC333E52872}" srcOrd="1" destOrd="0" presId="urn:microsoft.com/office/officeart/2005/8/layout/hierarchy6"/>
    <dgm:cxn modelId="{42036DDA-15AF-48AF-910B-64B5BC7C3AEE}" type="presParOf" srcId="{C23EBC0C-B505-4BDE-8CB6-7EC333E52872}" destId="{60F32107-9D15-406C-962C-AF8A0ACA2928}" srcOrd="0" destOrd="0" presId="urn:microsoft.com/office/officeart/2005/8/layout/hierarchy6"/>
    <dgm:cxn modelId="{D2C5E0F1-B9F7-4318-80C1-8CB0C0D2754F}" type="presParOf" srcId="{60F32107-9D15-406C-962C-AF8A0ACA2928}" destId="{A875662C-13B1-462F-AA62-F1D8EF660B4E}" srcOrd="0" destOrd="0" presId="urn:microsoft.com/office/officeart/2005/8/layout/hierarchy6"/>
    <dgm:cxn modelId="{ABB96215-FE69-4756-8310-5B32D0421548}" type="presParOf" srcId="{60F32107-9D15-406C-962C-AF8A0ACA2928}" destId="{88141351-0922-498E-B806-BBF074A40617}" srcOrd="1" destOrd="0" presId="urn:microsoft.com/office/officeart/2005/8/layout/hierarchy6"/>
    <dgm:cxn modelId="{BB6BF8B9-A916-4909-B612-42FA6B749EB5}" type="presParOf" srcId="{88141351-0922-498E-B806-BBF074A40617}" destId="{D3D10091-2CE7-44C4-83A2-9C7ACC8B786E}" srcOrd="0" destOrd="0" presId="urn:microsoft.com/office/officeart/2005/8/layout/hierarchy6"/>
    <dgm:cxn modelId="{2140ABBD-164B-41E2-A845-D557814CC858}" type="presParOf" srcId="{88141351-0922-498E-B806-BBF074A40617}" destId="{21C012A9-3EC0-42A7-BD2D-D81005F326C1}" srcOrd="1" destOrd="0" presId="urn:microsoft.com/office/officeart/2005/8/layout/hierarchy6"/>
    <dgm:cxn modelId="{6106F170-6DE9-4DAE-9CE1-5ABBAFF5CFF0}" type="presParOf" srcId="{21C012A9-3EC0-42A7-BD2D-D81005F326C1}" destId="{E1BC12FA-4489-4056-97A2-AB2C928669DD}" srcOrd="0" destOrd="0" presId="urn:microsoft.com/office/officeart/2005/8/layout/hierarchy6"/>
    <dgm:cxn modelId="{4F9B8287-5317-448C-A0BB-A48070076B2F}" type="presParOf" srcId="{21C012A9-3EC0-42A7-BD2D-D81005F326C1}" destId="{C7201BA0-4250-438B-932D-CB626CFAC1C0}" srcOrd="1" destOrd="0" presId="urn:microsoft.com/office/officeart/2005/8/layout/hierarchy6"/>
    <dgm:cxn modelId="{212AD9FF-35F0-4E2D-B680-CB890854AB16}" type="presParOf" srcId="{C7201BA0-4250-438B-932D-CB626CFAC1C0}" destId="{CD90BEE7-C48C-4CEC-A291-ABAB93CBB656}" srcOrd="0" destOrd="0" presId="urn:microsoft.com/office/officeart/2005/8/layout/hierarchy6"/>
    <dgm:cxn modelId="{831C10EB-340F-4230-906D-F832E6CEA9D1}" type="presParOf" srcId="{C7201BA0-4250-438B-932D-CB626CFAC1C0}" destId="{2B1A332A-CC03-4A4C-AA0A-CAC12F75F1F7}" srcOrd="1" destOrd="0" presId="urn:microsoft.com/office/officeart/2005/8/layout/hierarchy6"/>
    <dgm:cxn modelId="{817C333D-3847-4421-9EA0-E274C612E538}" type="presParOf" srcId="{2B1A332A-CC03-4A4C-AA0A-CAC12F75F1F7}" destId="{6CCC9DCB-059D-40C9-9916-294D3A64B1F1}" srcOrd="0" destOrd="0" presId="urn:microsoft.com/office/officeart/2005/8/layout/hierarchy6"/>
    <dgm:cxn modelId="{23F5B4E8-AFDF-4DC1-8AA2-9C105FFA36CF}" type="presParOf" srcId="{2B1A332A-CC03-4A4C-AA0A-CAC12F75F1F7}" destId="{421E3DB8-ECE2-43A3-86AA-4B846C3F411A}" srcOrd="1" destOrd="0" presId="urn:microsoft.com/office/officeart/2005/8/layout/hierarchy6"/>
    <dgm:cxn modelId="{0336BB35-BEC3-47EB-9FAC-A87355B456EA}" type="presParOf" srcId="{C7201BA0-4250-438B-932D-CB626CFAC1C0}" destId="{3C8761C1-FC8F-44D3-80FF-5301E059A0D7}" srcOrd="2" destOrd="0" presId="urn:microsoft.com/office/officeart/2005/8/layout/hierarchy6"/>
    <dgm:cxn modelId="{20ED750C-7C1E-4E50-9F2E-26A575D5432B}" type="presParOf" srcId="{C7201BA0-4250-438B-932D-CB626CFAC1C0}" destId="{ADBC29E0-FAC2-48B5-8C38-831BAE67288C}" srcOrd="3" destOrd="0" presId="urn:microsoft.com/office/officeart/2005/8/layout/hierarchy6"/>
    <dgm:cxn modelId="{B2E153D2-0BF8-4856-9C57-CE692AD7D166}" type="presParOf" srcId="{ADBC29E0-FAC2-48B5-8C38-831BAE67288C}" destId="{5C85E910-23A7-4865-803C-6EF535B78EA5}" srcOrd="0" destOrd="0" presId="urn:microsoft.com/office/officeart/2005/8/layout/hierarchy6"/>
    <dgm:cxn modelId="{5FC2A818-DD49-446E-AB7A-A08D32CBEE10}" type="presParOf" srcId="{ADBC29E0-FAC2-48B5-8C38-831BAE67288C}" destId="{63386279-D655-4797-8678-4985DD48149B}" srcOrd="1" destOrd="0" presId="urn:microsoft.com/office/officeart/2005/8/layout/hierarchy6"/>
    <dgm:cxn modelId="{7BB8BB54-E56A-4D64-9FEC-C653BC3F8B4A}" type="presParOf" srcId="{88141351-0922-498E-B806-BBF074A40617}" destId="{C42717E7-0179-4BAA-9C93-828089CE19F9}" srcOrd="2" destOrd="0" presId="urn:microsoft.com/office/officeart/2005/8/layout/hierarchy6"/>
    <dgm:cxn modelId="{698752EA-8372-46EC-8734-C34F168F3AC1}" type="presParOf" srcId="{88141351-0922-498E-B806-BBF074A40617}" destId="{9120D019-FF73-40B4-B677-3B29D7AC034F}" srcOrd="3" destOrd="0" presId="urn:microsoft.com/office/officeart/2005/8/layout/hierarchy6"/>
    <dgm:cxn modelId="{19C52031-9644-4368-BF0E-9CB47116F85D}" type="presParOf" srcId="{9120D019-FF73-40B4-B677-3B29D7AC034F}" destId="{EF637DFF-4E83-4C31-AC23-34186C4087D9}" srcOrd="0" destOrd="0" presId="urn:microsoft.com/office/officeart/2005/8/layout/hierarchy6"/>
    <dgm:cxn modelId="{E909BC83-E5A2-45ED-9854-D5D6A2038D9C}" type="presParOf" srcId="{9120D019-FF73-40B4-B677-3B29D7AC034F}" destId="{2288A450-497E-4BB0-A7D5-A97BCE648CFE}" srcOrd="1" destOrd="0" presId="urn:microsoft.com/office/officeart/2005/8/layout/hierarchy6"/>
    <dgm:cxn modelId="{D3FEF7CA-2D96-48AC-9DD6-89840EAB0D80}" type="presParOf" srcId="{2288A450-497E-4BB0-A7D5-A97BCE648CFE}" destId="{7069A3FF-120B-4151-91D0-0A12A408C670}" srcOrd="0" destOrd="0" presId="urn:microsoft.com/office/officeart/2005/8/layout/hierarchy6"/>
    <dgm:cxn modelId="{804688B9-B1EB-4CBB-B739-08A0B90856BB}" type="presParOf" srcId="{2288A450-497E-4BB0-A7D5-A97BCE648CFE}" destId="{D6CD6843-4D48-4DA8-A868-EAA15055CCA5}" srcOrd="1" destOrd="0" presId="urn:microsoft.com/office/officeart/2005/8/layout/hierarchy6"/>
    <dgm:cxn modelId="{DF263DF4-7C72-406F-96EF-FEF07C9CDF03}" type="presParOf" srcId="{D6CD6843-4D48-4DA8-A868-EAA15055CCA5}" destId="{5D7417B1-17CB-474B-9E6D-B8B8984E373E}" srcOrd="0" destOrd="0" presId="urn:microsoft.com/office/officeart/2005/8/layout/hierarchy6"/>
    <dgm:cxn modelId="{B66879D7-4182-4FCA-A68E-10688225A524}" type="presParOf" srcId="{D6CD6843-4D48-4DA8-A868-EAA15055CCA5}" destId="{2FD4D0A1-C3D3-42B8-BBF8-218495D94BF5}" srcOrd="1" destOrd="0" presId="urn:microsoft.com/office/officeart/2005/8/layout/hierarchy6"/>
    <dgm:cxn modelId="{E2B67C26-6ED7-4DA5-BD24-A739D10B85CC}" type="presParOf" srcId="{E6503526-DB14-491E-89B3-1031C72EC4DF}" destId="{DF53C403-AB9A-49EB-AA51-CEF96B029BD2}" srcOrd="1" destOrd="0" presId="urn:microsoft.com/office/officeart/2005/8/layout/hierarchy6"/>
    <dgm:cxn modelId="{6A76F63D-4FCE-4212-839E-21145031409A}" type="presParOf" srcId="{DF53C403-AB9A-49EB-AA51-CEF96B029BD2}" destId="{01B04CEC-7401-4272-8F67-362943D78C0C}" srcOrd="0" destOrd="0" presId="urn:microsoft.com/office/officeart/2005/8/layout/hierarchy6"/>
    <dgm:cxn modelId="{C4F4BA96-F0DE-478F-B3C6-EA1CBA15332C}" type="presParOf" srcId="{01B04CEC-7401-4272-8F67-362943D78C0C}" destId="{55CF11D6-A24A-4042-BD61-75A6E1EE524D}" srcOrd="0" destOrd="0" presId="urn:microsoft.com/office/officeart/2005/8/layout/hierarchy6"/>
    <dgm:cxn modelId="{50EAC247-8A75-4C49-BFFF-2852E67AC02D}" type="presParOf" srcId="{01B04CEC-7401-4272-8F67-362943D78C0C}" destId="{7F79CEE5-9115-4741-8322-7EC1F44D71A4}" srcOrd="1" destOrd="0" presId="urn:microsoft.com/office/officeart/2005/8/layout/hierarchy6"/>
    <dgm:cxn modelId="{B3C02FD4-6D23-4270-BBF7-37FB2FFEA205}" type="presParOf" srcId="{DF53C403-AB9A-49EB-AA51-CEF96B029BD2}" destId="{D359961E-DE53-4A11-85D6-24A4AFB25DF1}" srcOrd="1" destOrd="0" presId="urn:microsoft.com/office/officeart/2005/8/layout/hierarchy6"/>
    <dgm:cxn modelId="{6B7BBEAA-A950-4CD9-A3D2-DEB4E7CC23C3}" type="presParOf" srcId="{D359961E-DE53-4A11-85D6-24A4AFB25DF1}" destId="{3CAD580C-0478-48A6-94C1-7DD047D7DD41}" srcOrd="0" destOrd="0" presId="urn:microsoft.com/office/officeart/2005/8/layout/hierarchy6"/>
    <dgm:cxn modelId="{3CF73C1C-0C85-49F9-8664-ACB5D2729989}" type="presParOf" srcId="{DF53C403-AB9A-49EB-AA51-CEF96B029BD2}" destId="{029B60DD-AA15-4043-8A5D-BE1F605A47F9}" srcOrd="2" destOrd="0" presId="urn:microsoft.com/office/officeart/2005/8/layout/hierarchy6"/>
    <dgm:cxn modelId="{968BCED5-DF86-43AF-AC8D-BFD4F0504F0E}" type="presParOf" srcId="{029B60DD-AA15-4043-8A5D-BE1F605A47F9}" destId="{BE10C476-8F0A-4CB5-8F4D-5BCB810E18D7}" srcOrd="0" destOrd="0" presId="urn:microsoft.com/office/officeart/2005/8/layout/hierarchy6"/>
    <dgm:cxn modelId="{A0442CA3-6A00-47BC-8C01-45D3DB9BC841}" type="presParOf" srcId="{029B60DD-AA15-4043-8A5D-BE1F605A47F9}" destId="{82D14E4C-F55B-45A7-89DB-F61FDF30C7BA}" srcOrd="1" destOrd="0" presId="urn:microsoft.com/office/officeart/2005/8/layout/hierarchy6"/>
    <dgm:cxn modelId="{8F9657CF-72C9-440C-B665-66A4D76CC4A4}" type="presParOf" srcId="{DF53C403-AB9A-49EB-AA51-CEF96B029BD2}" destId="{DF2B23C0-8048-41E3-BDE7-900FF922938B}" srcOrd="3" destOrd="0" presId="urn:microsoft.com/office/officeart/2005/8/layout/hierarchy6"/>
    <dgm:cxn modelId="{8ED08EDA-ECFB-435D-8FE7-42A5BC72E13B}" type="presParOf" srcId="{DF2B23C0-8048-41E3-BDE7-900FF922938B}" destId="{B3A9CA3F-6C5D-4511-AD9F-5551511DB23F}" srcOrd="0" destOrd="0" presId="urn:microsoft.com/office/officeart/2005/8/layout/hierarchy6"/>
    <dgm:cxn modelId="{AEC8F86F-2433-4C8E-B95B-7AC5D856E20F}" type="presParOf" srcId="{DF53C403-AB9A-49EB-AA51-CEF96B029BD2}" destId="{77B9A36D-2658-4DEC-8E82-4E584B5618DB}" srcOrd="4" destOrd="0" presId="urn:microsoft.com/office/officeart/2005/8/layout/hierarchy6"/>
    <dgm:cxn modelId="{C7E3040F-CD4C-4364-801C-EAF8A75A42F0}" type="presParOf" srcId="{77B9A36D-2658-4DEC-8E82-4E584B5618DB}" destId="{B34256ED-3ADA-406E-AE6B-B97D98FB725B}" srcOrd="0" destOrd="0" presId="urn:microsoft.com/office/officeart/2005/8/layout/hierarchy6"/>
    <dgm:cxn modelId="{A1CC6327-908D-4BBC-B868-B394DAF198D4}" type="presParOf" srcId="{77B9A36D-2658-4DEC-8E82-4E584B5618DB}" destId="{6B09599A-6380-409B-936A-643FA4BDAFA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rgbClr val="00B050"/>
        </a:solidFill>
        <a:ln w="38100">
          <a:solidFill>
            <a:srgbClr val="FF0000"/>
          </a:solid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rgbClr val="00B050"/>
        </a:solidFill>
        <a:ln w="38100">
          <a:solidFill>
            <a:srgbClr val="FF0000"/>
          </a:solid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rgbClr val="00B050"/>
        </a:solidFill>
        <a:ln w="38100">
          <a:solidFill>
            <a:srgbClr val="FF0000"/>
          </a:solid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rgbClr val="00B050"/>
        </a:solidFill>
        <a:ln w="38100">
          <a:solidFill>
            <a:srgbClr val="FF0000"/>
          </a:solid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chemeClr val="accent1"/>
        </a:solidFill>
        <a:ln w="38100">
          <a:no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a:solidFill>
          <a:srgbClr val="00B050"/>
        </a:solidFill>
        <a:ln w="38100">
          <a:solidFill>
            <a:srgbClr val="FF0000"/>
          </a:solidFill>
        </a:ln>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a:solidFill>
          <a:srgbClr val="00B050"/>
        </a:solidFill>
        <a:ln w="38100">
          <a:solidFill>
            <a:srgbClr val="FF0000"/>
          </a:solidFill>
        </a:ln>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chemeClr val="accent1"/>
        </a:solidFill>
        <a:ln w="38100">
          <a:no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a:solidFill>
          <a:srgbClr val="00B050"/>
        </a:solidFill>
        <a:ln w="38100">
          <a:solidFill>
            <a:srgbClr val="FF0000"/>
          </a:solidFill>
        </a:ln>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chemeClr val="accent1"/>
        </a:solidFill>
        <a:ln w="38100">
          <a:no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a:solidFill>
          <a:schemeClr val="accent1"/>
        </a:solidFill>
        <a:ln w="38100">
          <a:noFill/>
        </a:ln>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a:solidFill>
          <a:srgbClr val="00B050"/>
        </a:solidFill>
        <a:ln w="38100">
          <a:solidFill>
            <a:srgbClr val="FF0000"/>
          </a:solidFill>
        </a:ln>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chemeClr val="accent1"/>
        </a:solidFill>
        <a:ln w="38100">
          <a:no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a:solidFill>
          <a:schemeClr val="accent1"/>
        </a:solidFill>
        <a:ln w="38100">
          <a:noFill/>
        </a:ln>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a:solidFill>
          <a:srgbClr val="92D050"/>
        </a:solidFill>
        <a:ln w="38100">
          <a:solidFill>
            <a:srgbClr val="FF0000"/>
          </a:solidFill>
        </a:ln>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chemeClr val="accent1"/>
        </a:solidFill>
        <a:ln w="38100">
          <a:no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a:solidFill>
          <a:schemeClr val="accent1"/>
        </a:solidFill>
        <a:ln w="38100">
          <a:noFill/>
        </a:ln>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a:solidFill>
          <a:srgbClr val="00B050"/>
        </a:solidFill>
        <a:ln w="38100">
          <a:solidFill>
            <a:srgbClr val="FF0000"/>
          </a:solidFill>
        </a:ln>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chemeClr val="accent1"/>
        </a:solidFill>
        <a:ln w="38100">
          <a:no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a:solidFill>
          <a:schemeClr val="accent1"/>
        </a:solidFill>
        <a:ln w="38100">
          <a:noFill/>
        </a:ln>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a:solidFill>
          <a:srgbClr val="00B050"/>
        </a:solidFill>
        <a:ln w="38100">
          <a:solidFill>
            <a:srgbClr val="FF0000"/>
          </a:solidFill>
        </a:ln>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dirty="0"/>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dirty="0"/>
        </a:p>
      </dgm:t>
    </dgm:pt>
    <dgm:pt modelId="{064FFC47-5A35-40AE-AFC4-349F00A6B6FF}">
      <dgm:prSet phldrT="[Text]"/>
      <dgm:spPr>
        <a:solidFill>
          <a:schemeClr val="accent1"/>
        </a:solidFill>
        <a:ln w="38100">
          <a:noFill/>
        </a:ln>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dirty="0"/>
        </a:p>
      </dgm:t>
    </dgm:pt>
    <dgm:pt modelId="{3AE7D76C-A08A-4C06-9A25-4FFEFA11C73D}">
      <dgm:prSet phldrT="[Text]" custT="1"/>
      <dgm:spPr>
        <a:solidFill>
          <a:schemeClr val="accent1"/>
        </a:solidFill>
        <a:ln w="38100">
          <a:noFill/>
        </a:ln>
      </dgm:spPr>
      <dgm:t>
        <a:bodyPr/>
        <a:lstStyle/>
        <a:p>
          <a:r>
            <a:rPr lang="en-US" sz="1700" kern="1200" dirty="0">
              <a:solidFill>
                <a:prstClr val="white"/>
              </a:solidFill>
              <a:latin typeface="Calibri" panose="020F0502020204030204"/>
              <a:ea typeface="+mn-ea"/>
              <a:cs typeface="+mn-cs"/>
            </a:rPr>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dirty="0"/>
        </a:p>
      </dgm:t>
    </dgm:pt>
    <dgm:pt modelId="{BF2034CA-4F21-43D4-B66F-F190E0185D00}">
      <dgm:prSet phldrT="[Text]"/>
      <dgm:spPr>
        <a:solidFill>
          <a:schemeClr val="accent1"/>
        </a:solidFill>
        <a:ln w="38100">
          <a:noFill/>
        </a:ln>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dirty="0"/>
        </a:p>
      </dgm:t>
    </dgm:pt>
    <dgm:pt modelId="{40D3359D-DFC9-4D51-9865-AD8FCBF98E74}">
      <dgm:prSet phldrT="[Text]"/>
      <dgm:spPr>
        <a:solidFill>
          <a:schemeClr val="accent1"/>
        </a:solidFill>
        <a:ln w="38100">
          <a:noFill/>
        </a:ln>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dirty="0"/>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dirty="0"/>
        </a:p>
      </dgm:t>
    </dgm:pt>
    <dgm:pt modelId="{B3568567-06F0-44BE-8BBB-D4C885D544DF}">
      <dgm:prSet phldrT="[Text]"/>
      <dgm:spPr>
        <a:solidFill>
          <a:schemeClr val="accent1"/>
        </a:solidFill>
        <a:ln w="38100">
          <a:noFill/>
        </a:ln>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custScaleX="92059">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a:solidFill>
          <a:srgbClr val="00B050"/>
        </a:solidFill>
        <a:ln w="38100">
          <a:solidFill>
            <a:srgbClr val="FF0000"/>
          </a:solidFill>
        </a:ln>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a:solidFill>
          <a:srgbClr val="00B050"/>
        </a:solidFill>
        <a:ln w="38100">
          <a:solidFill>
            <a:srgbClr val="FF0000"/>
          </a:solidFill>
        </a:ln>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a:solidFill>
          <a:srgbClr val="00B050"/>
        </a:solidFill>
        <a:ln w="38100">
          <a:solidFill>
            <a:srgbClr val="FF0000"/>
          </a:solidFill>
        </a:ln>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a:solidFill>
          <a:srgbClr val="00B050"/>
        </a:solidFill>
        <a:ln w="38100">
          <a:solidFill>
            <a:srgbClr val="FF0000"/>
          </a:solidFill>
        </a:ln>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272858-38CE-4997-9412-0F79AD149BD7}" type="doc">
      <dgm:prSet loTypeId="urn:microsoft.com/office/officeart/2005/8/layout/process2" loCatId="process" qsTypeId="urn:microsoft.com/office/officeart/2005/8/quickstyle/simple1" qsCatId="simple" csTypeId="urn:microsoft.com/office/officeart/2005/8/colors/accent1_2" csCatId="accent1" phldr="1"/>
      <dgm:spPr/>
    </dgm:pt>
    <dgm:pt modelId="{1DAE145B-42D8-49DB-962E-31E81B235F21}">
      <dgm:prSet phldrT="[Text]"/>
      <dgm:spPr/>
      <dgm:t>
        <a:bodyPr/>
        <a:lstStyle/>
        <a:p>
          <a:r>
            <a:rPr lang="en-US" dirty="0"/>
            <a:t>CNT1</a:t>
          </a:r>
        </a:p>
      </dgm:t>
    </dgm:pt>
    <dgm:pt modelId="{F6F48E7E-3E52-4C62-8259-074A1652407A}" type="parTrans" cxnId="{E70A4B25-669D-4A94-BEBD-1FC62956DE82}">
      <dgm:prSet/>
      <dgm:spPr/>
      <dgm:t>
        <a:bodyPr/>
        <a:lstStyle/>
        <a:p>
          <a:endParaRPr lang="en-US"/>
        </a:p>
      </dgm:t>
    </dgm:pt>
    <dgm:pt modelId="{C3CD208A-47C5-4CC7-9B34-8C8C0EA74BD8}" type="sibTrans" cxnId="{E70A4B25-669D-4A94-BEBD-1FC62956DE82}">
      <dgm:prSet/>
      <dgm:spPr/>
      <dgm:t>
        <a:bodyPr/>
        <a:lstStyle/>
        <a:p>
          <a:endParaRPr lang="en-US"/>
        </a:p>
      </dgm:t>
    </dgm:pt>
    <dgm:pt modelId="{15FB9B24-412D-4FCC-8BD3-4F4AB6ED81DF}">
      <dgm:prSet phldrT="[Text]"/>
      <dgm:spPr>
        <a:solidFill>
          <a:srgbClr val="00B050"/>
        </a:solidFill>
        <a:ln w="38100">
          <a:solidFill>
            <a:srgbClr val="FF0000"/>
          </a:solidFill>
        </a:ln>
      </dgm:spPr>
      <dgm:t>
        <a:bodyPr/>
        <a:lstStyle/>
        <a:p>
          <a:r>
            <a:rPr lang="en-US" dirty="0"/>
            <a:t>CNT2</a:t>
          </a:r>
        </a:p>
      </dgm:t>
    </dgm:pt>
    <dgm:pt modelId="{68443AA9-8C62-4944-83F2-10828C813B2E}" type="parTrans" cxnId="{6E2CFC99-5A82-408D-AEA0-10B4EE65C0CA}">
      <dgm:prSet/>
      <dgm:spPr/>
      <dgm:t>
        <a:bodyPr/>
        <a:lstStyle/>
        <a:p>
          <a:endParaRPr lang="en-US"/>
        </a:p>
      </dgm:t>
    </dgm:pt>
    <dgm:pt modelId="{F08B6D6D-BEE5-41E7-BEA2-635BE3EEE5AB}" type="sibTrans" cxnId="{6E2CFC99-5A82-408D-AEA0-10B4EE65C0CA}">
      <dgm:prSet/>
      <dgm:spPr/>
      <dgm:t>
        <a:bodyPr/>
        <a:lstStyle/>
        <a:p>
          <a:endParaRPr lang="en-US"/>
        </a:p>
      </dgm:t>
    </dgm:pt>
    <dgm:pt modelId="{064FFC47-5A35-40AE-AFC4-349F00A6B6FF}">
      <dgm:prSet phldrT="[Text]"/>
      <dgm:spPr/>
      <dgm:t>
        <a:bodyPr/>
        <a:lstStyle/>
        <a:p>
          <a:r>
            <a:rPr lang="en-US" dirty="0"/>
            <a:t>CNT3</a:t>
          </a:r>
        </a:p>
      </dgm:t>
    </dgm:pt>
    <dgm:pt modelId="{8151763C-DE21-4B6A-A29A-F4A05F53D0C7}" type="parTrans" cxnId="{C8D0FFA7-8894-43BF-BA02-77C82DA0B1BF}">
      <dgm:prSet/>
      <dgm:spPr/>
      <dgm:t>
        <a:bodyPr/>
        <a:lstStyle/>
        <a:p>
          <a:endParaRPr lang="en-US"/>
        </a:p>
      </dgm:t>
    </dgm:pt>
    <dgm:pt modelId="{16D6FD57-33C2-41D3-91DC-C259983075A0}" type="sibTrans" cxnId="{C8D0FFA7-8894-43BF-BA02-77C82DA0B1BF}">
      <dgm:prSet/>
      <dgm:spPr/>
      <dgm:t>
        <a:bodyPr/>
        <a:lstStyle/>
        <a:p>
          <a:endParaRPr lang="en-US"/>
        </a:p>
      </dgm:t>
    </dgm:pt>
    <dgm:pt modelId="{3AE7D76C-A08A-4C06-9A25-4FFEFA11C73D}">
      <dgm:prSet phldrT="[Text]"/>
      <dgm:spPr/>
      <dgm:t>
        <a:bodyPr/>
        <a:lstStyle/>
        <a:p>
          <a:r>
            <a:rPr lang="en-US" dirty="0"/>
            <a:t>INC1</a:t>
          </a:r>
        </a:p>
      </dgm:t>
    </dgm:pt>
    <dgm:pt modelId="{018F505E-686A-4C6C-8F53-28887B150A13}" type="parTrans" cxnId="{A51DB3B9-F7A1-46CC-B749-88C148D988D4}">
      <dgm:prSet/>
      <dgm:spPr/>
      <dgm:t>
        <a:bodyPr/>
        <a:lstStyle/>
        <a:p>
          <a:endParaRPr lang="en-US"/>
        </a:p>
      </dgm:t>
    </dgm:pt>
    <dgm:pt modelId="{9ADB88B7-059F-493D-8B79-CE58503070AF}" type="sibTrans" cxnId="{A51DB3B9-F7A1-46CC-B749-88C148D988D4}">
      <dgm:prSet/>
      <dgm:spPr/>
      <dgm:t>
        <a:bodyPr/>
        <a:lstStyle/>
        <a:p>
          <a:endParaRPr lang="en-US"/>
        </a:p>
      </dgm:t>
    </dgm:pt>
    <dgm:pt modelId="{BF2034CA-4F21-43D4-B66F-F190E0185D00}">
      <dgm:prSet phldrT="[Text]"/>
      <dgm:spPr/>
      <dgm:t>
        <a:bodyPr/>
        <a:lstStyle/>
        <a:p>
          <a:r>
            <a:rPr lang="en-US" dirty="0"/>
            <a:t>INC2</a:t>
          </a:r>
        </a:p>
      </dgm:t>
    </dgm:pt>
    <dgm:pt modelId="{56A181BE-7F1F-4B0E-A078-BD4D5A998A2D}" type="parTrans" cxnId="{E4BB854C-207F-4B7D-89D8-8DAFFD07E09A}">
      <dgm:prSet/>
      <dgm:spPr/>
      <dgm:t>
        <a:bodyPr/>
        <a:lstStyle/>
        <a:p>
          <a:endParaRPr lang="en-US"/>
        </a:p>
      </dgm:t>
    </dgm:pt>
    <dgm:pt modelId="{D71CF4A2-02D1-4210-9EFD-CCD403FAABA8}" type="sibTrans" cxnId="{E4BB854C-207F-4B7D-89D8-8DAFFD07E09A}">
      <dgm:prSet/>
      <dgm:spPr/>
      <dgm:t>
        <a:bodyPr/>
        <a:lstStyle/>
        <a:p>
          <a:endParaRPr lang="en-US"/>
        </a:p>
      </dgm:t>
    </dgm:pt>
    <dgm:pt modelId="{40D3359D-DFC9-4D51-9865-AD8FCBF98E74}">
      <dgm:prSet phldrT="[Text]"/>
      <dgm:spPr/>
      <dgm:t>
        <a:bodyPr/>
        <a:lstStyle/>
        <a:p>
          <a:r>
            <a:rPr lang="en-US" dirty="0"/>
            <a:t>INC3</a:t>
          </a:r>
        </a:p>
      </dgm:t>
    </dgm:pt>
    <dgm:pt modelId="{BD14D99D-5383-47C6-8050-F8A3DE7C12C1}" type="parTrans" cxnId="{543D5187-BAFC-4BA7-A917-F22602C686E2}">
      <dgm:prSet/>
      <dgm:spPr/>
      <dgm:t>
        <a:bodyPr/>
        <a:lstStyle/>
        <a:p>
          <a:endParaRPr lang="en-US"/>
        </a:p>
      </dgm:t>
    </dgm:pt>
    <dgm:pt modelId="{1428879F-338E-4FE1-83CA-45A4024F0C5C}" type="sibTrans" cxnId="{543D5187-BAFC-4BA7-A917-F22602C686E2}">
      <dgm:prSet/>
      <dgm:spPr/>
      <dgm:t>
        <a:bodyPr/>
        <a:lstStyle/>
        <a:p>
          <a:endParaRPr lang="en-US"/>
        </a:p>
      </dgm:t>
    </dgm:pt>
    <dgm:pt modelId="{8F8BC606-B5F7-4699-9C1E-6DEC7D98C93F}">
      <dgm:prSet phldrT="[Text]"/>
      <dgm:spPr/>
      <dgm:t>
        <a:bodyPr/>
        <a:lstStyle/>
        <a:p>
          <a:r>
            <a:rPr lang="en-US" dirty="0"/>
            <a:t>INC4</a:t>
          </a:r>
        </a:p>
      </dgm:t>
    </dgm:pt>
    <dgm:pt modelId="{F6EA924A-5498-4383-82D8-42EAD199CC52}" type="parTrans" cxnId="{5AE0FF77-39F7-4A4E-A144-8761741C1C98}">
      <dgm:prSet/>
      <dgm:spPr/>
      <dgm:t>
        <a:bodyPr/>
        <a:lstStyle/>
        <a:p>
          <a:endParaRPr lang="en-US"/>
        </a:p>
      </dgm:t>
    </dgm:pt>
    <dgm:pt modelId="{D0B27171-1F9C-437E-9233-4D0B59BB6B69}" type="sibTrans" cxnId="{5AE0FF77-39F7-4A4E-A144-8761741C1C98}">
      <dgm:prSet/>
      <dgm:spPr/>
      <dgm:t>
        <a:bodyPr/>
        <a:lstStyle/>
        <a:p>
          <a:endParaRPr lang="en-US"/>
        </a:p>
      </dgm:t>
    </dgm:pt>
    <dgm:pt modelId="{B3568567-06F0-44BE-8BBB-D4C885D544DF}">
      <dgm:prSet phldrT="[Text]"/>
      <dgm:spPr/>
      <dgm:t>
        <a:bodyPr/>
        <a:lstStyle/>
        <a:p>
          <a:r>
            <a:rPr lang="en-US" dirty="0"/>
            <a:t>INC5</a:t>
          </a:r>
        </a:p>
      </dgm:t>
    </dgm:pt>
    <dgm:pt modelId="{6C4C7DE2-9A95-4931-8EE0-DA207D3B3486}" type="parTrans" cxnId="{E3FFDEEB-093B-4761-AB10-8862A6DF7CC3}">
      <dgm:prSet/>
      <dgm:spPr/>
      <dgm:t>
        <a:bodyPr/>
        <a:lstStyle/>
        <a:p>
          <a:endParaRPr lang="en-US"/>
        </a:p>
      </dgm:t>
    </dgm:pt>
    <dgm:pt modelId="{540C2B27-4695-4E10-A773-E8C637F69F48}" type="sibTrans" cxnId="{E3FFDEEB-093B-4761-AB10-8862A6DF7CC3}">
      <dgm:prSet/>
      <dgm:spPr/>
      <dgm:t>
        <a:bodyPr/>
        <a:lstStyle/>
        <a:p>
          <a:endParaRPr lang="en-US"/>
        </a:p>
      </dgm:t>
    </dgm:pt>
    <dgm:pt modelId="{19304B35-17D3-4CEB-8A83-981A0BBB3E46}" type="pres">
      <dgm:prSet presAssocID="{1A272858-38CE-4997-9412-0F79AD149BD7}" presName="linearFlow" presStyleCnt="0">
        <dgm:presLayoutVars>
          <dgm:resizeHandles val="exact"/>
        </dgm:presLayoutVars>
      </dgm:prSet>
      <dgm:spPr/>
    </dgm:pt>
    <dgm:pt modelId="{2BBF1FED-FDE8-4B23-AF95-7BA5C0FE94FA}" type="pres">
      <dgm:prSet presAssocID="{1DAE145B-42D8-49DB-962E-31E81B235F21}" presName="node" presStyleLbl="node1" presStyleIdx="0" presStyleCnt="8">
        <dgm:presLayoutVars>
          <dgm:bulletEnabled val="1"/>
        </dgm:presLayoutVars>
      </dgm:prSet>
      <dgm:spPr/>
    </dgm:pt>
    <dgm:pt modelId="{AE57D480-F215-47C5-ABE0-A2FB185552EB}" type="pres">
      <dgm:prSet presAssocID="{C3CD208A-47C5-4CC7-9B34-8C8C0EA74BD8}" presName="sibTrans" presStyleLbl="sibTrans2D1" presStyleIdx="0" presStyleCnt="7"/>
      <dgm:spPr/>
    </dgm:pt>
    <dgm:pt modelId="{D46FC953-ACA7-44A3-8D91-CC5C886B9FDA}" type="pres">
      <dgm:prSet presAssocID="{C3CD208A-47C5-4CC7-9B34-8C8C0EA74BD8}" presName="connectorText" presStyleLbl="sibTrans2D1" presStyleIdx="0" presStyleCnt="7"/>
      <dgm:spPr/>
    </dgm:pt>
    <dgm:pt modelId="{B3FF9D71-3A46-4B60-8C9C-A2F488C7D38A}" type="pres">
      <dgm:prSet presAssocID="{15FB9B24-412D-4FCC-8BD3-4F4AB6ED81DF}" presName="node" presStyleLbl="node1" presStyleIdx="1" presStyleCnt="8">
        <dgm:presLayoutVars>
          <dgm:bulletEnabled val="1"/>
        </dgm:presLayoutVars>
      </dgm:prSet>
      <dgm:spPr/>
    </dgm:pt>
    <dgm:pt modelId="{6E0244F5-1C50-4E62-AC61-D1122A71430E}" type="pres">
      <dgm:prSet presAssocID="{F08B6D6D-BEE5-41E7-BEA2-635BE3EEE5AB}" presName="sibTrans" presStyleLbl="sibTrans2D1" presStyleIdx="1" presStyleCnt="7"/>
      <dgm:spPr/>
    </dgm:pt>
    <dgm:pt modelId="{2D589575-523E-4986-B8C8-8D6FA98E24E8}" type="pres">
      <dgm:prSet presAssocID="{F08B6D6D-BEE5-41E7-BEA2-635BE3EEE5AB}" presName="connectorText" presStyleLbl="sibTrans2D1" presStyleIdx="1" presStyleCnt="7"/>
      <dgm:spPr/>
    </dgm:pt>
    <dgm:pt modelId="{855117A7-5BCF-4D01-ADDE-16ADD74F44BE}" type="pres">
      <dgm:prSet presAssocID="{064FFC47-5A35-40AE-AFC4-349F00A6B6FF}" presName="node" presStyleLbl="node1" presStyleIdx="2" presStyleCnt="8">
        <dgm:presLayoutVars>
          <dgm:bulletEnabled val="1"/>
        </dgm:presLayoutVars>
      </dgm:prSet>
      <dgm:spPr/>
    </dgm:pt>
    <dgm:pt modelId="{7E73CD18-0580-42B6-8D56-0B0794985F16}" type="pres">
      <dgm:prSet presAssocID="{16D6FD57-33C2-41D3-91DC-C259983075A0}" presName="sibTrans" presStyleLbl="sibTrans2D1" presStyleIdx="2" presStyleCnt="7"/>
      <dgm:spPr/>
    </dgm:pt>
    <dgm:pt modelId="{EE39115C-E65C-4661-9909-0687F7AAE023}" type="pres">
      <dgm:prSet presAssocID="{16D6FD57-33C2-41D3-91DC-C259983075A0}" presName="connectorText" presStyleLbl="sibTrans2D1" presStyleIdx="2" presStyleCnt="7"/>
      <dgm:spPr/>
    </dgm:pt>
    <dgm:pt modelId="{EB1F5AF3-22A9-4B80-BFE1-C75A47BDFB02}" type="pres">
      <dgm:prSet presAssocID="{3AE7D76C-A08A-4C06-9A25-4FFEFA11C73D}" presName="node" presStyleLbl="node1" presStyleIdx="3" presStyleCnt="8">
        <dgm:presLayoutVars>
          <dgm:bulletEnabled val="1"/>
        </dgm:presLayoutVars>
      </dgm:prSet>
      <dgm:spPr/>
    </dgm:pt>
    <dgm:pt modelId="{9ADB0BFF-B8EE-48FF-9A54-3990CF876459}" type="pres">
      <dgm:prSet presAssocID="{9ADB88B7-059F-493D-8B79-CE58503070AF}" presName="sibTrans" presStyleLbl="sibTrans2D1" presStyleIdx="3" presStyleCnt="7"/>
      <dgm:spPr/>
    </dgm:pt>
    <dgm:pt modelId="{DBAB22DF-4032-439B-B5A5-A7170E85BE8C}" type="pres">
      <dgm:prSet presAssocID="{9ADB88B7-059F-493D-8B79-CE58503070AF}" presName="connectorText" presStyleLbl="sibTrans2D1" presStyleIdx="3" presStyleCnt="7"/>
      <dgm:spPr/>
    </dgm:pt>
    <dgm:pt modelId="{18E57DA4-81D4-4658-B46A-15ACEEB2DEE8}" type="pres">
      <dgm:prSet presAssocID="{BF2034CA-4F21-43D4-B66F-F190E0185D00}" presName="node" presStyleLbl="node1" presStyleIdx="4" presStyleCnt="8">
        <dgm:presLayoutVars>
          <dgm:bulletEnabled val="1"/>
        </dgm:presLayoutVars>
      </dgm:prSet>
      <dgm:spPr/>
    </dgm:pt>
    <dgm:pt modelId="{723AFF89-6BEE-49EF-B61B-353395B5D9A1}" type="pres">
      <dgm:prSet presAssocID="{D71CF4A2-02D1-4210-9EFD-CCD403FAABA8}" presName="sibTrans" presStyleLbl="sibTrans2D1" presStyleIdx="4" presStyleCnt="7"/>
      <dgm:spPr/>
    </dgm:pt>
    <dgm:pt modelId="{74C53342-BB21-4B1E-8B62-938AF2DE9DD2}" type="pres">
      <dgm:prSet presAssocID="{D71CF4A2-02D1-4210-9EFD-CCD403FAABA8}" presName="connectorText" presStyleLbl="sibTrans2D1" presStyleIdx="4" presStyleCnt="7"/>
      <dgm:spPr/>
    </dgm:pt>
    <dgm:pt modelId="{45280C6E-C238-40E5-A779-980D39A1DA88}" type="pres">
      <dgm:prSet presAssocID="{40D3359D-DFC9-4D51-9865-AD8FCBF98E74}" presName="node" presStyleLbl="node1" presStyleIdx="5" presStyleCnt="8">
        <dgm:presLayoutVars>
          <dgm:bulletEnabled val="1"/>
        </dgm:presLayoutVars>
      </dgm:prSet>
      <dgm:spPr/>
    </dgm:pt>
    <dgm:pt modelId="{96814F2C-7188-4113-AF9B-CEEBA1073D72}" type="pres">
      <dgm:prSet presAssocID="{1428879F-338E-4FE1-83CA-45A4024F0C5C}" presName="sibTrans" presStyleLbl="sibTrans2D1" presStyleIdx="5" presStyleCnt="7"/>
      <dgm:spPr/>
    </dgm:pt>
    <dgm:pt modelId="{AE34026E-A23A-4CC7-A5ED-850F7FB6722E}" type="pres">
      <dgm:prSet presAssocID="{1428879F-338E-4FE1-83CA-45A4024F0C5C}" presName="connectorText" presStyleLbl="sibTrans2D1" presStyleIdx="5" presStyleCnt="7"/>
      <dgm:spPr/>
    </dgm:pt>
    <dgm:pt modelId="{0B6D63A8-3140-4FA4-B11E-3783D0302D84}" type="pres">
      <dgm:prSet presAssocID="{8F8BC606-B5F7-4699-9C1E-6DEC7D98C93F}" presName="node" presStyleLbl="node1" presStyleIdx="6" presStyleCnt="8">
        <dgm:presLayoutVars>
          <dgm:bulletEnabled val="1"/>
        </dgm:presLayoutVars>
      </dgm:prSet>
      <dgm:spPr/>
    </dgm:pt>
    <dgm:pt modelId="{B930C353-A35D-4A8A-8C24-C1AAB42E91BA}" type="pres">
      <dgm:prSet presAssocID="{D0B27171-1F9C-437E-9233-4D0B59BB6B69}" presName="sibTrans" presStyleLbl="sibTrans2D1" presStyleIdx="6" presStyleCnt="7"/>
      <dgm:spPr/>
    </dgm:pt>
    <dgm:pt modelId="{74FAA0FC-1B99-4C1C-AADB-E877403DC9BF}" type="pres">
      <dgm:prSet presAssocID="{D0B27171-1F9C-437E-9233-4D0B59BB6B69}" presName="connectorText" presStyleLbl="sibTrans2D1" presStyleIdx="6" presStyleCnt="7"/>
      <dgm:spPr/>
    </dgm:pt>
    <dgm:pt modelId="{E0220749-0AC6-4FDE-9155-84ACE751B255}" type="pres">
      <dgm:prSet presAssocID="{B3568567-06F0-44BE-8BBB-D4C885D544DF}" presName="node" presStyleLbl="node1" presStyleIdx="7" presStyleCnt="8">
        <dgm:presLayoutVars>
          <dgm:bulletEnabled val="1"/>
        </dgm:presLayoutVars>
      </dgm:prSet>
      <dgm:spPr/>
    </dgm:pt>
  </dgm:ptLst>
  <dgm:cxnLst>
    <dgm:cxn modelId="{89CA0006-D4F0-42D7-BC3D-15362A4850F5}" type="presOf" srcId="{16D6FD57-33C2-41D3-91DC-C259983075A0}" destId="{EE39115C-E65C-4661-9909-0687F7AAE023}" srcOrd="1" destOrd="0" presId="urn:microsoft.com/office/officeart/2005/8/layout/process2"/>
    <dgm:cxn modelId="{E70A4B25-669D-4A94-BEBD-1FC62956DE82}" srcId="{1A272858-38CE-4997-9412-0F79AD149BD7}" destId="{1DAE145B-42D8-49DB-962E-31E81B235F21}" srcOrd="0" destOrd="0" parTransId="{F6F48E7E-3E52-4C62-8259-074A1652407A}" sibTransId="{C3CD208A-47C5-4CC7-9B34-8C8C0EA74BD8}"/>
    <dgm:cxn modelId="{C3449329-146D-4BA4-9237-F25962E2D42E}" type="presOf" srcId="{064FFC47-5A35-40AE-AFC4-349F00A6B6FF}" destId="{855117A7-5BCF-4D01-ADDE-16ADD74F44BE}" srcOrd="0" destOrd="0" presId="urn:microsoft.com/office/officeart/2005/8/layout/process2"/>
    <dgm:cxn modelId="{7E42AF2C-E2E7-444A-BFF3-671DF4093E10}" type="presOf" srcId="{D71CF4A2-02D1-4210-9EFD-CCD403FAABA8}" destId="{74C53342-BB21-4B1E-8B62-938AF2DE9DD2}" srcOrd="1" destOrd="0" presId="urn:microsoft.com/office/officeart/2005/8/layout/process2"/>
    <dgm:cxn modelId="{82F3803C-1C38-46E2-B203-1EBC5FD3FCF8}" type="presOf" srcId="{40D3359D-DFC9-4D51-9865-AD8FCBF98E74}" destId="{45280C6E-C238-40E5-A779-980D39A1DA88}" srcOrd="0" destOrd="0" presId="urn:microsoft.com/office/officeart/2005/8/layout/process2"/>
    <dgm:cxn modelId="{59E9E141-02A1-459B-91EA-5B614F5661AF}" type="presOf" srcId="{B3568567-06F0-44BE-8BBB-D4C885D544DF}" destId="{E0220749-0AC6-4FDE-9155-84ACE751B255}" srcOrd="0" destOrd="0" presId="urn:microsoft.com/office/officeart/2005/8/layout/process2"/>
    <dgm:cxn modelId="{87E6C265-E308-4BCA-8D10-4BE35626C509}" type="presOf" srcId="{BF2034CA-4F21-43D4-B66F-F190E0185D00}" destId="{18E57DA4-81D4-4658-B46A-15ACEEB2DEE8}" srcOrd="0" destOrd="0" presId="urn:microsoft.com/office/officeart/2005/8/layout/process2"/>
    <dgm:cxn modelId="{E4BB854C-207F-4B7D-89D8-8DAFFD07E09A}" srcId="{1A272858-38CE-4997-9412-0F79AD149BD7}" destId="{BF2034CA-4F21-43D4-B66F-F190E0185D00}" srcOrd="4" destOrd="0" parTransId="{56A181BE-7F1F-4B0E-A078-BD4D5A998A2D}" sibTransId="{D71CF4A2-02D1-4210-9EFD-CCD403FAABA8}"/>
    <dgm:cxn modelId="{A2B29E6F-20C5-40AA-8711-F7CD765DD3E4}" type="presOf" srcId="{D0B27171-1F9C-437E-9233-4D0B59BB6B69}" destId="{74FAA0FC-1B99-4C1C-AADB-E877403DC9BF}" srcOrd="1" destOrd="0" presId="urn:microsoft.com/office/officeart/2005/8/layout/process2"/>
    <dgm:cxn modelId="{4745B86F-BD74-459A-AA85-5C14AA25485F}" type="presOf" srcId="{D0B27171-1F9C-437E-9233-4D0B59BB6B69}" destId="{B930C353-A35D-4A8A-8C24-C1AAB42E91BA}" srcOrd="0" destOrd="0" presId="urn:microsoft.com/office/officeart/2005/8/layout/process2"/>
    <dgm:cxn modelId="{63763B50-6224-4001-A58F-20FFE20EECFD}" type="presOf" srcId="{C3CD208A-47C5-4CC7-9B34-8C8C0EA74BD8}" destId="{AE57D480-F215-47C5-ABE0-A2FB185552EB}" srcOrd="0" destOrd="0" presId="urn:microsoft.com/office/officeart/2005/8/layout/process2"/>
    <dgm:cxn modelId="{C9C16251-9758-4E4B-B060-1DC6D02C9BCB}" type="presOf" srcId="{F08B6D6D-BEE5-41E7-BEA2-635BE3EEE5AB}" destId="{2D589575-523E-4986-B8C8-8D6FA98E24E8}" srcOrd="1" destOrd="0" presId="urn:microsoft.com/office/officeart/2005/8/layout/process2"/>
    <dgm:cxn modelId="{67EE7E53-DF08-4AB5-A920-154CB33A957E}" type="presOf" srcId="{9ADB88B7-059F-493D-8B79-CE58503070AF}" destId="{9ADB0BFF-B8EE-48FF-9A54-3990CF876459}" srcOrd="0" destOrd="0" presId="urn:microsoft.com/office/officeart/2005/8/layout/process2"/>
    <dgm:cxn modelId="{7868FE54-EA17-417E-B21A-C6CFB143E77C}" type="presOf" srcId="{1A272858-38CE-4997-9412-0F79AD149BD7}" destId="{19304B35-17D3-4CEB-8A83-981A0BBB3E46}" srcOrd="0" destOrd="0" presId="urn:microsoft.com/office/officeart/2005/8/layout/process2"/>
    <dgm:cxn modelId="{538A6475-9D3A-41F4-9431-FB150BFBB468}" type="presOf" srcId="{1DAE145B-42D8-49DB-962E-31E81B235F21}" destId="{2BBF1FED-FDE8-4B23-AF95-7BA5C0FE94FA}" srcOrd="0" destOrd="0" presId="urn:microsoft.com/office/officeart/2005/8/layout/process2"/>
    <dgm:cxn modelId="{5AE0FF77-39F7-4A4E-A144-8761741C1C98}" srcId="{1A272858-38CE-4997-9412-0F79AD149BD7}" destId="{8F8BC606-B5F7-4699-9C1E-6DEC7D98C93F}" srcOrd="6" destOrd="0" parTransId="{F6EA924A-5498-4383-82D8-42EAD199CC52}" sibTransId="{D0B27171-1F9C-437E-9233-4D0B59BB6B69}"/>
    <dgm:cxn modelId="{4EBDB359-5086-41D5-87E4-51C62A07EEEF}" type="presOf" srcId="{16D6FD57-33C2-41D3-91DC-C259983075A0}" destId="{7E73CD18-0580-42B6-8D56-0B0794985F16}" srcOrd="0" destOrd="0" presId="urn:microsoft.com/office/officeart/2005/8/layout/process2"/>
    <dgm:cxn modelId="{D3F89A85-E637-4C85-9AAF-326502CA180A}" type="presOf" srcId="{15FB9B24-412D-4FCC-8BD3-4F4AB6ED81DF}" destId="{B3FF9D71-3A46-4B60-8C9C-A2F488C7D38A}" srcOrd="0" destOrd="0" presId="urn:microsoft.com/office/officeart/2005/8/layout/process2"/>
    <dgm:cxn modelId="{543D5187-BAFC-4BA7-A917-F22602C686E2}" srcId="{1A272858-38CE-4997-9412-0F79AD149BD7}" destId="{40D3359D-DFC9-4D51-9865-AD8FCBF98E74}" srcOrd="5" destOrd="0" parTransId="{BD14D99D-5383-47C6-8050-F8A3DE7C12C1}" sibTransId="{1428879F-338E-4FE1-83CA-45A4024F0C5C}"/>
    <dgm:cxn modelId="{6E2CFC99-5A82-408D-AEA0-10B4EE65C0CA}" srcId="{1A272858-38CE-4997-9412-0F79AD149BD7}" destId="{15FB9B24-412D-4FCC-8BD3-4F4AB6ED81DF}" srcOrd="1" destOrd="0" parTransId="{68443AA9-8C62-4944-83F2-10828C813B2E}" sibTransId="{F08B6D6D-BEE5-41E7-BEA2-635BE3EEE5AB}"/>
    <dgm:cxn modelId="{BE0CD3A1-356A-42C2-93C6-25FECBBCE87C}" type="presOf" srcId="{1428879F-338E-4FE1-83CA-45A4024F0C5C}" destId="{AE34026E-A23A-4CC7-A5ED-850F7FB6722E}" srcOrd="1" destOrd="0" presId="urn:microsoft.com/office/officeart/2005/8/layout/process2"/>
    <dgm:cxn modelId="{C8D0FFA7-8894-43BF-BA02-77C82DA0B1BF}" srcId="{1A272858-38CE-4997-9412-0F79AD149BD7}" destId="{064FFC47-5A35-40AE-AFC4-349F00A6B6FF}" srcOrd="2" destOrd="0" parTransId="{8151763C-DE21-4B6A-A29A-F4A05F53D0C7}" sibTransId="{16D6FD57-33C2-41D3-91DC-C259983075A0}"/>
    <dgm:cxn modelId="{09EF31AC-1012-4610-B32E-408242BA22D5}" type="presOf" srcId="{9ADB88B7-059F-493D-8B79-CE58503070AF}" destId="{DBAB22DF-4032-439B-B5A5-A7170E85BE8C}" srcOrd="1" destOrd="0" presId="urn:microsoft.com/office/officeart/2005/8/layout/process2"/>
    <dgm:cxn modelId="{E0058DB2-96F4-4F27-8D12-3FEFCF20BE64}" type="presOf" srcId="{F08B6D6D-BEE5-41E7-BEA2-635BE3EEE5AB}" destId="{6E0244F5-1C50-4E62-AC61-D1122A71430E}" srcOrd="0" destOrd="0" presId="urn:microsoft.com/office/officeart/2005/8/layout/process2"/>
    <dgm:cxn modelId="{A51DB3B9-F7A1-46CC-B749-88C148D988D4}" srcId="{1A272858-38CE-4997-9412-0F79AD149BD7}" destId="{3AE7D76C-A08A-4C06-9A25-4FFEFA11C73D}" srcOrd="3" destOrd="0" parTransId="{018F505E-686A-4C6C-8F53-28887B150A13}" sibTransId="{9ADB88B7-059F-493D-8B79-CE58503070AF}"/>
    <dgm:cxn modelId="{F3A0E3D4-8D09-4597-9DCD-CDDF6C632725}" type="presOf" srcId="{D71CF4A2-02D1-4210-9EFD-CCD403FAABA8}" destId="{723AFF89-6BEE-49EF-B61B-353395B5D9A1}" srcOrd="0" destOrd="0" presId="urn:microsoft.com/office/officeart/2005/8/layout/process2"/>
    <dgm:cxn modelId="{A7D4E1DE-1C62-4170-BFF2-B632D2C4AAC7}" type="presOf" srcId="{3AE7D76C-A08A-4C06-9A25-4FFEFA11C73D}" destId="{EB1F5AF3-22A9-4B80-BFE1-C75A47BDFB02}" srcOrd="0" destOrd="0" presId="urn:microsoft.com/office/officeart/2005/8/layout/process2"/>
    <dgm:cxn modelId="{E3FFDEEB-093B-4761-AB10-8862A6DF7CC3}" srcId="{1A272858-38CE-4997-9412-0F79AD149BD7}" destId="{B3568567-06F0-44BE-8BBB-D4C885D544DF}" srcOrd="7" destOrd="0" parTransId="{6C4C7DE2-9A95-4931-8EE0-DA207D3B3486}" sibTransId="{540C2B27-4695-4E10-A773-E8C637F69F48}"/>
    <dgm:cxn modelId="{6C2012EC-93BB-4C8E-B6C9-295DE9B2EF83}" type="presOf" srcId="{1428879F-338E-4FE1-83CA-45A4024F0C5C}" destId="{96814F2C-7188-4113-AF9B-CEEBA1073D72}" srcOrd="0" destOrd="0" presId="urn:microsoft.com/office/officeart/2005/8/layout/process2"/>
    <dgm:cxn modelId="{FCD877F8-CC77-4CA7-BDC9-830C02C623EF}" type="presOf" srcId="{C3CD208A-47C5-4CC7-9B34-8C8C0EA74BD8}" destId="{D46FC953-ACA7-44A3-8D91-CC5C886B9FDA}" srcOrd="1" destOrd="0" presId="urn:microsoft.com/office/officeart/2005/8/layout/process2"/>
    <dgm:cxn modelId="{7BD462F9-45AA-4435-BA4D-4EF5CCA37A68}" type="presOf" srcId="{8F8BC606-B5F7-4699-9C1E-6DEC7D98C93F}" destId="{0B6D63A8-3140-4FA4-B11E-3783D0302D84}" srcOrd="0" destOrd="0" presId="urn:microsoft.com/office/officeart/2005/8/layout/process2"/>
    <dgm:cxn modelId="{E62AFD2F-029C-40AE-972C-A545CF100FF5}" type="presParOf" srcId="{19304B35-17D3-4CEB-8A83-981A0BBB3E46}" destId="{2BBF1FED-FDE8-4B23-AF95-7BA5C0FE94FA}" srcOrd="0" destOrd="0" presId="urn:microsoft.com/office/officeart/2005/8/layout/process2"/>
    <dgm:cxn modelId="{0621A192-FB91-4E32-90B4-8A1C4292F8E2}" type="presParOf" srcId="{19304B35-17D3-4CEB-8A83-981A0BBB3E46}" destId="{AE57D480-F215-47C5-ABE0-A2FB185552EB}" srcOrd="1" destOrd="0" presId="urn:microsoft.com/office/officeart/2005/8/layout/process2"/>
    <dgm:cxn modelId="{AAE91A12-4E78-4B18-95CC-D86710BBDAEE}" type="presParOf" srcId="{AE57D480-F215-47C5-ABE0-A2FB185552EB}" destId="{D46FC953-ACA7-44A3-8D91-CC5C886B9FDA}" srcOrd="0" destOrd="0" presId="urn:microsoft.com/office/officeart/2005/8/layout/process2"/>
    <dgm:cxn modelId="{22840155-6219-4494-AA5B-39D73EBE94A9}" type="presParOf" srcId="{19304B35-17D3-4CEB-8A83-981A0BBB3E46}" destId="{B3FF9D71-3A46-4B60-8C9C-A2F488C7D38A}" srcOrd="2" destOrd="0" presId="urn:microsoft.com/office/officeart/2005/8/layout/process2"/>
    <dgm:cxn modelId="{5DC873C3-D416-48EF-A36F-067790FC7B61}" type="presParOf" srcId="{19304B35-17D3-4CEB-8A83-981A0BBB3E46}" destId="{6E0244F5-1C50-4E62-AC61-D1122A71430E}" srcOrd="3" destOrd="0" presId="urn:microsoft.com/office/officeart/2005/8/layout/process2"/>
    <dgm:cxn modelId="{9B02A918-4E92-4B64-9DFF-C253BCFE0A6B}" type="presParOf" srcId="{6E0244F5-1C50-4E62-AC61-D1122A71430E}" destId="{2D589575-523E-4986-B8C8-8D6FA98E24E8}" srcOrd="0" destOrd="0" presId="urn:microsoft.com/office/officeart/2005/8/layout/process2"/>
    <dgm:cxn modelId="{047B38A7-3FD6-4538-B65D-9F46AF1949D6}" type="presParOf" srcId="{19304B35-17D3-4CEB-8A83-981A0BBB3E46}" destId="{855117A7-5BCF-4D01-ADDE-16ADD74F44BE}" srcOrd="4" destOrd="0" presId="urn:microsoft.com/office/officeart/2005/8/layout/process2"/>
    <dgm:cxn modelId="{467E98F1-65E7-497B-BD93-DF804ED07500}" type="presParOf" srcId="{19304B35-17D3-4CEB-8A83-981A0BBB3E46}" destId="{7E73CD18-0580-42B6-8D56-0B0794985F16}" srcOrd="5" destOrd="0" presId="urn:microsoft.com/office/officeart/2005/8/layout/process2"/>
    <dgm:cxn modelId="{A6508765-1196-46E0-866E-F7F45EEBE6BE}" type="presParOf" srcId="{7E73CD18-0580-42B6-8D56-0B0794985F16}" destId="{EE39115C-E65C-4661-9909-0687F7AAE023}" srcOrd="0" destOrd="0" presId="urn:microsoft.com/office/officeart/2005/8/layout/process2"/>
    <dgm:cxn modelId="{1B5EB76E-DE36-4FF9-BE86-7F9F47EC5545}" type="presParOf" srcId="{19304B35-17D3-4CEB-8A83-981A0BBB3E46}" destId="{EB1F5AF3-22A9-4B80-BFE1-C75A47BDFB02}" srcOrd="6" destOrd="0" presId="urn:microsoft.com/office/officeart/2005/8/layout/process2"/>
    <dgm:cxn modelId="{0E05D367-2477-4A52-9827-E2BC90EBCBFE}" type="presParOf" srcId="{19304B35-17D3-4CEB-8A83-981A0BBB3E46}" destId="{9ADB0BFF-B8EE-48FF-9A54-3990CF876459}" srcOrd="7" destOrd="0" presId="urn:microsoft.com/office/officeart/2005/8/layout/process2"/>
    <dgm:cxn modelId="{27DA4547-2D40-42C8-93B7-3E7105D78FF1}" type="presParOf" srcId="{9ADB0BFF-B8EE-48FF-9A54-3990CF876459}" destId="{DBAB22DF-4032-439B-B5A5-A7170E85BE8C}" srcOrd="0" destOrd="0" presId="urn:microsoft.com/office/officeart/2005/8/layout/process2"/>
    <dgm:cxn modelId="{716FA88E-2C17-43CA-A463-438BCB78AA9A}" type="presParOf" srcId="{19304B35-17D3-4CEB-8A83-981A0BBB3E46}" destId="{18E57DA4-81D4-4658-B46A-15ACEEB2DEE8}" srcOrd="8" destOrd="0" presId="urn:microsoft.com/office/officeart/2005/8/layout/process2"/>
    <dgm:cxn modelId="{87F9BE68-2BCD-4707-B3E0-FE254E22AC86}" type="presParOf" srcId="{19304B35-17D3-4CEB-8A83-981A0BBB3E46}" destId="{723AFF89-6BEE-49EF-B61B-353395B5D9A1}" srcOrd="9" destOrd="0" presId="urn:microsoft.com/office/officeart/2005/8/layout/process2"/>
    <dgm:cxn modelId="{22801373-6671-4D95-B61F-D73A453A4F28}" type="presParOf" srcId="{723AFF89-6BEE-49EF-B61B-353395B5D9A1}" destId="{74C53342-BB21-4B1E-8B62-938AF2DE9DD2}" srcOrd="0" destOrd="0" presId="urn:microsoft.com/office/officeart/2005/8/layout/process2"/>
    <dgm:cxn modelId="{0DCC52B8-F632-413D-BAEE-0DBC97AFAAAA}" type="presParOf" srcId="{19304B35-17D3-4CEB-8A83-981A0BBB3E46}" destId="{45280C6E-C238-40E5-A779-980D39A1DA88}" srcOrd="10" destOrd="0" presId="urn:microsoft.com/office/officeart/2005/8/layout/process2"/>
    <dgm:cxn modelId="{98E386B5-6FBA-4F26-9F22-D309D14BE5B6}" type="presParOf" srcId="{19304B35-17D3-4CEB-8A83-981A0BBB3E46}" destId="{96814F2C-7188-4113-AF9B-CEEBA1073D72}" srcOrd="11" destOrd="0" presId="urn:microsoft.com/office/officeart/2005/8/layout/process2"/>
    <dgm:cxn modelId="{187670CA-5E2D-411F-A184-607A9E3C398D}" type="presParOf" srcId="{96814F2C-7188-4113-AF9B-CEEBA1073D72}" destId="{AE34026E-A23A-4CC7-A5ED-850F7FB6722E}" srcOrd="0" destOrd="0" presId="urn:microsoft.com/office/officeart/2005/8/layout/process2"/>
    <dgm:cxn modelId="{889DAC08-FC08-4F1B-989A-925135DFB73C}" type="presParOf" srcId="{19304B35-17D3-4CEB-8A83-981A0BBB3E46}" destId="{0B6D63A8-3140-4FA4-B11E-3783D0302D84}" srcOrd="12" destOrd="0" presId="urn:microsoft.com/office/officeart/2005/8/layout/process2"/>
    <dgm:cxn modelId="{E9250BAF-4828-4D9A-A7CD-7240B96F4ABF}" type="presParOf" srcId="{19304B35-17D3-4CEB-8A83-981A0BBB3E46}" destId="{B930C353-A35D-4A8A-8C24-C1AAB42E91BA}" srcOrd="13" destOrd="0" presId="urn:microsoft.com/office/officeart/2005/8/layout/process2"/>
    <dgm:cxn modelId="{F2B9D3A3-78AC-4A9E-95DE-6B94157F74A8}" type="presParOf" srcId="{B930C353-A35D-4A8A-8C24-C1AAB42E91BA}" destId="{74FAA0FC-1B99-4C1C-AADB-E877403DC9BF}" srcOrd="0" destOrd="0" presId="urn:microsoft.com/office/officeart/2005/8/layout/process2"/>
    <dgm:cxn modelId="{470DE164-0B09-4709-9023-54D205612043}" type="presParOf" srcId="{19304B35-17D3-4CEB-8A83-981A0BBB3E46}" destId="{E0220749-0AC6-4FDE-9155-84ACE751B255}"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B88B-D772-457D-9717-A2666EC535B7}">
      <dsp:nvSpPr>
        <dsp:cNvPr id="0" name=""/>
        <dsp:cNvSpPr/>
      </dsp:nvSpPr>
      <dsp:spPr>
        <a:xfrm>
          <a:off x="0" y="2525671"/>
          <a:ext cx="10217209" cy="1542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Assign CVE IDs at this level</a:t>
          </a:r>
        </a:p>
      </dsp:txBody>
      <dsp:txXfrm>
        <a:off x="0" y="2525671"/>
        <a:ext cx="3065162" cy="1542559"/>
      </dsp:txXfrm>
    </dsp:sp>
    <dsp:sp modelId="{83A061AC-2FF3-453A-A748-E05261D25DFA}">
      <dsp:nvSpPr>
        <dsp:cNvPr id="0" name=""/>
        <dsp:cNvSpPr/>
      </dsp:nvSpPr>
      <dsp:spPr>
        <a:xfrm>
          <a:off x="0" y="726019"/>
          <a:ext cx="10217209" cy="1542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 Split per Product</a:t>
          </a:r>
        </a:p>
      </dsp:txBody>
      <dsp:txXfrm>
        <a:off x="0" y="726019"/>
        <a:ext cx="3065162" cy="1542559"/>
      </dsp:txXfrm>
    </dsp:sp>
    <dsp:sp modelId="{9276C6AC-460B-4F11-933C-9B0D69917FF4}">
      <dsp:nvSpPr>
        <dsp:cNvPr id="0" name=""/>
        <dsp:cNvSpPr/>
      </dsp:nvSpPr>
      <dsp:spPr>
        <a:xfrm>
          <a:off x="5574914" y="854565"/>
          <a:ext cx="1928198" cy="128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Vulnerability affects all browsers</a:t>
          </a:r>
        </a:p>
      </dsp:txBody>
      <dsp:txXfrm>
        <a:off x="5612564" y="892215"/>
        <a:ext cx="1852898" cy="1210165"/>
      </dsp:txXfrm>
    </dsp:sp>
    <dsp:sp modelId="{A8544A9D-85A3-47E3-8DC4-1E350D96D672}">
      <dsp:nvSpPr>
        <dsp:cNvPr id="0" name=""/>
        <dsp:cNvSpPr/>
      </dsp:nvSpPr>
      <dsp:spPr>
        <a:xfrm>
          <a:off x="4032355" y="2140031"/>
          <a:ext cx="2506658" cy="514186"/>
        </a:xfrm>
        <a:custGeom>
          <a:avLst/>
          <a:gdLst/>
          <a:ahLst/>
          <a:cxnLst/>
          <a:rect l="0" t="0" r="0" b="0"/>
          <a:pathLst>
            <a:path>
              <a:moveTo>
                <a:pt x="2506658" y="0"/>
              </a:moveTo>
              <a:lnTo>
                <a:pt x="2506658" y="257093"/>
              </a:lnTo>
              <a:lnTo>
                <a:pt x="0" y="257093"/>
              </a:lnTo>
              <a:lnTo>
                <a:pt x="0" y="5141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C8A9F6-8A09-4457-B107-0AED8FF529DD}">
      <dsp:nvSpPr>
        <dsp:cNvPr id="0" name=""/>
        <dsp:cNvSpPr/>
      </dsp:nvSpPr>
      <dsp:spPr>
        <a:xfrm>
          <a:off x="3068255" y="2654218"/>
          <a:ext cx="1928198" cy="128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Chromium</a:t>
          </a:r>
        </a:p>
      </dsp:txBody>
      <dsp:txXfrm>
        <a:off x="3105905" y="2691868"/>
        <a:ext cx="1852898" cy="1210165"/>
      </dsp:txXfrm>
    </dsp:sp>
    <dsp:sp modelId="{4597CD74-35D7-49AC-9E6A-265EA89C1EE6}">
      <dsp:nvSpPr>
        <dsp:cNvPr id="0" name=""/>
        <dsp:cNvSpPr/>
      </dsp:nvSpPr>
      <dsp:spPr>
        <a:xfrm>
          <a:off x="6493293" y="2140031"/>
          <a:ext cx="91440" cy="514186"/>
        </a:xfrm>
        <a:custGeom>
          <a:avLst/>
          <a:gdLst/>
          <a:ahLst/>
          <a:cxnLst/>
          <a:rect l="0" t="0" r="0" b="0"/>
          <a:pathLst>
            <a:path>
              <a:moveTo>
                <a:pt x="45720" y="0"/>
              </a:moveTo>
              <a:lnTo>
                <a:pt x="45720" y="5141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C36BB6-84D2-4744-9FA6-2D63E2D72434}">
      <dsp:nvSpPr>
        <dsp:cNvPr id="0" name=""/>
        <dsp:cNvSpPr/>
      </dsp:nvSpPr>
      <dsp:spPr>
        <a:xfrm>
          <a:off x="5574914" y="2654218"/>
          <a:ext cx="1928198" cy="128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Internet Explorer</a:t>
          </a:r>
        </a:p>
      </dsp:txBody>
      <dsp:txXfrm>
        <a:off x="5612564" y="2691868"/>
        <a:ext cx="1852898" cy="1210165"/>
      </dsp:txXfrm>
    </dsp:sp>
    <dsp:sp modelId="{9DD316BC-A9D2-476D-A238-B6C11FB5B9BD}">
      <dsp:nvSpPr>
        <dsp:cNvPr id="0" name=""/>
        <dsp:cNvSpPr/>
      </dsp:nvSpPr>
      <dsp:spPr>
        <a:xfrm>
          <a:off x="6539013" y="2140031"/>
          <a:ext cx="2506658" cy="514186"/>
        </a:xfrm>
        <a:custGeom>
          <a:avLst/>
          <a:gdLst/>
          <a:ahLst/>
          <a:cxnLst/>
          <a:rect l="0" t="0" r="0" b="0"/>
          <a:pathLst>
            <a:path>
              <a:moveTo>
                <a:pt x="0" y="0"/>
              </a:moveTo>
              <a:lnTo>
                <a:pt x="0" y="257093"/>
              </a:lnTo>
              <a:lnTo>
                <a:pt x="2506658" y="257093"/>
              </a:lnTo>
              <a:lnTo>
                <a:pt x="2506658" y="5141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95331-9E5E-4874-9D1D-F2A30ADA72DB}">
      <dsp:nvSpPr>
        <dsp:cNvPr id="0" name=""/>
        <dsp:cNvSpPr/>
      </dsp:nvSpPr>
      <dsp:spPr>
        <a:xfrm>
          <a:off x="8081572" y="2654218"/>
          <a:ext cx="1928198" cy="128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Firefox</a:t>
          </a:r>
        </a:p>
      </dsp:txBody>
      <dsp:txXfrm>
        <a:off x="8119222" y="2691868"/>
        <a:ext cx="1852898" cy="12101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F1AF2-56DC-4F97-A497-F9F728226198}">
      <dsp:nvSpPr>
        <dsp:cNvPr id="0" name=""/>
        <dsp:cNvSpPr/>
      </dsp:nvSpPr>
      <dsp:spPr>
        <a:xfrm>
          <a:off x="0" y="3064303"/>
          <a:ext cx="10217209" cy="10007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Shared Code; Merge into One</a:t>
          </a:r>
        </a:p>
      </dsp:txBody>
      <dsp:txXfrm>
        <a:off x="0" y="3064303"/>
        <a:ext cx="3065162" cy="1000767"/>
      </dsp:txXfrm>
    </dsp:sp>
    <dsp:sp modelId="{FDA6B88B-D772-457D-9717-A2666EC535B7}">
      <dsp:nvSpPr>
        <dsp:cNvPr id="0" name=""/>
        <dsp:cNvSpPr/>
      </dsp:nvSpPr>
      <dsp:spPr>
        <a:xfrm>
          <a:off x="0" y="1896741"/>
          <a:ext cx="10217209" cy="10007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Assign CVE IDs at this level</a:t>
          </a:r>
        </a:p>
      </dsp:txBody>
      <dsp:txXfrm>
        <a:off x="0" y="1896741"/>
        <a:ext cx="3065162" cy="1000767"/>
      </dsp:txXfrm>
    </dsp:sp>
    <dsp:sp modelId="{83A061AC-2FF3-453A-A748-E05261D25DFA}">
      <dsp:nvSpPr>
        <dsp:cNvPr id="0" name=""/>
        <dsp:cNvSpPr/>
      </dsp:nvSpPr>
      <dsp:spPr>
        <a:xfrm>
          <a:off x="0" y="729178"/>
          <a:ext cx="10217209" cy="10007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 Split per Product unless the code is shared</a:t>
          </a:r>
        </a:p>
      </dsp:txBody>
      <dsp:txXfrm>
        <a:off x="0" y="729178"/>
        <a:ext cx="3065162" cy="1000767"/>
      </dsp:txXfrm>
    </dsp:sp>
    <dsp:sp modelId="{9276C6AC-460B-4F11-933C-9B0D69917FF4}">
      <dsp:nvSpPr>
        <dsp:cNvPr id="0" name=""/>
        <dsp:cNvSpPr/>
      </dsp:nvSpPr>
      <dsp:spPr>
        <a:xfrm>
          <a:off x="7133219" y="812576"/>
          <a:ext cx="1250959" cy="833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Vulnerability affects all browsers</a:t>
          </a:r>
        </a:p>
      </dsp:txBody>
      <dsp:txXfrm>
        <a:off x="7157645" y="837002"/>
        <a:ext cx="1202107" cy="785121"/>
      </dsp:txXfrm>
    </dsp:sp>
    <dsp:sp modelId="{A8544A9D-85A3-47E3-8DC4-1E350D96D672}">
      <dsp:nvSpPr>
        <dsp:cNvPr id="0" name=""/>
        <dsp:cNvSpPr/>
      </dsp:nvSpPr>
      <dsp:spPr>
        <a:xfrm>
          <a:off x="6132451" y="1646549"/>
          <a:ext cx="1626247" cy="333589"/>
        </a:xfrm>
        <a:custGeom>
          <a:avLst/>
          <a:gdLst/>
          <a:ahLst/>
          <a:cxnLst/>
          <a:rect l="0" t="0" r="0" b="0"/>
          <a:pathLst>
            <a:path>
              <a:moveTo>
                <a:pt x="1626247" y="0"/>
              </a:moveTo>
              <a:lnTo>
                <a:pt x="1626247" y="166794"/>
              </a:lnTo>
              <a:lnTo>
                <a:pt x="0" y="166794"/>
              </a:lnTo>
              <a:lnTo>
                <a:pt x="0" y="333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C8A9F6-8A09-4457-B107-0AED8FF529DD}">
      <dsp:nvSpPr>
        <dsp:cNvPr id="0" name=""/>
        <dsp:cNvSpPr/>
      </dsp:nvSpPr>
      <dsp:spPr>
        <a:xfrm>
          <a:off x="5506972" y="1980138"/>
          <a:ext cx="1250959" cy="833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Chromium</a:t>
          </a:r>
        </a:p>
      </dsp:txBody>
      <dsp:txXfrm>
        <a:off x="5531398" y="2004564"/>
        <a:ext cx="1202107" cy="785121"/>
      </dsp:txXfrm>
    </dsp:sp>
    <dsp:sp modelId="{9CFDF73C-4B33-4A19-8F1C-C6B163C718E8}">
      <dsp:nvSpPr>
        <dsp:cNvPr id="0" name=""/>
        <dsp:cNvSpPr/>
      </dsp:nvSpPr>
      <dsp:spPr>
        <a:xfrm>
          <a:off x="3693080" y="2814111"/>
          <a:ext cx="2439371" cy="333589"/>
        </a:xfrm>
        <a:custGeom>
          <a:avLst/>
          <a:gdLst/>
          <a:ahLst/>
          <a:cxnLst/>
          <a:rect l="0" t="0" r="0" b="0"/>
          <a:pathLst>
            <a:path>
              <a:moveTo>
                <a:pt x="2439371" y="0"/>
              </a:moveTo>
              <a:lnTo>
                <a:pt x="2439371" y="166794"/>
              </a:lnTo>
              <a:lnTo>
                <a:pt x="0" y="166794"/>
              </a:lnTo>
              <a:lnTo>
                <a:pt x="0" y="3335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3C6F3-3166-46A0-BA4F-7F9B06EA18B6}">
      <dsp:nvSpPr>
        <dsp:cNvPr id="0" name=""/>
        <dsp:cNvSpPr/>
      </dsp:nvSpPr>
      <dsp:spPr>
        <a:xfrm>
          <a:off x="3067601" y="3147700"/>
          <a:ext cx="1250959" cy="833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Chrome</a:t>
          </a:r>
        </a:p>
      </dsp:txBody>
      <dsp:txXfrm>
        <a:off x="3092027" y="3172126"/>
        <a:ext cx="1202107" cy="785121"/>
      </dsp:txXfrm>
    </dsp:sp>
    <dsp:sp modelId="{9BFE369C-1BDC-4432-B85E-A5338D4C5446}">
      <dsp:nvSpPr>
        <dsp:cNvPr id="0" name=""/>
        <dsp:cNvSpPr/>
      </dsp:nvSpPr>
      <dsp:spPr>
        <a:xfrm>
          <a:off x="5319328" y="2814111"/>
          <a:ext cx="813123" cy="333589"/>
        </a:xfrm>
        <a:custGeom>
          <a:avLst/>
          <a:gdLst/>
          <a:ahLst/>
          <a:cxnLst/>
          <a:rect l="0" t="0" r="0" b="0"/>
          <a:pathLst>
            <a:path>
              <a:moveTo>
                <a:pt x="813123" y="0"/>
              </a:moveTo>
              <a:lnTo>
                <a:pt x="813123" y="166794"/>
              </a:lnTo>
              <a:lnTo>
                <a:pt x="0" y="166794"/>
              </a:lnTo>
              <a:lnTo>
                <a:pt x="0" y="3335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64FD7A-24BA-49EA-A42F-8894C985C372}">
      <dsp:nvSpPr>
        <dsp:cNvPr id="0" name=""/>
        <dsp:cNvSpPr/>
      </dsp:nvSpPr>
      <dsp:spPr>
        <a:xfrm>
          <a:off x="4693848" y="3147700"/>
          <a:ext cx="1250959" cy="833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Opera</a:t>
          </a:r>
        </a:p>
      </dsp:txBody>
      <dsp:txXfrm>
        <a:off x="4718274" y="3172126"/>
        <a:ext cx="1202107" cy="785121"/>
      </dsp:txXfrm>
    </dsp:sp>
    <dsp:sp modelId="{A2251258-C46D-4CE9-B3AE-B8EEAD706E01}">
      <dsp:nvSpPr>
        <dsp:cNvPr id="0" name=""/>
        <dsp:cNvSpPr/>
      </dsp:nvSpPr>
      <dsp:spPr>
        <a:xfrm>
          <a:off x="6132451" y="2814111"/>
          <a:ext cx="813123" cy="333589"/>
        </a:xfrm>
        <a:custGeom>
          <a:avLst/>
          <a:gdLst/>
          <a:ahLst/>
          <a:cxnLst/>
          <a:rect l="0" t="0" r="0" b="0"/>
          <a:pathLst>
            <a:path>
              <a:moveTo>
                <a:pt x="0" y="0"/>
              </a:moveTo>
              <a:lnTo>
                <a:pt x="0" y="166794"/>
              </a:lnTo>
              <a:lnTo>
                <a:pt x="813123" y="166794"/>
              </a:lnTo>
              <a:lnTo>
                <a:pt x="813123" y="3335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8137F7-B844-44A4-8C5D-2D20B2E77581}">
      <dsp:nvSpPr>
        <dsp:cNvPr id="0" name=""/>
        <dsp:cNvSpPr/>
      </dsp:nvSpPr>
      <dsp:spPr>
        <a:xfrm>
          <a:off x="6320095" y="3147700"/>
          <a:ext cx="1250959" cy="833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Yandex</a:t>
          </a:r>
        </a:p>
      </dsp:txBody>
      <dsp:txXfrm>
        <a:off x="6344521" y="3172126"/>
        <a:ext cx="1202107" cy="785121"/>
      </dsp:txXfrm>
    </dsp:sp>
    <dsp:sp modelId="{70B2AA8E-A7AC-48AD-AE39-B8FEB0FF0CF5}">
      <dsp:nvSpPr>
        <dsp:cNvPr id="0" name=""/>
        <dsp:cNvSpPr/>
      </dsp:nvSpPr>
      <dsp:spPr>
        <a:xfrm>
          <a:off x="6132451" y="2814111"/>
          <a:ext cx="2439371" cy="333589"/>
        </a:xfrm>
        <a:custGeom>
          <a:avLst/>
          <a:gdLst/>
          <a:ahLst/>
          <a:cxnLst/>
          <a:rect l="0" t="0" r="0" b="0"/>
          <a:pathLst>
            <a:path>
              <a:moveTo>
                <a:pt x="0" y="0"/>
              </a:moveTo>
              <a:lnTo>
                <a:pt x="0" y="166794"/>
              </a:lnTo>
              <a:lnTo>
                <a:pt x="2439371" y="166794"/>
              </a:lnTo>
              <a:lnTo>
                <a:pt x="2439371" y="3335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C5EB7B-6E83-40C5-953A-111DE8FD4647}">
      <dsp:nvSpPr>
        <dsp:cNvPr id="0" name=""/>
        <dsp:cNvSpPr/>
      </dsp:nvSpPr>
      <dsp:spPr>
        <a:xfrm>
          <a:off x="7946343" y="3147700"/>
          <a:ext cx="1250959" cy="833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Qihoo 360 Secure Browser</a:t>
          </a:r>
        </a:p>
      </dsp:txBody>
      <dsp:txXfrm>
        <a:off x="7970769" y="3172126"/>
        <a:ext cx="1202107" cy="785121"/>
      </dsp:txXfrm>
    </dsp:sp>
    <dsp:sp modelId="{4597CD74-35D7-49AC-9E6A-265EA89C1EE6}">
      <dsp:nvSpPr>
        <dsp:cNvPr id="0" name=""/>
        <dsp:cNvSpPr/>
      </dsp:nvSpPr>
      <dsp:spPr>
        <a:xfrm>
          <a:off x="7712979" y="1646549"/>
          <a:ext cx="91440" cy="333589"/>
        </a:xfrm>
        <a:custGeom>
          <a:avLst/>
          <a:gdLst/>
          <a:ahLst/>
          <a:cxnLst/>
          <a:rect l="0" t="0" r="0" b="0"/>
          <a:pathLst>
            <a:path>
              <a:moveTo>
                <a:pt x="45720" y="0"/>
              </a:moveTo>
              <a:lnTo>
                <a:pt x="45720" y="333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C36BB6-84D2-4744-9FA6-2D63E2D72434}">
      <dsp:nvSpPr>
        <dsp:cNvPr id="0" name=""/>
        <dsp:cNvSpPr/>
      </dsp:nvSpPr>
      <dsp:spPr>
        <a:xfrm>
          <a:off x="7133219" y="1980138"/>
          <a:ext cx="1250959" cy="833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Internet Explorer</a:t>
          </a:r>
        </a:p>
      </dsp:txBody>
      <dsp:txXfrm>
        <a:off x="7157645" y="2004564"/>
        <a:ext cx="1202107" cy="785121"/>
      </dsp:txXfrm>
    </dsp:sp>
    <dsp:sp modelId="{9DD316BC-A9D2-476D-A238-B6C11FB5B9BD}">
      <dsp:nvSpPr>
        <dsp:cNvPr id="0" name=""/>
        <dsp:cNvSpPr/>
      </dsp:nvSpPr>
      <dsp:spPr>
        <a:xfrm>
          <a:off x="7758699" y="1646549"/>
          <a:ext cx="1626247" cy="333589"/>
        </a:xfrm>
        <a:custGeom>
          <a:avLst/>
          <a:gdLst/>
          <a:ahLst/>
          <a:cxnLst/>
          <a:rect l="0" t="0" r="0" b="0"/>
          <a:pathLst>
            <a:path>
              <a:moveTo>
                <a:pt x="0" y="0"/>
              </a:moveTo>
              <a:lnTo>
                <a:pt x="0" y="166794"/>
              </a:lnTo>
              <a:lnTo>
                <a:pt x="1626247" y="166794"/>
              </a:lnTo>
              <a:lnTo>
                <a:pt x="1626247" y="333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95331-9E5E-4874-9D1D-F2A30ADA72DB}">
      <dsp:nvSpPr>
        <dsp:cNvPr id="0" name=""/>
        <dsp:cNvSpPr/>
      </dsp:nvSpPr>
      <dsp:spPr>
        <a:xfrm>
          <a:off x="8759466" y="1980138"/>
          <a:ext cx="1250959" cy="833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Firefox</a:t>
          </a:r>
        </a:p>
      </dsp:txBody>
      <dsp:txXfrm>
        <a:off x="8783892" y="2004564"/>
        <a:ext cx="1202107" cy="78512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256ED-3ADA-406E-AE6B-B97D98FB725B}">
      <dsp:nvSpPr>
        <dsp:cNvPr id="0" name=""/>
        <dsp:cNvSpPr/>
      </dsp:nvSpPr>
      <dsp:spPr>
        <a:xfrm>
          <a:off x="0" y="3212683"/>
          <a:ext cx="10195626" cy="13752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Highest Priority (for Root CNAs)</a:t>
          </a:r>
        </a:p>
      </dsp:txBody>
      <dsp:txXfrm>
        <a:off x="0" y="3212683"/>
        <a:ext cx="3058687" cy="1375242"/>
      </dsp:txXfrm>
    </dsp:sp>
    <dsp:sp modelId="{BE10C476-8F0A-4CB5-8F4D-5BCB810E18D7}">
      <dsp:nvSpPr>
        <dsp:cNvPr id="0" name=""/>
        <dsp:cNvSpPr/>
      </dsp:nvSpPr>
      <dsp:spPr>
        <a:xfrm>
          <a:off x="0" y="1607110"/>
          <a:ext cx="10195626" cy="13752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Lower Priority</a:t>
          </a:r>
        </a:p>
      </dsp:txBody>
      <dsp:txXfrm>
        <a:off x="0" y="1607110"/>
        <a:ext cx="3058687" cy="1375242"/>
      </dsp:txXfrm>
    </dsp:sp>
    <dsp:sp modelId="{55CF11D6-A24A-4042-BD61-75A6E1EE524D}">
      <dsp:nvSpPr>
        <dsp:cNvPr id="0" name=""/>
        <dsp:cNvSpPr/>
      </dsp:nvSpPr>
      <dsp:spPr>
        <a:xfrm>
          <a:off x="0" y="1536"/>
          <a:ext cx="10195626" cy="13752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Lowest Priority</a:t>
          </a:r>
        </a:p>
      </dsp:txBody>
      <dsp:txXfrm>
        <a:off x="0" y="1536"/>
        <a:ext cx="3058687" cy="1375242"/>
      </dsp:txXfrm>
    </dsp:sp>
    <dsp:sp modelId="{A875662C-13B1-462F-AA62-F1D8EF660B4E}">
      <dsp:nvSpPr>
        <dsp:cNvPr id="0" name=""/>
        <dsp:cNvSpPr/>
      </dsp:nvSpPr>
      <dsp:spPr>
        <a:xfrm>
          <a:off x="6222891" y="116702"/>
          <a:ext cx="1727481" cy="1151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Primary Root CNA</a:t>
          </a:r>
        </a:p>
      </dsp:txBody>
      <dsp:txXfrm>
        <a:off x="6256622" y="150433"/>
        <a:ext cx="1660019" cy="1084192"/>
      </dsp:txXfrm>
    </dsp:sp>
    <dsp:sp modelId="{D3D10091-2CE7-44C4-83A2-9C7ACC8B786E}">
      <dsp:nvSpPr>
        <dsp:cNvPr id="0" name=""/>
        <dsp:cNvSpPr/>
      </dsp:nvSpPr>
      <dsp:spPr>
        <a:xfrm>
          <a:off x="5402337" y="1268356"/>
          <a:ext cx="1684294" cy="460661"/>
        </a:xfrm>
        <a:custGeom>
          <a:avLst/>
          <a:gdLst/>
          <a:ahLst/>
          <a:cxnLst/>
          <a:rect l="0" t="0" r="0" b="0"/>
          <a:pathLst>
            <a:path>
              <a:moveTo>
                <a:pt x="1684294" y="0"/>
              </a:moveTo>
              <a:lnTo>
                <a:pt x="1684294" y="230330"/>
              </a:lnTo>
              <a:lnTo>
                <a:pt x="0" y="230330"/>
              </a:lnTo>
              <a:lnTo>
                <a:pt x="0" y="460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BC12FA-4489-4056-97A2-AB2C928669DD}">
      <dsp:nvSpPr>
        <dsp:cNvPr id="0" name=""/>
        <dsp:cNvSpPr/>
      </dsp:nvSpPr>
      <dsp:spPr>
        <a:xfrm>
          <a:off x="4538596" y="1729018"/>
          <a:ext cx="1727481" cy="1151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Second-Level Root</a:t>
          </a:r>
        </a:p>
      </dsp:txBody>
      <dsp:txXfrm>
        <a:off x="4572327" y="1762749"/>
        <a:ext cx="1660019" cy="1084192"/>
      </dsp:txXfrm>
    </dsp:sp>
    <dsp:sp modelId="{CD90BEE7-C48C-4CEC-A291-ABAB93CBB656}">
      <dsp:nvSpPr>
        <dsp:cNvPr id="0" name=""/>
        <dsp:cNvSpPr/>
      </dsp:nvSpPr>
      <dsp:spPr>
        <a:xfrm>
          <a:off x="4279474" y="2880672"/>
          <a:ext cx="1122863" cy="460661"/>
        </a:xfrm>
        <a:custGeom>
          <a:avLst/>
          <a:gdLst/>
          <a:ahLst/>
          <a:cxnLst/>
          <a:rect l="0" t="0" r="0" b="0"/>
          <a:pathLst>
            <a:path>
              <a:moveTo>
                <a:pt x="1122863" y="0"/>
              </a:moveTo>
              <a:lnTo>
                <a:pt x="1122863" y="230330"/>
              </a:lnTo>
              <a:lnTo>
                <a:pt x="0" y="230330"/>
              </a:lnTo>
              <a:lnTo>
                <a:pt x="0" y="4606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CC9DCB-059D-40C9-9916-294D3A64B1F1}">
      <dsp:nvSpPr>
        <dsp:cNvPr id="0" name=""/>
        <dsp:cNvSpPr/>
      </dsp:nvSpPr>
      <dsp:spPr>
        <a:xfrm>
          <a:off x="3415733" y="3341334"/>
          <a:ext cx="1727481" cy="1151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Nth-Level Root</a:t>
          </a:r>
        </a:p>
      </dsp:txBody>
      <dsp:txXfrm>
        <a:off x="3449464" y="3375065"/>
        <a:ext cx="1660019" cy="1084192"/>
      </dsp:txXfrm>
    </dsp:sp>
    <dsp:sp modelId="{3C8761C1-FC8F-44D3-80FF-5301E059A0D7}">
      <dsp:nvSpPr>
        <dsp:cNvPr id="0" name=""/>
        <dsp:cNvSpPr/>
      </dsp:nvSpPr>
      <dsp:spPr>
        <a:xfrm>
          <a:off x="5402337" y="2880672"/>
          <a:ext cx="1122863" cy="460661"/>
        </a:xfrm>
        <a:custGeom>
          <a:avLst/>
          <a:gdLst/>
          <a:ahLst/>
          <a:cxnLst/>
          <a:rect l="0" t="0" r="0" b="0"/>
          <a:pathLst>
            <a:path>
              <a:moveTo>
                <a:pt x="0" y="0"/>
              </a:moveTo>
              <a:lnTo>
                <a:pt x="0" y="230330"/>
              </a:lnTo>
              <a:lnTo>
                <a:pt x="1122863" y="230330"/>
              </a:lnTo>
              <a:lnTo>
                <a:pt x="1122863" y="4606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85E910-23A7-4865-803C-6EF535B78EA5}">
      <dsp:nvSpPr>
        <dsp:cNvPr id="0" name=""/>
        <dsp:cNvSpPr/>
      </dsp:nvSpPr>
      <dsp:spPr>
        <a:xfrm>
          <a:off x="5661459" y="3341334"/>
          <a:ext cx="1727481" cy="1151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Nth-Level Root</a:t>
          </a:r>
        </a:p>
      </dsp:txBody>
      <dsp:txXfrm>
        <a:off x="5695190" y="3375065"/>
        <a:ext cx="1660019" cy="1084192"/>
      </dsp:txXfrm>
    </dsp:sp>
    <dsp:sp modelId="{C42717E7-0179-4BAA-9C93-828089CE19F9}">
      <dsp:nvSpPr>
        <dsp:cNvPr id="0" name=""/>
        <dsp:cNvSpPr/>
      </dsp:nvSpPr>
      <dsp:spPr>
        <a:xfrm>
          <a:off x="7086632" y="1268356"/>
          <a:ext cx="1684294" cy="460661"/>
        </a:xfrm>
        <a:custGeom>
          <a:avLst/>
          <a:gdLst/>
          <a:ahLst/>
          <a:cxnLst/>
          <a:rect l="0" t="0" r="0" b="0"/>
          <a:pathLst>
            <a:path>
              <a:moveTo>
                <a:pt x="0" y="0"/>
              </a:moveTo>
              <a:lnTo>
                <a:pt x="0" y="230330"/>
              </a:lnTo>
              <a:lnTo>
                <a:pt x="1684294" y="230330"/>
              </a:lnTo>
              <a:lnTo>
                <a:pt x="1684294" y="460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637DFF-4E83-4C31-AC23-34186C4087D9}">
      <dsp:nvSpPr>
        <dsp:cNvPr id="0" name=""/>
        <dsp:cNvSpPr/>
      </dsp:nvSpPr>
      <dsp:spPr>
        <a:xfrm>
          <a:off x="7907185" y="1729018"/>
          <a:ext cx="1727481" cy="1151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Second-Level Root</a:t>
          </a:r>
        </a:p>
      </dsp:txBody>
      <dsp:txXfrm>
        <a:off x="7940916" y="1762749"/>
        <a:ext cx="1660019" cy="1084192"/>
      </dsp:txXfrm>
    </dsp:sp>
    <dsp:sp modelId="{7069A3FF-120B-4151-91D0-0A12A408C670}">
      <dsp:nvSpPr>
        <dsp:cNvPr id="0" name=""/>
        <dsp:cNvSpPr/>
      </dsp:nvSpPr>
      <dsp:spPr>
        <a:xfrm>
          <a:off x="8725206" y="2880672"/>
          <a:ext cx="91440" cy="460661"/>
        </a:xfrm>
        <a:custGeom>
          <a:avLst/>
          <a:gdLst/>
          <a:ahLst/>
          <a:cxnLst/>
          <a:rect l="0" t="0" r="0" b="0"/>
          <a:pathLst>
            <a:path>
              <a:moveTo>
                <a:pt x="45720" y="0"/>
              </a:moveTo>
              <a:lnTo>
                <a:pt x="45720" y="4606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7417B1-17CB-474B-9E6D-B8B8984E373E}">
      <dsp:nvSpPr>
        <dsp:cNvPr id="0" name=""/>
        <dsp:cNvSpPr/>
      </dsp:nvSpPr>
      <dsp:spPr>
        <a:xfrm>
          <a:off x="7907185" y="3341334"/>
          <a:ext cx="1727481" cy="1151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Nth-Level Root</a:t>
          </a:r>
        </a:p>
      </dsp:txBody>
      <dsp:txXfrm>
        <a:off x="7940916" y="3375065"/>
        <a:ext cx="1660019" cy="10841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rgbClr val="92D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220048"/>
        <a:ext cx="107704" cy="104713"/>
      </dsp:txXfrm>
    </dsp:sp>
    <dsp:sp modelId="{18E57DA4-81D4-4658-B46A-15ACEEB2DEE8}">
      <dsp:nvSpPr>
        <dsp:cNvPr id="0" name=""/>
        <dsp:cNvSpPr/>
      </dsp:nvSpPr>
      <dsp:spPr>
        <a:xfrm>
          <a:off x="291421" y="2394571"/>
          <a:ext cx="661016"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303105" y="2406255"/>
        <a:ext cx="637648"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1FED-FDE8-4B23-AF95-7BA5C0FE94FA}">
      <dsp:nvSpPr>
        <dsp:cNvPr id="0" name=""/>
        <dsp:cNvSpPr/>
      </dsp:nvSpPr>
      <dsp:spPr>
        <a:xfrm>
          <a:off x="262911" y="1120"/>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CNT1</a:t>
          </a:r>
        </a:p>
      </dsp:txBody>
      <dsp:txXfrm>
        <a:off x="274595" y="12804"/>
        <a:ext cx="694667" cy="375540"/>
      </dsp:txXfrm>
    </dsp:sp>
    <dsp:sp modelId="{AE57D480-F215-47C5-ABE0-A2FB185552EB}">
      <dsp:nvSpPr>
        <dsp:cNvPr id="0" name=""/>
        <dsp:cNvSpPr/>
      </dsp:nvSpPr>
      <dsp:spPr>
        <a:xfrm rot="5400000">
          <a:off x="547134" y="410001"/>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24960"/>
        <a:ext cx="107704" cy="104713"/>
      </dsp:txXfrm>
    </dsp:sp>
    <dsp:sp modelId="{B3FF9D71-3A46-4B60-8C9C-A2F488C7D38A}">
      <dsp:nvSpPr>
        <dsp:cNvPr id="0" name=""/>
        <dsp:cNvSpPr/>
      </dsp:nvSpPr>
      <dsp:spPr>
        <a:xfrm>
          <a:off x="262911" y="599483"/>
          <a:ext cx="718035" cy="398908"/>
        </a:xfrm>
        <a:prstGeom prst="roundRect">
          <a:avLst>
            <a:gd name="adj" fmla="val 10000"/>
          </a:avLst>
        </a:prstGeom>
        <a:solidFill>
          <a:srgbClr val="00B050"/>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CNT2</a:t>
          </a:r>
        </a:p>
      </dsp:txBody>
      <dsp:txXfrm>
        <a:off x="274595" y="611167"/>
        <a:ext cx="694667" cy="375540"/>
      </dsp:txXfrm>
    </dsp:sp>
    <dsp:sp modelId="{6E0244F5-1C50-4E62-AC61-D1122A71430E}">
      <dsp:nvSpPr>
        <dsp:cNvPr id="0" name=""/>
        <dsp:cNvSpPr/>
      </dsp:nvSpPr>
      <dsp:spPr>
        <a:xfrm rot="5400000">
          <a:off x="547134" y="100836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023323"/>
        <a:ext cx="107704" cy="104713"/>
      </dsp:txXfrm>
    </dsp:sp>
    <dsp:sp modelId="{855117A7-5BCF-4D01-ADDE-16ADD74F44BE}">
      <dsp:nvSpPr>
        <dsp:cNvPr id="0" name=""/>
        <dsp:cNvSpPr/>
      </dsp:nvSpPr>
      <dsp:spPr>
        <a:xfrm>
          <a:off x="262911" y="1197845"/>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CNT3</a:t>
          </a:r>
        </a:p>
      </dsp:txBody>
      <dsp:txXfrm>
        <a:off x="274595" y="1209529"/>
        <a:ext cx="694667" cy="375540"/>
      </dsp:txXfrm>
    </dsp:sp>
    <dsp:sp modelId="{7E73CD18-0580-42B6-8D56-0B0794985F16}">
      <dsp:nvSpPr>
        <dsp:cNvPr id="0" name=""/>
        <dsp:cNvSpPr/>
      </dsp:nvSpPr>
      <dsp:spPr>
        <a:xfrm rot="5400000">
          <a:off x="547134" y="1606726"/>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1621685"/>
        <a:ext cx="107704" cy="104713"/>
      </dsp:txXfrm>
    </dsp:sp>
    <dsp:sp modelId="{EB1F5AF3-22A9-4B80-BFE1-C75A47BDFB02}">
      <dsp:nvSpPr>
        <dsp:cNvPr id="0" name=""/>
        <dsp:cNvSpPr/>
      </dsp:nvSpPr>
      <dsp:spPr>
        <a:xfrm>
          <a:off x="262911" y="1796208"/>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INC1</a:t>
          </a:r>
        </a:p>
      </dsp:txBody>
      <dsp:txXfrm>
        <a:off x="274595" y="1807892"/>
        <a:ext cx="694667" cy="375540"/>
      </dsp:txXfrm>
    </dsp:sp>
    <dsp:sp modelId="{9ADB0BFF-B8EE-48FF-9A54-3990CF876459}">
      <dsp:nvSpPr>
        <dsp:cNvPr id="0" name=""/>
        <dsp:cNvSpPr/>
      </dsp:nvSpPr>
      <dsp:spPr>
        <a:xfrm rot="5400000">
          <a:off x="547134" y="2205089"/>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220048"/>
        <a:ext cx="107704" cy="104713"/>
      </dsp:txXfrm>
    </dsp:sp>
    <dsp:sp modelId="{18E57DA4-81D4-4658-B46A-15ACEEB2DEE8}">
      <dsp:nvSpPr>
        <dsp:cNvPr id="0" name=""/>
        <dsp:cNvSpPr/>
      </dsp:nvSpPr>
      <dsp:spPr>
        <a:xfrm>
          <a:off x="262911" y="2394571"/>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INC2</a:t>
          </a:r>
        </a:p>
      </dsp:txBody>
      <dsp:txXfrm>
        <a:off x="274595" y="2406255"/>
        <a:ext cx="694667" cy="375540"/>
      </dsp:txXfrm>
    </dsp:sp>
    <dsp:sp modelId="{723AFF89-6BEE-49EF-B61B-353395B5D9A1}">
      <dsp:nvSpPr>
        <dsp:cNvPr id="0" name=""/>
        <dsp:cNvSpPr/>
      </dsp:nvSpPr>
      <dsp:spPr>
        <a:xfrm rot="5400000">
          <a:off x="547134" y="2803452"/>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2818411"/>
        <a:ext cx="107704" cy="104713"/>
      </dsp:txXfrm>
    </dsp:sp>
    <dsp:sp modelId="{45280C6E-C238-40E5-A779-980D39A1DA88}">
      <dsp:nvSpPr>
        <dsp:cNvPr id="0" name=""/>
        <dsp:cNvSpPr/>
      </dsp:nvSpPr>
      <dsp:spPr>
        <a:xfrm>
          <a:off x="262911" y="2992933"/>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INC3</a:t>
          </a:r>
        </a:p>
      </dsp:txBody>
      <dsp:txXfrm>
        <a:off x="274595" y="3004617"/>
        <a:ext cx="694667" cy="375540"/>
      </dsp:txXfrm>
    </dsp:sp>
    <dsp:sp modelId="{96814F2C-7188-4113-AF9B-CEEBA1073D72}">
      <dsp:nvSpPr>
        <dsp:cNvPr id="0" name=""/>
        <dsp:cNvSpPr/>
      </dsp:nvSpPr>
      <dsp:spPr>
        <a:xfrm rot="5400000">
          <a:off x="547134" y="3401814"/>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3416773"/>
        <a:ext cx="107704" cy="104713"/>
      </dsp:txXfrm>
    </dsp:sp>
    <dsp:sp modelId="{0B6D63A8-3140-4FA4-B11E-3783D0302D84}">
      <dsp:nvSpPr>
        <dsp:cNvPr id="0" name=""/>
        <dsp:cNvSpPr/>
      </dsp:nvSpPr>
      <dsp:spPr>
        <a:xfrm>
          <a:off x="262911" y="3591296"/>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INC4</a:t>
          </a:r>
        </a:p>
      </dsp:txBody>
      <dsp:txXfrm>
        <a:off x="274595" y="3602980"/>
        <a:ext cx="694667" cy="375540"/>
      </dsp:txXfrm>
    </dsp:sp>
    <dsp:sp modelId="{B930C353-A35D-4A8A-8C24-C1AAB42E91BA}">
      <dsp:nvSpPr>
        <dsp:cNvPr id="0" name=""/>
        <dsp:cNvSpPr/>
      </dsp:nvSpPr>
      <dsp:spPr>
        <a:xfrm rot="5400000">
          <a:off x="547134" y="4000177"/>
          <a:ext cx="149590" cy="17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68078" y="4015136"/>
        <a:ext cx="107704" cy="104713"/>
      </dsp:txXfrm>
    </dsp:sp>
    <dsp:sp modelId="{E0220749-0AC6-4FDE-9155-84ACE751B255}">
      <dsp:nvSpPr>
        <dsp:cNvPr id="0" name=""/>
        <dsp:cNvSpPr/>
      </dsp:nvSpPr>
      <dsp:spPr>
        <a:xfrm>
          <a:off x="262911" y="4189659"/>
          <a:ext cx="718035" cy="398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INC5</a:t>
          </a:r>
        </a:p>
      </dsp:txBody>
      <dsp:txXfrm>
        <a:off x="274595" y="4201343"/>
        <a:ext cx="694667" cy="3755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2B345-54CD-4AB1-B66E-FD862B042B76}"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8EE6B-0CC2-4288-A95A-2B9E6FE84A9B}" type="slidenum">
              <a:rPr lang="en-US" smtClean="0"/>
              <a:t>‹#›</a:t>
            </a:fld>
            <a:endParaRPr lang="en-US"/>
          </a:p>
        </p:txBody>
      </p:sp>
    </p:spTree>
    <p:extLst>
      <p:ext uri="{BB962C8B-B14F-4D97-AF65-F5344CB8AC3E}">
        <p14:creationId xmlns:p14="http://schemas.microsoft.com/office/powerpoint/2010/main" val="12449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and welcome to the CVE program’s video on assigning CVE IDs.  CVE Numbering Authority (CNA) Rules define the requirements for assigning CVE IDs.  The requirements are split into three counting decisions (defining how many vulnerabilities have </a:t>
            </a:r>
            <a:r>
              <a:rPr lang="en-US"/>
              <a:t>been reported) </a:t>
            </a:r>
            <a:r>
              <a:rPr lang="en-US" dirty="0"/>
              <a:t>and five </a:t>
            </a:r>
            <a:r>
              <a:rPr lang="en-US"/>
              <a:t>inclusion decision (which </a:t>
            </a:r>
            <a:r>
              <a:rPr lang="en-US" dirty="0"/>
              <a:t>define if a CVE ID should be assigned and who should do </a:t>
            </a:r>
            <a:r>
              <a:rPr lang="en-US"/>
              <a:t>the assignment).  </a:t>
            </a:r>
            <a:r>
              <a:rPr lang="en-US" dirty="0"/>
              <a:t>We will go over each of the decisions in turn.</a:t>
            </a:r>
          </a:p>
        </p:txBody>
      </p:sp>
      <p:sp>
        <p:nvSpPr>
          <p:cNvPr id="4" name="Slide Number Placeholder 3"/>
          <p:cNvSpPr>
            <a:spLocks noGrp="1"/>
          </p:cNvSpPr>
          <p:nvPr>
            <p:ph type="sldNum" sz="quarter" idx="5"/>
          </p:nvPr>
        </p:nvSpPr>
        <p:spPr/>
        <p:txBody>
          <a:bodyPr/>
          <a:lstStyle/>
          <a:p>
            <a:fld id="{8BA8EE6B-0CC2-4288-A95A-2B9E6FE84A9B}" type="slidenum">
              <a:rPr lang="en-US" smtClean="0"/>
              <a:t>1</a:t>
            </a:fld>
            <a:endParaRPr lang="en-US"/>
          </a:p>
        </p:txBody>
      </p:sp>
    </p:spTree>
    <p:extLst>
      <p:ext uri="{BB962C8B-B14F-4D97-AF65-F5344CB8AC3E}">
        <p14:creationId xmlns:p14="http://schemas.microsoft.com/office/powerpoint/2010/main" val="1876886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the rule does recognize that not all bugs can be fixed independently. </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10</a:t>
            </a:fld>
            <a:endParaRPr lang="en-US"/>
          </a:p>
        </p:txBody>
      </p:sp>
    </p:spTree>
    <p:extLst>
      <p:ext uri="{BB962C8B-B14F-4D97-AF65-F5344CB8AC3E}">
        <p14:creationId xmlns:p14="http://schemas.microsoft.com/office/powerpoint/2010/main" val="2762175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Chained bugs, including integer overflows that lead to buffer overflows, and composite vulnerabilities, such as </a:t>
            </a:r>
            <a:r>
              <a:rPr lang="en-US" sz="1200" kern="1200" dirty="0" err="1">
                <a:solidFill>
                  <a:schemeClr val="tx1"/>
                </a:solidFill>
                <a:effectLst/>
                <a:latin typeface="+mn-lt"/>
                <a:ea typeface="+mn-ea"/>
                <a:cs typeface="+mn-cs"/>
              </a:rPr>
              <a:t>symlink</a:t>
            </a:r>
            <a:r>
              <a:rPr lang="en-US" sz="1200" kern="1200" dirty="0">
                <a:solidFill>
                  <a:schemeClr val="tx1"/>
                </a:solidFill>
                <a:effectLst/>
                <a:latin typeface="+mn-lt"/>
                <a:ea typeface="+mn-ea"/>
                <a:cs typeface="+mn-cs"/>
              </a:rPr>
              <a:t> attacks, which require a race condition, predictable file names, and weak permissions to be present.  In such cases, the bugs are grouped together as a single bug.</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11</a:t>
            </a:fld>
            <a:endParaRPr lang="en-US"/>
          </a:p>
        </p:txBody>
      </p:sp>
    </p:spTree>
    <p:extLst>
      <p:ext uri="{BB962C8B-B14F-4D97-AF65-F5344CB8AC3E}">
        <p14:creationId xmlns:p14="http://schemas.microsoft.com/office/powerpoint/2010/main" val="412433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the following code segment as an example.  It contains a group of chained bugs.  There is an incomplete range check that is not accounting for large negative numbers: An integer overflow then occurs when multiplying height and width, which results in too little memory being allocated with the malloc, resulting in a buffer overflow with the </a:t>
            </a:r>
            <a:r>
              <a:rPr lang="en-US" sz="1200" kern="1200" dirty="0" err="1">
                <a:solidFill>
                  <a:schemeClr val="tx1"/>
                </a:solidFill>
                <a:effectLst/>
                <a:latin typeface="+mn-lt"/>
                <a:ea typeface="+mn-ea"/>
                <a:cs typeface="+mn-cs"/>
              </a:rPr>
              <a:t>memmove</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F0F432A-6797-4A63-9A6F-D8BC415B5D83}" type="slidenum">
              <a:rPr lang="en-US" smtClean="0"/>
              <a:t>12</a:t>
            </a:fld>
            <a:endParaRPr lang="en-US"/>
          </a:p>
        </p:txBody>
      </p:sp>
    </p:spTree>
    <p:extLst>
      <p:ext uri="{BB962C8B-B14F-4D97-AF65-F5344CB8AC3E}">
        <p14:creationId xmlns:p14="http://schemas.microsoft.com/office/powerpoint/2010/main" val="937567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Implement a fix at any point in the chain of bugs and the vulnerability is neutralized.  Correct the range check and the rest doesn’t happen; check for an integer overflow after the multiplication and the rest doesn’t happen; and so on.  Thus, they are not independently fixable.</a:t>
            </a:r>
            <a:endParaRPr lang="en-US" dirty="0"/>
          </a:p>
        </p:txBody>
      </p:sp>
      <p:sp>
        <p:nvSpPr>
          <p:cNvPr id="4" name="Slide Number Placeholder 3"/>
          <p:cNvSpPr>
            <a:spLocks noGrp="1"/>
          </p:cNvSpPr>
          <p:nvPr>
            <p:ph type="sldNum" sz="quarter" idx="10"/>
          </p:nvPr>
        </p:nvSpPr>
        <p:spPr/>
        <p:txBody>
          <a:bodyPr/>
          <a:lstStyle/>
          <a:p>
            <a:fld id="{FF0F432A-6797-4A63-9A6F-D8BC415B5D83}" type="slidenum">
              <a:rPr lang="en-US" smtClean="0"/>
              <a:t>13</a:t>
            </a:fld>
            <a:endParaRPr lang="en-US"/>
          </a:p>
        </p:txBody>
      </p:sp>
    </p:spTree>
    <p:extLst>
      <p:ext uri="{BB962C8B-B14F-4D97-AF65-F5344CB8AC3E}">
        <p14:creationId xmlns:p14="http://schemas.microsoft.com/office/powerpoint/2010/main" val="307750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CNT2 is the second assignment rule.  It asks the question “Do the bugs (identified using CNT1) result in a vulnerability?” </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14</a:t>
            </a:fld>
            <a:endParaRPr lang="en-US"/>
          </a:p>
        </p:txBody>
      </p:sp>
    </p:spTree>
    <p:extLst>
      <p:ext uri="{BB962C8B-B14F-4D97-AF65-F5344CB8AC3E}">
        <p14:creationId xmlns:p14="http://schemas.microsoft.com/office/powerpoint/2010/main" val="112467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can answer the question, you must first understand what a vulnerability is.  Unfortunately, opinions vary on what should and should not be considered a vulnerability.  Some may want to focus on a specific flaw in code, while others may consider not putting a lock on the server room a vulnerability.</a:t>
            </a:r>
          </a:p>
          <a:p>
            <a:endParaRPr lang="en-US" dirty="0"/>
          </a:p>
          <a:p>
            <a:r>
              <a:rPr lang="en-US" dirty="0"/>
              <a:t>[1] https://www.isaca.org/Pages/Glossary.aspx?tid=1975&amp;char=V</a:t>
            </a:r>
          </a:p>
          <a:p>
            <a:r>
              <a:rPr lang="en-US" dirty="0"/>
              <a:t>[2] http://www.cert.org/vulnerability-analysis/vulnerability-reporting-instructions.cfm?</a:t>
            </a:r>
          </a:p>
          <a:p>
            <a:r>
              <a:rPr lang="en-US" dirty="0"/>
              <a:t>[3] https://www.owasp.org/index.php/Category:Vulnerability</a:t>
            </a:r>
          </a:p>
          <a:p>
            <a:r>
              <a:rPr lang="en-US" dirty="0"/>
              <a:t>[4] https://msdn.microsoft.com/en-us/library/cc751383.aspx</a:t>
            </a:r>
          </a:p>
          <a:p>
            <a:r>
              <a:rPr lang="en-US" dirty="0"/>
              <a:t>[5] https://www.hackerone.com/disclosure-guidelines</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15</a:t>
            </a:fld>
            <a:endParaRPr lang="en-US"/>
          </a:p>
        </p:txBody>
      </p:sp>
    </p:spTree>
    <p:extLst>
      <p:ext uri="{BB962C8B-B14F-4D97-AF65-F5344CB8AC3E}">
        <p14:creationId xmlns:p14="http://schemas.microsoft.com/office/powerpoint/2010/main" val="414410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CVE Program also has a definition of what a vulnerability is; however, this definition is NOT USED for assigning CVE IDs. [click for animation]</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16</a:t>
            </a:fld>
            <a:endParaRPr lang="en-US"/>
          </a:p>
        </p:txBody>
      </p:sp>
    </p:spTree>
    <p:extLst>
      <p:ext uri="{BB962C8B-B14F-4D97-AF65-F5344CB8AC3E}">
        <p14:creationId xmlns:p14="http://schemas.microsoft.com/office/powerpoint/2010/main" val="310889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CNT2 is broken down into sub-decisions that determine who gets to say whether a bug is a vulnerability, which gives the program the flexibility to adapt to different definitions used in different industries, legal regimes, and cultures.</a:t>
            </a:r>
          </a:p>
          <a:p>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17</a:t>
            </a:fld>
            <a:endParaRPr lang="en-US"/>
          </a:p>
        </p:txBody>
      </p:sp>
    </p:spTree>
    <p:extLst>
      <p:ext uri="{BB962C8B-B14F-4D97-AF65-F5344CB8AC3E}">
        <p14:creationId xmlns:p14="http://schemas.microsoft.com/office/powerpoint/2010/main" val="314486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CNT2.1 says that if the product owner acknowledges the vulnerability, then it is a vulnerability.</a:t>
            </a:r>
          </a:p>
        </p:txBody>
      </p:sp>
      <p:sp>
        <p:nvSpPr>
          <p:cNvPr id="4" name="Slide Number Placeholder 3"/>
          <p:cNvSpPr>
            <a:spLocks noGrp="1"/>
          </p:cNvSpPr>
          <p:nvPr>
            <p:ph type="sldNum" sz="quarter" idx="5"/>
          </p:nvPr>
        </p:nvSpPr>
        <p:spPr/>
        <p:txBody>
          <a:bodyPr/>
          <a:lstStyle/>
          <a:p>
            <a:fld id="{D58F3C89-9E49-4851-A18A-DAECD34FD650}" type="slidenum">
              <a:rPr lang="en-US" smtClean="0"/>
              <a:t>18</a:t>
            </a:fld>
            <a:endParaRPr lang="en-US"/>
          </a:p>
        </p:txBody>
      </p:sp>
    </p:spTree>
    <p:extLst>
      <p:ext uri="{BB962C8B-B14F-4D97-AF65-F5344CB8AC3E}">
        <p14:creationId xmlns:p14="http://schemas.microsoft.com/office/powerpoint/2010/main" val="157236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who offers software for use by someone else is considered a product owner. Product owners include software vendors, hardware vendors, open source projects, and service providers.</a:t>
            </a:r>
          </a:p>
        </p:txBody>
      </p:sp>
      <p:sp>
        <p:nvSpPr>
          <p:cNvPr id="4" name="Slide Number Placeholder 3"/>
          <p:cNvSpPr>
            <a:spLocks noGrp="1"/>
          </p:cNvSpPr>
          <p:nvPr>
            <p:ph type="sldNum" sz="quarter" idx="5"/>
          </p:nvPr>
        </p:nvSpPr>
        <p:spPr/>
        <p:txBody>
          <a:bodyPr/>
          <a:lstStyle/>
          <a:p>
            <a:fld id="{D58F3C89-9E49-4851-A18A-DAECD34FD650}" type="slidenum">
              <a:rPr lang="en-US" smtClean="0"/>
              <a:t>19</a:t>
            </a:fld>
            <a:endParaRPr lang="en-US"/>
          </a:p>
        </p:txBody>
      </p:sp>
    </p:spTree>
    <p:extLst>
      <p:ext uri="{BB962C8B-B14F-4D97-AF65-F5344CB8AC3E}">
        <p14:creationId xmlns:p14="http://schemas.microsoft.com/office/powerpoint/2010/main" val="362136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CNT1 – Divide into independently fixable bugs</a:t>
            </a:r>
          </a:p>
        </p:txBody>
      </p:sp>
      <p:sp>
        <p:nvSpPr>
          <p:cNvPr id="4" name="Slide Number Placeholder 3"/>
          <p:cNvSpPr>
            <a:spLocks noGrp="1"/>
          </p:cNvSpPr>
          <p:nvPr>
            <p:ph type="sldNum" sz="quarter" idx="5"/>
          </p:nvPr>
        </p:nvSpPr>
        <p:spPr/>
        <p:txBody>
          <a:bodyPr/>
          <a:lstStyle/>
          <a:p>
            <a:fld id="{8BA8EE6B-0CC2-4288-A95A-2B9E6FE84A9B}" type="slidenum">
              <a:rPr lang="en-US" smtClean="0"/>
              <a:t>2</a:t>
            </a:fld>
            <a:endParaRPr lang="en-US"/>
          </a:p>
        </p:txBody>
      </p:sp>
    </p:spTree>
    <p:extLst>
      <p:ext uri="{BB962C8B-B14F-4D97-AF65-F5344CB8AC3E}">
        <p14:creationId xmlns:p14="http://schemas.microsoft.com/office/powerpoint/2010/main" val="3929496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software is an amalgamation of third-party code sprinkled in with some new code and it is often the case that vulnerabilities are inherited from the third-party code.  CNT3 goes into this relationship in more detail, but for CNT2, if any product owner in the chain of software claims there is a vulnerability, then for CVE, there is a vulnerability, even if that vulnerability was inherited somewhere upstream and upstream disagrees.  If the product owner believes there is a vulnerability, then they should get a CVE ID to identify it and use for coordination.</a:t>
            </a:r>
          </a:p>
        </p:txBody>
      </p:sp>
      <p:sp>
        <p:nvSpPr>
          <p:cNvPr id="4" name="Slide Number Placeholder 3"/>
          <p:cNvSpPr>
            <a:spLocks noGrp="1"/>
          </p:cNvSpPr>
          <p:nvPr>
            <p:ph type="sldNum" sz="quarter" idx="5"/>
          </p:nvPr>
        </p:nvSpPr>
        <p:spPr/>
        <p:txBody>
          <a:bodyPr/>
          <a:lstStyle/>
          <a:p>
            <a:fld id="{D58F3C89-9E49-4851-A18A-DAECD34FD650}" type="slidenum">
              <a:rPr lang="en-US" smtClean="0"/>
              <a:t>20</a:t>
            </a:fld>
            <a:endParaRPr lang="en-US"/>
          </a:p>
        </p:txBody>
      </p:sp>
    </p:spTree>
    <p:extLst>
      <p:ext uri="{BB962C8B-B14F-4D97-AF65-F5344CB8AC3E}">
        <p14:creationId xmlns:p14="http://schemas.microsoft.com/office/powerpoint/2010/main" val="593145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what is needed to satisfy CNT2.1?  First, there needs to be a clear statement by the owner that a vulnerability affects their product and enough information in the acknowledgement to be certain it is acknowledging the vulnerability in question.</a:t>
            </a:r>
          </a:p>
        </p:txBody>
      </p:sp>
      <p:sp>
        <p:nvSpPr>
          <p:cNvPr id="4" name="Slide Number Placeholder 3"/>
          <p:cNvSpPr>
            <a:spLocks noGrp="1"/>
          </p:cNvSpPr>
          <p:nvPr>
            <p:ph type="sldNum" sz="quarter" idx="5"/>
          </p:nvPr>
        </p:nvSpPr>
        <p:spPr/>
        <p:txBody>
          <a:bodyPr/>
          <a:lstStyle/>
          <a:p>
            <a:fld id="{D58F3C89-9E49-4851-A18A-DAECD34FD650}" type="slidenum">
              <a:rPr lang="en-US" smtClean="0"/>
              <a:t>21</a:t>
            </a:fld>
            <a:endParaRPr lang="en-US"/>
          </a:p>
        </p:txBody>
      </p:sp>
    </p:spTree>
    <p:extLst>
      <p:ext uri="{BB962C8B-B14F-4D97-AF65-F5344CB8AC3E}">
        <p14:creationId xmlns:p14="http://schemas.microsoft.com/office/powerpoint/2010/main" val="1526529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you do if …</a:t>
            </a:r>
          </a:p>
          <a:p>
            <a:r>
              <a:rPr lang="en-US" dirty="0"/>
              <a:t>The software owner does not acknowledge the vulnerability</a:t>
            </a:r>
          </a:p>
          <a:p>
            <a:r>
              <a:rPr lang="en-US" dirty="0"/>
              <a:t>The software owner says it is not a vulnerability</a:t>
            </a:r>
          </a:p>
          <a:p>
            <a:r>
              <a:rPr lang="en-US" dirty="0"/>
              <a:t>You can’t contact software owner</a:t>
            </a:r>
          </a:p>
          <a:p>
            <a:r>
              <a:rPr lang="en-US" dirty="0"/>
              <a:t>You aren’t sure who the software owner is</a:t>
            </a:r>
          </a:p>
          <a:p>
            <a:r>
              <a:rPr lang="en-US" dirty="0"/>
              <a:t>Or there is some other reason why you aren’t certain whether the vendor acknowledged the vulnerability?</a:t>
            </a:r>
          </a:p>
          <a:p>
            <a:endParaRPr lang="en-US" dirty="0"/>
          </a:p>
          <a:p>
            <a:r>
              <a:rPr lang="en-US" dirty="0"/>
              <a:t>In these cases, you should use CNT2.2</a:t>
            </a:r>
          </a:p>
        </p:txBody>
      </p:sp>
      <p:sp>
        <p:nvSpPr>
          <p:cNvPr id="4" name="Slide Number Placeholder 3"/>
          <p:cNvSpPr>
            <a:spLocks noGrp="1"/>
          </p:cNvSpPr>
          <p:nvPr>
            <p:ph type="sldNum" sz="quarter" idx="5"/>
          </p:nvPr>
        </p:nvSpPr>
        <p:spPr/>
        <p:txBody>
          <a:bodyPr/>
          <a:lstStyle/>
          <a:p>
            <a:fld id="{D58F3C89-9E49-4851-A18A-DAECD34FD650}" type="slidenum">
              <a:rPr lang="en-US" smtClean="0"/>
              <a:t>22</a:t>
            </a:fld>
            <a:endParaRPr lang="en-US"/>
          </a:p>
        </p:txBody>
      </p:sp>
    </p:spTree>
    <p:extLst>
      <p:ext uri="{BB962C8B-B14F-4D97-AF65-F5344CB8AC3E}">
        <p14:creationId xmlns:p14="http://schemas.microsoft.com/office/powerpoint/2010/main" val="994084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CNAs must follow CNT2.1.  However, for CNT2.2 they are given the option of 2.2A or 2.2B.</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CNT2.2A says reporter of the vulnerability gets to decide so long as they explain the negative impact of the vulnerability.  CNT2.2A is also known as the claim-based model since the decision is based on the claims of the reporter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CNT2.2B (also known as the policy-based model) says that the CNA must determine that there is a security policy violation. </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23</a:t>
            </a:fld>
            <a:endParaRPr lang="en-US"/>
          </a:p>
        </p:txBody>
      </p:sp>
    </p:spTree>
    <p:extLst>
      <p:ext uri="{BB962C8B-B14F-4D97-AF65-F5344CB8AC3E}">
        <p14:creationId xmlns:p14="http://schemas.microsoft.com/office/powerpoint/2010/main" val="3790419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CNT2.2A was created for speed. It was made for CNAs that process large volumes of vulnerability reports with varying levels of detail and affect a wide variety of products so that they can assign CVE IDs in a timely manner.  </a:t>
            </a:r>
          </a:p>
          <a:p>
            <a:r>
              <a:rPr lang="en-US" sz="1200" kern="1200" dirty="0">
                <a:solidFill>
                  <a:schemeClr val="tx1"/>
                </a:solidFill>
                <a:effectLst/>
                <a:latin typeface="+mn-lt"/>
                <a:ea typeface="+mn-ea"/>
                <a:cs typeface="+mn-cs"/>
              </a:rPr>
              <a:t>CNT2.2B, on the other hand, is for CNAs that can take their time to get the facts straight and make a high-quality assignments. </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There are drawbacks to each option to consider: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CNT2.2A not only trusts the reporter to thoroughly research the vulnerability, it also trusts them to clearly delineate between their claims and (to a certain extent) be familiar with CVE’s assignment rules.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CNT2.2B assumes that the security policy is documented, the CNA knows what the policy is, and that everyone agrees with how to interpret the policy.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both rely on subjective decisions by the CNA (which have the potential to lead to contrary opinions):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A, the CNA must determine what constitutes a negative impact;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B, the CNA must interpret the security policy.  </a:t>
            </a:r>
          </a:p>
        </p:txBody>
      </p:sp>
      <p:sp>
        <p:nvSpPr>
          <p:cNvPr id="4" name="Slide Number Placeholder 3"/>
          <p:cNvSpPr>
            <a:spLocks noGrp="1"/>
          </p:cNvSpPr>
          <p:nvPr>
            <p:ph type="sldNum" sz="quarter" idx="5"/>
          </p:nvPr>
        </p:nvSpPr>
        <p:spPr/>
        <p:txBody>
          <a:bodyPr/>
          <a:lstStyle/>
          <a:p>
            <a:fld id="{D58F3C89-9E49-4851-A18A-DAECD34FD650}" type="slidenum">
              <a:rPr lang="en-US" smtClean="0"/>
              <a:t>24</a:t>
            </a:fld>
            <a:endParaRPr lang="en-US"/>
          </a:p>
        </p:txBody>
      </p:sp>
    </p:spTree>
    <p:extLst>
      <p:ext uri="{BB962C8B-B14F-4D97-AF65-F5344CB8AC3E}">
        <p14:creationId xmlns:p14="http://schemas.microsoft.com/office/powerpoint/2010/main" val="2873842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an example to show the differences between the two.  We have a common vulnerability report.  There is a stored cross-site scripting vulnerability in an admin page of some WordPress module that allows unauthenticated attackers to obtain cookies.</a:t>
            </a:r>
          </a:p>
          <a:p>
            <a:endParaRPr lang="en-US" dirty="0"/>
          </a:p>
          <a:p>
            <a:r>
              <a:rPr lang="en-US" dirty="0"/>
              <a:t>For CNT2.2A, the reporter says there is a cross-site scripting vulnerability and it has a negative impact of obtaining cookies.  There is a clear claim and negative impact, so it get an ID.  Simple.</a:t>
            </a:r>
          </a:p>
          <a:p>
            <a:endParaRPr lang="en-US" dirty="0"/>
          </a:p>
          <a:p>
            <a:r>
              <a:rPr lang="en-US" dirty="0"/>
              <a:t>For CNT2.2B, things are little more complex.  There are two potential security policy violations in this claim.  The first is that unauthenticated users should not be able to access admin pages, except for wp-admin/admin-</a:t>
            </a:r>
            <a:r>
              <a:rPr lang="en-US" dirty="0" err="1"/>
              <a:t>ajax.php</a:t>
            </a:r>
            <a:r>
              <a:rPr lang="en-US" dirty="0"/>
              <a:t>.  All AJAX calls go through admin-</a:t>
            </a:r>
            <a:r>
              <a:rPr lang="en-US" dirty="0" err="1"/>
              <a:t>ajax.php</a:t>
            </a:r>
            <a:r>
              <a:rPr lang="en-US" dirty="0"/>
              <a:t>, despite its name.  So if the attacker is accessing any admin page other than admin-</a:t>
            </a:r>
            <a:r>
              <a:rPr lang="en-US" dirty="0" err="1"/>
              <a:t>ajax.php</a:t>
            </a:r>
            <a:r>
              <a:rPr lang="en-US" dirty="0"/>
              <a:t>, then there is a policy violation and a CVE ID should be assigned.</a:t>
            </a:r>
          </a:p>
          <a:p>
            <a:endParaRPr lang="en-US" dirty="0"/>
          </a:p>
          <a:p>
            <a:r>
              <a:rPr lang="en-US" dirty="0"/>
              <a:t>The next place there might be a violation is the arbitrary execution of scripts to obtain cookies, the cross-site scripting attack.  In many cases, this violation would be dependent on the access violation and therefore, would not warrant a second CVE ID.  But not always.  So let’s look at the cases where there isn’t a violation in accessing the page.  In the admin-</a:t>
            </a:r>
            <a:r>
              <a:rPr lang="en-US" dirty="0" err="1"/>
              <a:t>ajax.php</a:t>
            </a:r>
            <a:r>
              <a:rPr lang="en-US" dirty="0"/>
              <a:t> case, it is straightforward.  Normal users are generally not allowed to inject arbitrary script into the website, so there is a violation.  What about the case where the attacker is an administrator?  Administrators are normally allowed to put script in their website, right?  Correct, WordPress gives administrators the </a:t>
            </a:r>
            <a:r>
              <a:rPr lang="en-US" dirty="0" err="1"/>
              <a:t>unfiltered_html</a:t>
            </a:r>
            <a:r>
              <a:rPr lang="en-US" dirty="0"/>
              <a:t> permission by default… except when WordPress is installed in Multisite mode.  So if the module can be used with WordPress in multisite mode, then there is a policy violation that requires a second CVE ID be assigned.</a:t>
            </a:r>
          </a:p>
          <a:p>
            <a:endParaRPr lang="en-US" dirty="0"/>
          </a:p>
          <a:p>
            <a:r>
              <a:rPr lang="en-US" dirty="0"/>
              <a:t>As I am sure you can see by now, CNT2.2B can get complicated very quickly, whereas CNT2.2A can skip over important details.</a:t>
            </a:r>
          </a:p>
        </p:txBody>
      </p:sp>
      <p:sp>
        <p:nvSpPr>
          <p:cNvPr id="4" name="Slide Number Placeholder 3"/>
          <p:cNvSpPr>
            <a:spLocks noGrp="1"/>
          </p:cNvSpPr>
          <p:nvPr>
            <p:ph type="sldNum" sz="quarter" idx="5"/>
          </p:nvPr>
        </p:nvSpPr>
        <p:spPr/>
        <p:txBody>
          <a:bodyPr/>
          <a:lstStyle/>
          <a:p>
            <a:fld id="{D58F3C89-9E49-4851-A18A-DAECD34FD650}" type="slidenum">
              <a:rPr lang="en-US" smtClean="0"/>
              <a:t>25</a:t>
            </a:fld>
            <a:endParaRPr lang="en-US"/>
          </a:p>
        </p:txBody>
      </p:sp>
    </p:spTree>
    <p:extLst>
      <p:ext uri="{BB962C8B-B14F-4D97-AF65-F5344CB8AC3E}">
        <p14:creationId xmlns:p14="http://schemas.microsoft.com/office/powerpoint/2010/main" val="3171696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time you reach CNT3, you should have determined how many independently fixable bug there are and whether those bugs result in vulnerabilities.  CNT3 is used to determine which products are affected by the vulnerability.  “Product” being a broad term in the CVE context that includes software (closed and open source), hardware, cloud and software as a service offerings, protocols, standards, etc.</a:t>
            </a:r>
          </a:p>
        </p:txBody>
      </p:sp>
      <p:sp>
        <p:nvSpPr>
          <p:cNvPr id="4" name="Slide Number Placeholder 3"/>
          <p:cNvSpPr>
            <a:spLocks noGrp="1"/>
          </p:cNvSpPr>
          <p:nvPr>
            <p:ph type="sldNum" sz="quarter" idx="5"/>
          </p:nvPr>
        </p:nvSpPr>
        <p:spPr/>
        <p:txBody>
          <a:bodyPr/>
          <a:lstStyle/>
          <a:p>
            <a:fld id="{D58F3C89-9E49-4851-A18A-DAECD34FD650}" type="slidenum">
              <a:rPr lang="en-US" smtClean="0"/>
              <a:t>26</a:t>
            </a:fld>
            <a:endParaRPr lang="en-US" dirty="0"/>
          </a:p>
        </p:txBody>
      </p:sp>
    </p:spTree>
    <p:extLst>
      <p:ext uri="{BB962C8B-B14F-4D97-AF65-F5344CB8AC3E}">
        <p14:creationId xmlns:p14="http://schemas.microsoft.com/office/powerpoint/2010/main" val="2927046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shares code.  It is a fact of modern software development.  So if products are sharing code, does that mean they share the same vulnerability?</a:t>
            </a:r>
          </a:p>
        </p:txBody>
      </p:sp>
      <p:sp>
        <p:nvSpPr>
          <p:cNvPr id="4" name="Slide Number Placeholder 3"/>
          <p:cNvSpPr>
            <a:spLocks noGrp="1"/>
          </p:cNvSpPr>
          <p:nvPr>
            <p:ph type="sldNum" sz="quarter" idx="5"/>
          </p:nvPr>
        </p:nvSpPr>
        <p:spPr/>
        <p:txBody>
          <a:bodyPr/>
          <a:lstStyle/>
          <a:p>
            <a:fld id="{D58F3C89-9E49-4851-A18A-DAECD34FD650}" type="slidenum">
              <a:rPr lang="en-US" smtClean="0"/>
              <a:t>27</a:t>
            </a:fld>
            <a:endParaRPr lang="en-US" dirty="0"/>
          </a:p>
        </p:txBody>
      </p:sp>
    </p:spTree>
    <p:extLst>
      <p:ext uri="{BB962C8B-B14F-4D97-AF65-F5344CB8AC3E}">
        <p14:creationId xmlns:p14="http://schemas.microsoft.com/office/powerpoint/2010/main" val="3684676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CVE program treats vulnerabilities in shared code as a single shared vulnerability.  The program wants an ID assigned to all vulnerabilities.  A per product assignment policy makes that difficult because you must know all the products that share the code to complete the assignments.  A complete product-to-vulnerability mapping would be ideal but considered beyond CVE’s scope of identifying vulnerabilities.</a:t>
            </a:r>
          </a:p>
        </p:txBody>
      </p:sp>
      <p:sp>
        <p:nvSpPr>
          <p:cNvPr id="4" name="Slide Number Placeholder 3"/>
          <p:cNvSpPr>
            <a:spLocks noGrp="1"/>
          </p:cNvSpPr>
          <p:nvPr>
            <p:ph type="sldNum" sz="quarter" idx="5"/>
          </p:nvPr>
        </p:nvSpPr>
        <p:spPr/>
        <p:txBody>
          <a:bodyPr/>
          <a:lstStyle/>
          <a:p>
            <a:fld id="{D58F3C89-9E49-4851-A18A-DAECD34FD650}" type="slidenum">
              <a:rPr lang="en-US" smtClean="0"/>
              <a:t>28</a:t>
            </a:fld>
            <a:endParaRPr lang="en-US" dirty="0"/>
          </a:p>
        </p:txBody>
      </p:sp>
    </p:spTree>
    <p:extLst>
      <p:ext uri="{BB962C8B-B14F-4D97-AF65-F5344CB8AC3E}">
        <p14:creationId xmlns:p14="http://schemas.microsoft.com/office/powerpoint/2010/main" val="901428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sharing that the rules recognize.  There is direct copying which is when a product shares the same code as another product and then there are products that use other external products, like libraries and standards.  Different rules apply in each situation.</a:t>
            </a:r>
          </a:p>
        </p:txBody>
      </p:sp>
      <p:sp>
        <p:nvSpPr>
          <p:cNvPr id="4" name="Slide Number Placeholder 3"/>
          <p:cNvSpPr>
            <a:spLocks noGrp="1"/>
          </p:cNvSpPr>
          <p:nvPr>
            <p:ph type="sldNum" sz="quarter" idx="5"/>
          </p:nvPr>
        </p:nvSpPr>
        <p:spPr/>
        <p:txBody>
          <a:bodyPr/>
          <a:lstStyle/>
          <a:p>
            <a:fld id="{D58F3C89-9E49-4851-A18A-DAECD34FD650}" type="slidenum">
              <a:rPr lang="en-US" smtClean="0"/>
              <a:t>29</a:t>
            </a:fld>
            <a:endParaRPr lang="en-US" dirty="0"/>
          </a:p>
        </p:txBody>
      </p:sp>
    </p:spTree>
    <p:extLst>
      <p:ext uri="{BB962C8B-B14F-4D97-AF65-F5344CB8AC3E}">
        <p14:creationId xmlns:p14="http://schemas.microsoft.com/office/powerpoint/2010/main" val="366767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rule (CNT1) states that the reported vulnerabilities should be split by independently fixable bugs.  The CVE Program’s method of counting vulnerabilities is likely different than that of the reporter, so the counting rules start by breaking the vulnerabilities down into their base components.  This is meant to help ensure that each vulnerability only receives one CVE ID and there are no overlapping assignments.</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1792100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products sharing code directly, the rules are as follows.</a:t>
            </a:r>
          </a:p>
        </p:txBody>
      </p:sp>
      <p:sp>
        <p:nvSpPr>
          <p:cNvPr id="4" name="Slide Number Placeholder 3"/>
          <p:cNvSpPr>
            <a:spLocks noGrp="1"/>
          </p:cNvSpPr>
          <p:nvPr>
            <p:ph type="sldNum" sz="quarter" idx="5"/>
          </p:nvPr>
        </p:nvSpPr>
        <p:spPr/>
        <p:txBody>
          <a:bodyPr/>
          <a:lstStyle/>
          <a:p>
            <a:fld id="{D58F3C89-9E49-4851-A18A-DAECD34FD650}" type="slidenum">
              <a:rPr lang="en-US" smtClean="0"/>
              <a:t>30</a:t>
            </a:fld>
            <a:endParaRPr lang="en-US" dirty="0"/>
          </a:p>
        </p:txBody>
      </p:sp>
    </p:spTree>
    <p:extLst>
      <p:ext uri="{BB962C8B-B14F-4D97-AF65-F5344CB8AC3E}">
        <p14:creationId xmlns:p14="http://schemas.microsoft.com/office/powerpoint/2010/main" val="3810092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if only one product is affected, there can only be one vulnerability.</a:t>
            </a:r>
          </a:p>
        </p:txBody>
      </p:sp>
      <p:sp>
        <p:nvSpPr>
          <p:cNvPr id="4" name="Slide Number Placeholder 3"/>
          <p:cNvSpPr>
            <a:spLocks noGrp="1"/>
          </p:cNvSpPr>
          <p:nvPr>
            <p:ph type="sldNum" sz="quarter" idx="5"/>
          </p:nvPr>
        </p:nvSpPr>
        <p:spPr/>
        <p:txBody>
          <a:bodyPr/>
          <a:lstStyle/>
          <a:p>
            <a:fld id="{D58F3C89-9E49-4851-A18A-DAECD34FD650}" type="slidenum">
              <a:rPr lang="en-US" smtClean="0"/>
              <a:t>31</a:t>
            </a:fld>
            <a:endParaRPr lang="en-US" dirty="0"/>
          </a:p>
        </p:txBody>
      </p:sp>
    </p:spTree>
    <p:extLst>
      <p:ext uri="{BB962C8B-B14F-4D97-AF65-F5344CB8AC3E}">
        <p14:creationId xmlns:p14="http://schemas.microsoft.com/office/powerpoint/2010/main" val="496139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there are multiple products involved, CVE considers these to be separate vulnerabilities.</a:t>
            </a:r>
          </a:p>
        </p:txBody>
      </p:sp>
      <p:sp>
        <p:nvSpPr>
          <p:cNvPr id="4" name="Slide Number Placeholder 3"/>
          <p:cNvSpPr>
            <a:spLocks noGrp="1"/>
          </p:cNvSpPr>
          <p:nvPr>
            <p:ph type="sldNum" sz="quarter" idx="5"/>
          </p:nvPr>
        </p:nvSpPr>
        <p:spPr/>
        <p:txBody>
          <a:bodyPr/>
          <a:lstStyle/>
          <a:p>
            <a:fld id="{D58F3C89-9E49-4851-A18A-DAECD34FD650}" type="slidenum">
              <a:rPr lang="en-US" smtClean="0"/>
              <a:t>32</a:t>
            </a:fld>
            <a:endParaRPr lang="en-US" dirty="0"/>
          </a:p>
        </p:txBody>
      </p:sp>
    </p:spTree>
    <p:extLst>
      <p:ext uri="{BB962C8B-B14F-4D97-AF65-F5344CB8AC3E}">
        <p14:creationId xmlns:p14="http://schemas.microsoft.com/office/powerpoint/2010/main" val="644969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the products are vulnerable because they share code.  In these cases, CVE merges them into a single vulnerability.</a:t>
            </a:r>
          </a:p>
        </p:txBody>
      </p:sp>
      <p:sp>
        <p:nvSpPr>
          <p:cNvPr id="4" name="Slide Number Placeholder 3"/>
          <p:cNvSpPr>
            <a:spLocks noGrp="1"/>
          </p:cNvSpPr>
          <p:nvPr>
            <p:ph type="sldNum" sz="quarter" idx="5"/>
          </p:nvPr>
        </p:nvSpPr>
        <p:spPr/>
        <p:txBody>
          <a:bodyPr/>
          <a:lstStyle/>
          <a:p>
            <a:fld id="{D58F3C89-9E49-4851-A18A-DAECD34FD650}" type="slidenum">
              <a:rPr lang="en-US" smtClean="0"/>
              <a:t>33</a:t>
            </a:fld>
            <a:endParaRPr lang="en-US" dirty="0"/>
          </a:p>
        </p:txBody>
      </p:sp>
    </p:spTree>
    <p:extLst>
      <p:ext uri="{BB962C8B-B14F-4D97-AF65-F5344CB8AC3E}">
        <p14:creationId xmlns:p14="http://schemas.microsoft.com/office/powerpoint/2010/main" val="1496713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if you are not sure whether the products share code, split the vulnerabilities on a per product basis.</a:t>
            </a:r>
          </a:p>
        </p:txBody>
      </p:sp>
      <p:sp>
        <p:nvSpPr>
          <p:cNvPr id="4" name="Slide Number Placeholder 3"/>
          <p:cNvSpPr>
            <a:spLocks noGrp="1"/>
          </p:cNvSpPr>
          <p:nvPr>
            <p:ph type="sldNum" sz="quarter" idx="5"/>
          </p:nvPr>
        </p:nvSpPr>
        <p:spPr/>
        <p:txBody>
          <a:bodyPr/>
          <a:lstStyle/>
          <a:p>
            <a:fld id="{D58F3C89-9E49-4851-A18A-DAECD34FD650}" type="slidenum">
              <a:rPr lang="en-US" smtClean="0"/>
              <a:t>34</a:t>
            </a:fld>
            <a:endParaRPr lang="en-US" dirty="0"/>
          </a:p>
        </p:txBody>
      </p:sp>
    </p:spTree>
    <p:extLst>
      <p:ext uri="{BB962C8B-B14F-4D97-AF65-F5344CB8AC3E}">
        <p14:creationId xmlns:p14="http://schemas.microsoft.com/office/powerpoint/2010/main" val="563523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external products, such as libraries, protocols, standards, and APIs, is handled a little differently.  The question in these cases is whether the vulnerability should be considered in the external product or one vulnerability per product using the external product.  </a:t>
            </a:r>
          </a:p>
          <a:p>
            <a:endParaRPr lang="en-US" dirty="0"/>
          </a:p>
          <a:p>
            <a:r>
              <a:rPr lang="en-US" dirty="0"/>
              <a:t>The deciding factor is whether there is an option to use the functionality in a safe manner and some implementation won’t be affected or if all implementations will be affected.  Only if there is no safe option (and thus every product using the vulnerable functionality of the external product is affected) should a CVE ID be assigned at the external product level.  If there is an option to use the functionality safely then there is a vulnerability for each product that chose the unsafe option.  We don’t want to claim everyone is affected if they aren’t.</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35</a:t>
            </a:fld>
            <a:endParaRPr lang="en-US" dirty="0"/>
          </a:p>
        </p:txBody>
      </p:sp>
    </p:spTree>
    <p:extLst>
      <p:ext uri="{BB962C8B-B14F-4D97-AF65-F5344CB8AC3E}">
        <p14:creationId xmlns:p14="http://schemas.microsoft.com/office/powerpoint/2010/main" val="2131732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let’s say there is an authentication protocol that offers implementers several choices for hashing algorithms, but they are required to support SHA-1.  One product support SHA-1 (the required algorithm) and SHA-512 and another product chooses to support the SHA-256, SHA-1, and MD5 algorithms.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someone discovers that they can impersonate a user if the authentication protocol is using a hashing algorithm that is not collision resistant,</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36</a:t>
            </a:fld>
            <a:endParaRPr lang="en-US" dirty="0"/>
          </a:p>
        </p:txBody>
      </p:sp>
    </p:spTree>
    <p:extLst>
      <p:ext uri="{BB962C8B-B14F-4D97-AF65-F5344CB8AC3E}">
        <p14:creationId xmlns:p14="http://schemas.microsoft.com/office/powerpoint/2010/main" val="2939477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MD5 is not collision resistant and so any product that chose to support MD5 is vulnerable to the attack.  Since support for the MD5 algorithm is optional, CVE would not consider the authentication protocol vulnerable.  Instead, each product that chose to support MD5 would be consider vulnerable.  So, in the scenario, the first product would NOT be vulnerable but the second would.</a:t>
            </a:r>
          </a:p>
        </p:txBody>
      </p:sp>
      <p:sp>
        <p:nvSpPr>
          <p:cNvPr id="4" name="Slide Number Placeholder 3"/>
          <p:cNvSpPr>
            <a:spLocks noGrp="1"/>
          </p:cNvSpPr>
          <p:nvPr>
            <p:ph type="sldNum" sz="quarter" idx="5"/>
          </p:nvPr>
        </p:nvSpPr>
        <p:spPr/>
        <p:txBody>
          <a:bodyPr/>
          <a:lstStyle/>
          <a:p>
            <a:fld id="{D58F3C89-9E49-4851-A18A-DAECD34FD650}" type="slidenum">
              <a:rPr lang="en-US" smtClean="0"/>
              <a:t>37</a:t>
            </a:fld>
            <a:endParaRPr lang="en-US" dirty="0"/>
          </a:p>
        </p:txBody>
      </p:sp>
    </p:spTree>
    <p:extLst>
      <p:ext uri="{BB962C8B-B14F-4D97-AF65-F5344CB8AC3E}">
        <p14:creationId xmlns:p14="http://schemas.microsoft.com/office/powerpoint/2010/main" val="4187192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SHA-1 has also been shown not to be collision resistant and the authentication protocol requires that it be supported by all implementers.  Therefore, CVE considers there to be a single vulnerability in the authentication protocol, which is inherited by its downstream implementers. </a:t>
            </a:r>
          </a:p>
        </p:txBody>
      </p:sp>
      <p:sp>
        <p:nvSpPr>
          <p:cNvPr id="4" name="Slide Number Placeholder 3"/>
          <p:cNvSpPr>
            <a:spLocks noGrp="1"/>
          </p:cNvSpPr>
          <p:nvPr>
            <p:ph type="sldNum" sz="quarter" idx="5"/>
          </p:nvPr>
        </p:nvSpPr>
        <p:spPr/>
        <p:txBody>
          <a:bodyPr/>
          <a:lstStyle/>
          <a:p>
            <a:fld id="{D58F3C89-9E49-4851-A18A-DAECD34FD650}" type="slidenum">
              <a:rPr lang="en-US" smtClean="0"/>
              <a:t>38</a:t>
            </a:fld>
            <a:endParaRPr lang="en-US" dirty="0"/>
          </a:p>
        </p:txBody>
      </p:sp>
    </p:spTree>
    <p:extLst>
      <p:ext uri="{BB962C8B-B14F-4D97-AF65-F5344CB8AC3E}">
        <p14:creationId xmlns:p14="http://schemas.microsoft.com/office/powerpoint/2010/main" val="3447768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39</a:t>
            </a:fld>
            <a:endParaRPr lang="en-US"/>
          </a:p>
        </p:txBody>
      </p:sp>
    </p:spTree>
    <p:extLst>
      <p:ext uri="{BB962C8B-B14F-4D97-AF65-F5344CB8AC3E}">
        <p14:creationId xmlns:p14="http://schemas.microsoft.com/office/powerpoint/2010/main" val="418833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multiple bugs must be fixed to mitigate the vulnerability, or if by fixing one bug, the rest of the bugs no longer result in a vulnerability, then those bugs are not considered “independently fixable” and should be grouped together.  If you are unsure whether the bugs are independently fixable, then the bugs should be grouped together.   If you later discover that the bugs are independently fixable, then you follow the CVE ID split process defined in the CNA rules and covered in a separate video.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“Independently fixable” is the primary method the CVE program uses to distinguish two vulnerabilities from each other, and thus ensure each vulnerability receives only one CVE ID assignment.</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1784394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CNA has a scope within which it can assign CVE IDs.  Vendors and open-source projects usually have crisp, well-defined scopes that cover only the software they develop.  Other types of CNAs like coordination centers, bug bounties, and research organization have less well-defined scopes, usually vulnerabilities for which they coordinate disclosures (in the case of coordination centers and bug bounties) and vulnerabilities they discover (in the case of research organizations).  Finally, Root CNAs and CNAs of Last Resort fill in the gaps that the other CNAs don’t cover.</a:t>
            </a:r>
          </a:p>
          <a:p>
            <a:endParaRPr lang="en-US" dirty="0"/>
          </a:p>
          <a:p>
            <a:r>
              <a:rPr lang="en-US" dirty="0"/>
              <a:t>And in an ideal world, these scope would never overlap.  However, in practice, overlaps do occur.</a:t>
            </a:r>
          </a:p>
        </p:txBody>
      </p:sp>
      <p:sp>
        <p:nvSpPr>
          <p:cNvPr id="4" name="Slide Number Placeholder 3"/>
          <p:cNvSpPr>
            <a:spLocks noGrp="1"/>
          </p:cNvSpPr>
          <p:nvPr>
            <p:ph type="sldNum" sz="quarter" idx="5"/>
          </p:nvPr>
        </p:nvSpPr>
        <p:spPr/>
        <p:txBody>
          <a:bodyPr/>
          <a:lstStyle/>
          <a:p>
            <a:fld id="{D58F3C89-9E49-4851-A18A-DAECD34FD650}" type="slidenum">
              <a:rPr lang="en-US" smtClean="0"/>
              <a:t>40</a:t>
            </a:fld>
            <a:endParaRPr lang="en-US"/>
          </a:p>
        </p:txBody>
      </p:sp>
    </p:spTree>
    <p:extLst>
      <p:ext uri="{BB962C8B-B14F-4D97-AF65-F5344CB8AC3E}">
        <p14:creationId xmlns:p14="http://schemas.microsoft.com/office/powerpoint/2010/main" val="3456923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Vendors and open-source projects have the most focused scopes so they get priority in assignment over the other CNAs.  Other CNAs must go to the vendor or open-source project CNA to get a CVE ID for vulnerabilities within their scope.  Coordination centers, bug bounties, and research organizations are all considered to be at the same level.  They defer to vendor and open-source project CNAs but take priority over Root CNAs.  Root CNAs defer to the other types of CNAs.</a:t>
            </a:r>
          </a:p>
        </p:txBody>
      </p:sp>
      <p:sp>
        <p:nvSpPr>
          <p:cNvPr id="4" name="Slide Number Placeholder 3"/>
          <p:cNvSpPr>
            <a:spLocks noGrp="1"/>
          </p:cNvSpPr>
          <p:nvPr>
            <p:ph type="sldNum" sz="quarter" idx="5"/>
          </p:nvPr>
        </p:nvSpPr>
        <p:spPr/>
        <p:txBody>
          <a:bodyPr/>
          <a:lstStyle/>
          <a:p>
            <a:fld id="{D58F3C89-9E49-4851-A18A-DAECD34FD650}" type="slidenum">
              <a:rPr lang="en-US" smtClean="0"/>
              <a:t>41</a:t>
            </a:fld>
            <a:endParaRPr lang="en-US"/>
          </a:p>
        </p:txBody>
      </p:sp>
    </p:spTree>
    <p:extLst>
      <p:ext uri="{BB962C8B-B14F-4D97-AF65-F5344CB8AC3E}">
        <p14:creationId xmlns:p14="http://schemas.microsoft.com/office/powerpoint/2010/main" val="1555463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for the most part the scopes for vendor and open-source project CNAs tend to be narrowly focus on distinct sets of software, the realities of modern software development mean that sometimes they will overlap.</a:t>
            </a:r>
          </a:p>
        </p:txBody>
      </p:sp>
      <p:sp>
        <p:nvSpPr>
          <p:cNvPr id="4" name="Slide Number Placeholder 3"/>
          <p:cNvSpPr>
            <a:spLocks noGrp="1"/>
          </p:cNvSpPr>
          <p:nvPr>
            <p:ph type="sldNum" sz="quarter" idx="5"/>
          </p:nvPr>
        </p:nvSpPr>
        <p:spPr/>
        <p:txBody>
          <a:bodyPr/>
          <a:lstStyle/>
          <a:p>
            <a:fld id="{D58F3C89-9E49-4851-A18A-DAECD34FD650}" type="slidenum">
              <a:rPr lang="en-US" smtClean="0"/>
              <a:t>42</a:t>
            </a:fld>
            <a:endParaRPr lang="en-US"/>
          </a:p>
        </p:txBody>
      </p:sp>
    </p:spTree>
    <p:extLst>
      <p:ext uri="{BB962C8B-B14F-4D97-AF65-F5344CB8AC3E}">
        <p14:creationId xmlns:p14="http://schemas.microsoft.com/office/powerpoint/2010/main" val="3395475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cause for overlap is dependency on another vendor or project.  In this case, if the vendor or project you are dependent on is a CNA (referred to as upstream), then they gets priority.  If they don’t consider the issue a vulnerability, then it should be escalated to their Root CNA.  According to CNT2, if a vendor’s product is affected and it acknowledges the vulnerability, then the CVE program will recognize the issue as a vulnerability.  This is true regardless of what the upstream CNA says, a CVE ID should be assigned.</a:t>
            </a:r>
          </a:p>
          <a:p>
            <a:endParaRPr lang="en-US" dirty="0"/>
          </a:p>
          <a:p>
            <a:r>
              <a:rPr lang="en-US" dirty="0"/>
              <a:t>If the upstream vendor is not a CNA, then there are more options.  First, you must make a good-faith effort to contact upstream.  This is a good practice in general, but also helps prevent duplicate assignments if another CNA found the vulnerability and is already working with upstream.  From this point, you have a few options.  If there aren’t’ other CNAs involved, you can assign a CVE ID yourself, in which case you would be responsible for populating and maintaining the CVE entry, or you could have a CNA of Last Resort assign the ID, which relieves you of the responsibility of populating the entry but also gives up control of the messaging for it.  If there are other CNAs involved, then the CNAs negotiate among themselves on who should do the assignment.  If no agreement can be reached, then the CNA of Last Resort should do the assignment.</a:t>
            </a:r>
          </a:p>
        </p:txBody>
      </p:sp>
      <p:sp>
        <p:nvSpPr>
          <p:cNvPr id="4" name="Slide Number Placeholder 3"/>
          <p:cNvSpPr>
            <a:spLocks noGrp="1"/>
          </p:cNvSpPr>
          <p:nvPr>
            <p:ph type="sldNum" sz="quarter" idx="5"/>
          </p:nvPr>
        </p:nvSpPr>
        <p:spPr/>
        <p:txBody>
          <a:bodyPr/>
          <a:lstStyle/>
          <a:p>
            <a:fld id="{D58F3C89-9E49-4851-A18A-DAECD34FD650}" type="slidenum">
              <a:rPr lang="en-US" smtClean="0"/>
              <a:t>43</a:t>
            </a:fld>
            <a:endParaRPr lang="en-US"/>
          </a:p>
        </p:txBody>
      </p:sp>
    </p:spTree>
    <p:extLst>
      <p:ext uri="{BB962C8B-B14F-4D97-AF65-F5344CB8AC3E}">
        <p14:creationId xmlns:p14="http://schemas.microsoft.com/office/powerpoint/2010/main" val="1238891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vendors come together to collaborate on a project.  If more then one of them are CNAs, then there is a scope overlap.  In such cases, the CNAs should negotiate among themselves to determine who should assign the CVE ID.  If negotiations fail, then the issue should be escalated to a parent CNA.</a:t>
            </a:r>
          </a:p>
          <a:p>
            <a:endParaRPr lang="en-US" dirty="0"/>
          </a:p>
          <a:p>
            <a:r>
              <a:rPr lang="en-US" dirty="0"/>
              <a:t>If the project is large enough, then it may be worth creating a separate CNA scoped solely for the project.</a:t>
            </a:r>
          </a:p>
        </p:txBody>
      </p:sp>
      <p:sp>
        <p:nvSpPr>
          <p:cNvPr id="4" name="Slide Number Placeholder 3"/>
          <p:cNvSpPr>
            <a:spLocks noGrp="1"/>
          </p:cNvSpPr>
          <p:nvPr>
            <p:ph type="sldNum" sz="quarter" idx="5"/>
          </p:nvPr>
        </p:nvSpPr>
        <p:spPr/>
        <p:txBody>
          <a:bodyPr/>
          <a:lstStyle/>
          <a:p>
            <a:fld id="{D58F3C89-9E49-4851-A18A-DAECD34FD650}" type="slidenum">
              <a:rPr lang="en-US" smtClean="0"/>
              <a:t>44</a:t>
            </a:fld>
            <a:endParaRPr lang="en-US"/>
          </a:p>
        </p:txBody>
      </p:sp>
    </p:spTree>
    <p:extLst>
      <p:ext uri="{BB962C8B-B14F-4D97-AF65-F5344CB8AC3E}">
        <p14:creationId xmlns:p14="http://schemas.microsoft.com/office/powerpoint/2010/main" val="453187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two or more CNAs maintain their own version of the same product, then they will need to work together to assign CVE IDs.  CNT3’s shared codebase policy dictates that they are going to share CVE IDs for their versions so they are going to have to develop some way of deciding who should assign.  In general, if there is a version that is considered the “main” branch, then that maintainer should do the assignment.  Otherwise, it is going to have to be a negotiation between the CNAs with the option to escalate if there are problems.</a:t>
            </a:r>
          </a:p>
        </p:txBody>
      </p:sp>
      <p:sp>
        <p:nvSpPr>
          <p:cNvPr id="4" name="Slide Number Placeholder 3"/>
          <p:cNvSpPr>
            <a:spLocks noGrp="1"/>
          </p:cNvSpPr>
          <p:nvPr>
            <p:ph type="sldNum" sz="quarter" idx="5"/>
          </p:nvPr>
        </p:nvSpPr>
        <p:spPr/>
        <p:txBody>
          <a:bodyPr/>
          <a:lstStyle/>
          <a:p>
            <a:fld id="{D58F3C89-9E49-4851-A18A-DAECD34FD650}" type="slidenum">
              <a:rPr lang="en-US" smtClean="0"/>
              <a:t>45</a:t>
            </a:fld>
            <a:endParaRPr lang="en-US"/>
          </a:p>
        </p:txBody>
      </p:sp>
    </p:spTree>
    <p:extLst>
      <p:ext uri="{BB962C8B-B14F-4D97-AF65-F5344CB8AC3E}">
        <p14:creationId xmlns:p14="http://schemas.microsoft.com/office/powerpoint/2010/main" val="321862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overlapping scopes of coordinators, bug bounties, researchers, and Root CNAs?</a:t>
            </a:r>
          </a:p>
        </p:txBody>
      </p:sp>
      <p:sp>
        <p:nvSpPr>
          <p:cNvPr id="4" name="Slide Number Placeholder 3"/>
          <p:cNvSpPr>
            <a:spLocks noGrp="1"/>
          </p:cNvSpPr>
          <p:nvPr>
            <p:ph type="sldNum" sz="quarter" idx="5"/>
          </p:nvPr>
        </p:nvSpPr>
        <p:spPr/>
        <p:txBody>
          <a:bodyPr/>
          <a:lstStyle/>
          <a:p>
            <a:fld id="{8BA8EE6B-0CC2-4288-A95A-2B9E6FE84A9B}" type="slidenum">
              <a:rPr lang="en-US" smtClean="0"/>
              <a:t>46</a:t>
            </a:fld>
            <a:endParaRPr lang="en-US"/>
          </a:p>
        </p:txBody>
      </p:sp>
    </p:spTree>
    <p:extLst>
      <p:ext uri="{BB962C8B-B14F-4D97-AF65-F5344CB8AC3E}">
        <p14:creationId xmlns:p14="http://schemas.microsoft.com/office/powerpoint/2010/main" val="1284755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coordinators, bounties, and researchers keep their vulnerabilities secret until they can coordinate the disclosures, it is difficult for them to know if their scopes are currently overlapping.  One method the CVE program uses to mitigate duplicates from these CNAs is to require they make a good-faith effort to contact the vendor of the products.  The vendor can then notify the CNAs if another CNA has reported the vulnerability.  In cases where the vendor cannot be contacted, then whichever CNA populates the CVE entry first gets priority.</a:t>
            </a:r>
          </a:p>
        </p:txBody>
      </p:sp>
      <p:sp>
        <p:nvSpPr>
          <p:cNvPr id="4" name="Slide Number Placeholder 3"/>
          <p:cNvSpPr>
            <a:spLocks noGrp="1"/>
          </p:cNvSpPr>
          <p:nvPr>
            <p:ph type="sldNum" sz="quarter" idx="5"/>
          </p:nvPr>
        </p:nvSpPr>
        <p:spPr/>
        <p:txBody>
          <a:bodyPr/>
          <a:lstStyle/>
          <a:p>
            <a:fld id="{D58F3C89-9E49-4851-A18A-DAECD34FD650}" type="slidenum">
              <a:rPr lang="en-US" smtClean="0"/>
              <a:t>47</a:t>
            </a:fld>
            <a:endParaRPr lang="en-US"/>
          </a:p>
        </p:txBody>
      </p:sp>
    </p:spTree>
    <p:extLst>
      <p:ext uri="{BB962C8B-B14F-4D97-AF65-F5344CB8AC3E}">
        <p14:creationId xmlns:p14="http://schemas.microsoft.com/office/powerpoint/2010/main" val="2315975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Root CNAs get the same priority.  Root CNAs have a built-in hierarchy: there is a primary CNA at the top, with a level of root CNAs under it, who have a level of root CNAs under them, and so on and so on.  When it comes to assigning CVE IDs however, the lowest level root CNA gets priority over the root CNAs higher in the hierarchy.  The next level up defer to the lower-level roots and take priority over the higher-level CNAs.  This pattern remains true all the way up to the primary root CNA, which is the true CNA of last resort.</a:t>
            </a:r>
          </a:p>
        </p:txBody>
      </p:sp>
      <p:sp>
        <p:nvSpPr>
          <p:cNvPr id="4" name="Slide Number Placeholder 3"/>
          <p:cNvSpPr>
            <a:spLocks noGrp="1"/>
          </p:cNvSpPr>
          <p:nvPr>
            <p:ph type="sldNum" sz="quarter" idx="5"/>
          </p:nvPr>
        </p:nvSpPr>
        <p:spPr/>
        <p:txBody>
          <a:bodyPr/>
          <a:lstStyle/>
          <a:p>
            <a:fld id="{D58F3C89-9E49-4851-A18A-DAECD34FD650}" type="slidenum">
              <a:rPr lang="en-US" smtClean="0"/>
              <a:t>48</a:t>
            </a:fld>
            <a:endParaRPr lang="en-US"/>
          </a:p>
        </p:txBody>
      </p:sp>
    </p:spTree>
    <p:extLst>
      <p:ext uri="{BB962C8B-B14F-4D97-AF65-F5344CB8AC3E}">
        <p14:creationId xmlns:p14="http://schemas.microsoft.com/office/powerpoint/2010/main" val="924529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INC2 states that the vulnerability must be made public.  This is meant to ensure that the CVE IDs aid the vulnerability management community and not just the organizations that are doing the assignment. </a:t>
            </a:r>
          </a:p>
        </p:txBody>
      </p:sp>
      <p:sp>
        <p:nvSpPr>
          <p:cNvPr id="4" name="Slide Number Placeholder 3"/>
          <p:cNvSpPr>
            <a:spLocks noGrp="1"/>
          </p:cNvSpPr>
          <p:nvPr>
            <p:ph type="sldNum" sz="quarter" idx="5"/>
          </p:nvPr>
        </p:nvSpPr>
        <p:spPr/>
        <p:txBody>
          <a:bodyPr/>
          <a:lstStyle/>
          <a:p>
            <a:fld id="{D58F3C89-9E49-4851-A18A-DAECD34FD650}" type="slidenum">
              <a:rPr lang="en-US" smtClean="0"/>
              <a:t>49</a:t>
            </a:fld>
            <a:endParaRPr lang="en-US"/>
          </a:p>
        </p:txBody>
      </p:sp>
    </p:spTree>
    <p:extLst>
      <p:ext uri="{BB962C8B-B14F-4D97-AF65-F5344CB8AC3E}">
        <p14:creationId xmlns:p14="http://schemas.microsoft.com/office/powerpoint/2010/main" val="227652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Identifying the bugs and determining whether they are independently fixable is probably the most difficult part of assigning CVE IDs.</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29791003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INC2 requires that, before an ID be assigned, the CNA decide it is going to make the vulnerability public.  The assignment can be made before they make the details public, but they must eventually publish the information.  If for whatever reason they decide not to publish after assigning a CVE ID, then they should reject the ID.</a:t>
            </a:r>
          </a:p>
        </p:txBody>
      </p:sp>
      <p:sp>
        <p:nvSpPr>
          <p:cNvPr id="4" name="Slide Number Placeholder 3"/>
          <p:cNvSpPr>
            <a:spLocks noGrp="1"/>
          </p:cNvSpPr>
          <p:nvPr>
            <p:ph type="sldNum" sz="quarter" idx="5"/>
          </p:nvPr>
        </p:nvSpPr>
        <p:spPr/>
        <p:txBody>
          <a:bodyPr/>
          <a:lstStyle/>
          <a:p>
            <a:fld id="{D58F3C89-9E49-4851-A18A-DAECD34FD650}" type="slidenum">
              <a:rPr lang="en-US" smtClean="0"/>
              <a:t>50</a:t>
            </a:fld>
            <a:endParaRPr lang="en-US"/>
          </a:p>
        </p:txBody>
      </p:sp>
    </p:spTree>
    <p:extLst>
      <p:ext uri="{BB962C8B-B14F-4D97-AF65-F5344CB8AC3E}">
        <p14:creationId xmlns:p14="http://schemas.microsoft.com/office/powerpoint/2010/main" val="2644506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CVE program has some requirements for a vulnerability to be considered public.  First, there must be a URL to the document that talks about the vulnerability.  The Terms of Service must allow the CVE program to link to the URL; The linked documents must contain the minimum required information (product, version, problem type).  If more than one URL is provided, then the minimum information can span the URLs.</a:t>
            </a:r>
          </a:p>
          <a:p>
            <a:endParaRPr lang="en-US" dirty="0"/>
          </a:p>
          <a:p>
            <a:r>
              <a:rPr lang="en-US" dirty="0"/>
              <a:t>Registration and login requirements are allowed, but there can be no other restrictions to accessing the information. </a:t>
            </a:r>
          </a:p>
        </p:txBody>
      </p:sp>
      <p:sp>
        <p:nvSpPr>
          <p:cNvPr id="4" name="Slide Number Placeholder 3"/>
          <p:cNvSpPr>
            <a:spLocks noGrp="1"/>
          </p:cNvSpPr>
          <p:nvPr>
            <p:ph type="sldNum" sz="quarter" idx="5"/>
          </p:nvPr>
        </p:nvSpPr>
        <p:spPr/>
        <p:txBody>
          <a:bodyPr/>
          <a:lstStyle/>
          <a:p>
            <a:fld id="{D58F3C89-9E49-4851-A18A-DAECD34FD650}" type="slidenum">
              <a:rPr lang="en-US" smtClean="0"/>
              <a:t>51</a:t>
            </a:fld>
            <a:endParaRPr lang="en-US"/>
          </a:p>
        </p:txBody>
      </p:sp>
    </p:spTree>
    <p:extLst>
      <p:ext uri="{BB962C8B-B14F-4D97-AF65-F5344CB8AC3E}">
        <p14:creationId xmlns:p14="http://schemas.microsoft.com/office/powerpoint/2010/main" val="2404609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quick examples of things that are and are not considered public by the program.  </a:t>
            </a:r>
          </a:p>
          <a:p>
            <a:pPr marL="171450" indent="-171450">
              <a:buFont typeface="Arial" panose="020B0604020202020204" pitchFamily="34" charset="0"/>
              <a:buChar char="•"/>
            </a:pPr>
            <a:r>
              <a:rPr lang="en-US" dirty="0"/>
              <a:t>Patches are generally not considered public because they don’t satisfy the URL or the information requirements.  </a:t>
            </a:r>
          </a:p>
          <a:p>
            <a:pPr marL="171450" indent="-171450">
              <a:buFont typeface="Arial" panose="020B0604020202020204" pitchFamily="34" charset="0"/>
              <a:buChar char="•"/>
            </a:pPr>
            <a:r>
              <a:rPr lang="en-US" dirty="0"/>
              <a:t>However, a commit in an online source repository would count, so long as it meets the information requirements.  </a:t>
            </a:r>
          </a:p>
          <a:p>
            <a:pPr marL="171450" indent="-171450">
              <a:buFont typeface="Arial" panose="020B0604020202020204" pitchFamily="34" charset="0"/>
              <a:buChar char="•"/>
            </a:pPr>
            <a:r>
              <a:rPr lang="en-US" dirty="0"/>
              <a:t>Change logs that only mention that they fixed a CVE ID are not considered public because they are missing the problem type at minimum.</a:t>
            </a:r>
          </a:p>
          <a:p>
            <a:pPr marL="171450" indent="-171450">
              <a:buFont typeface="Arial" panose="020B0604020202020204" pitchFamily="34" charset="0"/>
              <a:buChar char="•"/>
            </a:pPr>
            <a:r>
              <a:rPr lang="en-US" dirty="0"/>
              <a:t>Researcher blog posts are generally considered public.  If the researcher intends to go public, then it is a good idea for the CNA to assign a CVE ID.  Otherwise, they will likely go to a CNA of Last Resort. </a:t>
            </a:r>
          </a:p>
          <a:p>
            <a:pPr marL="171450" indent="-171450">
              <a:buFont typeface="Arial" panose="020B0604020202020204" pitchFamily="34" charset="0"/>
              <a:buChar char="•"/>
            </a:pPr>
            <a:r>
              <a:rPr lang="en-US" dirty="0"/>
              <a:t>Vendor advisories behind a customer log-in are not public.  Limiting access to only customers is not allowed. </a:t>
            </a:r>
          </a:p>
          <a:p>
            <a:pPr marL="171450" indent="-171450">
              <a:buFont typeface="Arial" panose="020B0604020202020204" pitchFamily="34" charset="0"/>
              <a:buChar char="•"/>
            </a:pPr>
            <a:r>
              <a:rPr lang="en-US" dirty="0"/>
              <a:t>Links to conference presentations are public but links to academic papers may not be since they may require payment to access.  If the public outline for an academic paper includes the information required, then it would be considered public even if the journal required payment to access the full paper.</a:t>
            </a:r>
          </a:p>
        </p:txBody>
      </p:sp>
      <p:sp>
        <p:nvSpPr>
          <p:cNvPr id="4" name="Slide Number Placeholder 3"/>
          <p:cNvSpPr>
            <a:spLocks noGrp="1"/>
          </p:cNvSpPr>
          <p:nvPr>
            <p:ph type="sldNum" sz="quarter" idx="5"/>
          </p:nvPr>
        </p:nvSpPr>
        <p:spPr/>
        <p:txBody>
          <a:bodyPr/>
          <a:lstStyle/>
          <a:p>
            <a:fld id="{D58F3C89-9E49-4851-A18A-DAECD34FD650}" type="slidenum">
              <a:rPr lang="en-US" smtClean="0"/>
              <a:t>52</a:t>
            </a:fld>
            <a:endParaRPr lang="en-US"/>
          </a:p>
        </p:txBody>
      </p:sp>
    </p:spTree>
    <p:extLst>
      <p:ext uri="{BB962C8B-B14F-4D97-AF65-F5344CB8AC3E}">
        <p14:creationId xmlns:p14="http://schemas.microsoft.com/office/powerpoint/2010/main" val="2640186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INC3, customer-controlled software, restricts CVE ID assignment to only vulnerabilities in software the end-user has some control over.</a:t>
            </a:r>
          </a:p>
        </p:txBody>
      </p:sp>
      <p:sp>
        <p:nvSpPr>
          <p:cNvPr id="4" name="Slide Number Placeholder 3"/>
          <p:cNvSpPr>
            <a:spLocks noGrp="1"/>
          </p:cNvSpPr>
          <p:nvPr>
            <p:ph type="sldNum" sz="quarter" idx="5"/>
          </p:nvPr>
        </p:nvSpPr>
        <p:spPr/>
        <p:txBody>
          <a:bodyPr/>
          <a:lstStyle/>
          <a:p>
            <a:fld id="{D58F3C89-9E49-4851-A18A-DAECD34FD650}" type="slidenum">
              <a:rPr lang="en-US" smtClean="0"/>
              <a:t>53</a:t>
            </a:fld>
            <a:endParaRPr lang="en-US"/>
          </a:p>
        </p:txBody>
      </p:sp>
    </p:spTree>
    <p:extLst>
      <p:ext uri="{BB962C8B-B14F-4D97-AF65-F5344CB8AC3E}">
        <p14:creationId xmlns:p14="http://schemas.microsoft.com/office/powerpoint/2010/main" val="6848018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customer-controlled products include any software installed on a machine, any thing added to the user’s network, and libraries used to support by either.</a:t>
            </a:r>
          </a:p>
        </p:txBody>
      </p:sp>
      <p:sp>
        <p:nvSpPr>
          <p:cNvPr id="4" name="Slide Number Placeholder 3"/>
          <p:cNvSpPr>
            <a:spLocks noGrp="1"/>
          </p:cNvSpPr>
          <p:nvPr>
            <p:ph type="sldNum" sz="quarter" idx="5"/>
          </p:nvPr>
        </p:nvSpPr>
        <p:spPr/>
        <p:txBody>
          <a:bodyPr/>
          <a:lstStyle/>
          <a:p>
            <a:fld id="{D58F3C89-9E49-4851-A18A-DAECD34FD650}" type="slidenum">
              <a:rPr lang="en-US" smtClean="0"/>
              <a:t>54</a:t>
            </a:fld>
            <a:endParaRPr lang="en-US"/>
          </a:p>
        </p:txBody>
      </p:sp>
    </p:spTree>
    <p:extLst>
      <p:ext uri="{BB962C8B-B14F-4D97-AF65-F5344CB8AC3E}">
        <p14:creationId xmlns:p14="http://schemas.microsoft.com/office/powerpoint/2010/main" val="29225484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 not include vulnerabilities in cloud services or individual websites.  Resolving these vulnerabilities only requires communication between the discoverer and the vendor and does not require a public identifier to coordinate with other third-parties.  However, if a cloud service also offers an on-premise version, a CVE ID should be assigned to enable communicate with the users responsible for updating the on-prem installations.</a:t>
            </a:r>
          </a:p>
        </p:txBody>
      </p:sp>
      <p:sp>
        <p:nvSpPr>
          <p:cNvPr id="4" name="Slide Number Placeholder 3"/>
          <p:cNvSpPr>
            <a:spLocks noGrp="1"/>
          </p:cNvSpPr>
          <p:nvPr>
            <p:ph type="sldNum" sz="quarter" idx="5"/>
          </p:nvPr>
        </p:nvSpPr>
        <p:spPr/>
        <p:txBody>
          <a:bodyPr/>
          <a:lstStyle/>
          <a:p>
            <a:fld id="{D58F3C89-9E49-4851-A18A-DAECD34FD650}" type="slidenum">
              <a:rPr lang="en-US" smtClean="0"/>
              <a:t>55</a:t>
            </a:fld>
            <a:endParaRPr lang="en-US"/>
          </a:p>
        </p:txBody>
      </p:sp>
    </p:spTree>
    <p:extLst>
      <p:ext uri="{BB962C8B-B14F-4D97-AF65-F5344CB8AC3E}">
        <p14:creationId xmlns:p14="http://schemas.microsoft.com/office/powerpoint/2010/main" val="2478801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INC4 says that the affect product must be generally available and licensable. The intent of this rule is to ensure that the affect product is meant to be used operationally and can be legally obtained.  It is meant to exclude vulnerabilities in software for which people aren’t concerned about the security.</a:t>
            </a:r>
          </a:p>
        </p:txBody>
      </p:sp>
      <p:sp>
        <p:nvSpPr>
          <p:cNvPr id="4" name="Slide Number Placeholder 3"/>
          <p:cNvSpPr>
            <a:spLocks noGrp="1"/>
          </p:cNvSpPr>
          <p:nvPr>
            <p:ph type="sldNum" sz="quarter" idx="5"/>
          </p:nvPr>
        </p:nvSpPr>
        <p:spPr/>
        <p:txBody>
          <a:bodyPr/>
          <a:lstStyle/>
          <a:p>
            <a:fld id="{D58F3C89-9E49-4851-A18A-DAECD34FD650}" type="slidenum">
              <a:rPr lang="en-US" smtClean="0"/>
              <a:t>56</a:t>
            </a:fld>
            <a:endParaRPr lang="en-US"/>
          </a:p>
        </p:txBody>
      </p:sp>
    </p:spTree>
    <p:extLst>
      <p:ext uri="{BB962C8B-B14F-4D97-AF65-F5344CB8AC3E}">
        <p14:creationId xmlns:p14="http://schemas.microsoft.com/office/powerpoint/2010/main" val="16549973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INC4 is meant to exclude, beta software and unofficial releases which the operator is using at their own risk.  Vulnerabilities in malware and internal business software are excluded, as well as, code snippets you find on the internet.</a:t>
            </a:r>
          </a:p>
        </p:txBody>
      </p:sp>
      <p:sp>
        <p:nvSpPr>
          <p:cNvPr id="4" name="Slide Number Placeholder 3"/>
          <p:cNvSpPr>
            <a:spLocks noGrp="1"/>
          </p:cNvSpPr>
          <p:nvPr>
            <p:ph type="sldNum" sz="quarter" idx="5"/>
          </p:nvPr>
        </p:nvSpPr>
        <p:spPr/>
        <p:txBody>
          <a:bodyPr/>
          <a:lstStyle/>
          <a:p>
            <a:fld id="{D58F3C89-9E49-4851-A18A-DAECD34FD650}" type="slidenum">
              <a:rPr lang="en-US" smtClean="0"/>
              <a:t>57</a:t>
            </a:fld>
            <a:endParaRPr lang="en-US"/>
          </a:p>
        </p:txBody>
      </p:sp>
    </p:spTree>
    <p:extLst>
      <p:ext uri="{BB962C8B-B14F-4D97-AF65-F5344CB8AC3E}">
        <p14:creationId xmlns:p14="http://schemas.microsoft.com/office/powerpoint/2010/main" val="3340333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inclusion rule (INC5) states that a new CVE ID should not be assigned to a vulnerability if that vulnerability has already been assigned a CVE ID. </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58</a:t>
            </a:fld>
            <a:endParaRPr lang="en-US"/>
          </a:p>
        </p:txBody>
      </p:sp>
    </p:spTree>
    <p:extLst>
      <p:ext uri="{BB962C8B-B14F-4D97-AF65-F5344CB8AC3E}">
        <p14:creationId xmlns:p14="http://schemas.microsoft.com/office/powerpoint/2010/main" val="15550686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CNA other than the upstream vendor assigns a CVE ID to the vulnerability, then the CNA must make a good faith effort to contact the upstream vendor. Not only is this a good practice that helps the community, but it also helps prevent duplicate assignments. If the CNAs report to the upstream vendor, then the vendor will be able to tell the CNAs whether a CVE ID has been assigned to the vulnerability regardless of whether vulnerability is public. </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59</a:t>
            </a:fld>
            <a:endParaRPr lang="en-US"/>
          </a:p>
        </p:txBody>
      </p:sp>
    </p:spTree>
    <p:extLst>
      <p:ext uri="{BB962C8B-B14F-4D97-AF65-F5344CB8AC3E}">
        <p14:creationId xmlns:p14="http://schemas.microsoft.com/office/powerpoint/2010/main" val="202886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not everyone agrees on what a bug is, and the rule itself does not provide a definition; instead, it is left up to the CNA’s discretion.  However, CNT2.2 (covered later in the video) provides some guidance on how to think about what should be considered a bug.</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571503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common cause of duplicates are typos in vulnerability advisories. For example, CVE-YYYY-1234 may have been assigned to the vulnerability but when the advisory was created the middle two numbers are transposed, resulting CVE-YYYY-1324. CNAs are encouraged to double check the IDs in their advisories to ensure they are correct. </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60</a:t>
            </a:fld>
            <a:endParaRPr lang="en-US"/>
          </a:p>
        </p:txBody>
      </p:sp>
    </p:spTree>
    <p:extLst>
      <p:ext uri="{BB962C8B-B14F-4D97-AF65-F5344CB8AC3E}">
        <p14:creationId xmlns:p14="http://schemas.microsoft.com/office/powerpoint/2010/main" val="1867748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CNAs are expected to check both their internal records and the public CVE List for the vulnerability and only assign a new CVE ID if the vulnerability was not found. </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61</a:t>
            </a:fld>
            <a:endParaRPr lang="en-US"/>
          </a:p>
        </p:txBody>
      </p:sp>
    </p:spTree>
    <p:extLst>
      <p:ext uri="{BB962C8B-B14F-4D97-AF65-F5344CB8AC3E}">
        <p14:creationId xmlns:p14="http://schemas.microsoft.com/office/powerpoint/2010/main" val="4844115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to assign a CVE ID, you first break the report into independently-fixable groups of bugs.  You then determine if those groups are vulnerabilities and which set of products they affect.  You then determine if those products are in your scope.  If they are, determine if you are going to make the vulnerability public and if the product is customer-controlled and publicly available.  Finally, make sure that there isn’t a CVE ID already assigned to the vulnerability.</a:t>
            </a:r>
          </a:p>
        </p:txBody>
      </p:sp>
      <p:sp>
        <p:nvSpPr>
          <p:cNvPr id="4" name="Slide Number Placeholder 3"/>
          <p:cNvSpPr>
            <a:spLocks noGrp="1"/>
          </p:cNvSpPr>
          <p:nvPr>
            <p:ph type="sldNum" sz="quarter" idx="5"/>
          </p:nvPr>
        </p:nvSpPr>
        <p:spPr/>
        <p:txBody>
          <a:bodyPr/>
          <a:lstStyle/>
          <a:p>
            <a:fld id="{8BA8EE6B-0CC2-4288-A95A-2B9E6FE84A9B}" type="slidenum">
              <a:rPr lang="en-US" smtClean="0"/>
              <a:t>62</a:t>
            </a:fld>
            <a:endParaRPr lang="en-US"/>
          </a:p>
        </p:txBody>
      </p:sp>
    </p:spTree>
    <p:extLst>
      <p:ext uri="{BB962C8B-B14F-4D97-AF65-F5344CB8AC3E}">
        <p14:creationId xmlns:p14="http://schemas.microsoft.com/office/powerpoint/2010/main" val="316652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the rule assumes detailed knowledge of the underlying code.  Without this knowledge, it is often difficult to tell whether the bugs are </a:t>
            </a:r>
            <a:r>
              <a:rPr lang="en-US" sz="1200" kern="1200" dirty="0" err="1">
                <a:solidFill>
                  <a:schemeClr val="tx1"/>
                </a:solidFill>
                <a:effectLst/>
                <a:latin typeface="+mn-lt"/>
                <a:ea typeface="+mn-ea"/>
                <a:cs typeface="+mn-cs"/>
              </a:rPr>
              <a:t>truely</a:t>
            </a:r>
            <a:r>
              <a:rPr lang="en-US" sz="1200" kern="1200" dirty="0">
                <a:solidFill>
                  <a:schemeClr val="tx1"/>
                </a:solidFill>
                <a:effectLst/>
                <a:latin typeface="+mn-lt"/>
                <a:ea typeface="+mn-ea"/>
                <a:cs typeface="+mn-cs"/>
              </a:rPr>
              <a:t> independently fixable, hence the need for “unsure” option in the rule.</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a:p>
        </p:txBody>
      </p:sp>
    </p:spTree>
    <p:extLst>
      <p:ext uri="{BB962C8B-B14F-4D97-AF65-F5344CB8AC3E}">
        <p14:creationId xmlns:p14="http://schemas.microsoft.com/office/powerpoint/2010/main" val="234973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 to the rules, CNAs should split based on whether the bugs COULD be fixed independently, not whether they were or even whether it would be wise to do so.  Take the following code segment for example.  Each call to </a:t>
            </a:r>
            <a:r>
              <a:rPr lang="en-US" sz="1200" kern="1200" dirty="0" err="1">
                <a:solidFill>
                  <a:schemeClr val="tx1"/>
                </a:solidFill>
                <a:effectLst/>
                <a:latin typeface="+mn-lt"/>
                <a:ea typeface="+mn-ea"/>
                <a:cs typeface="+mn-cs"/>
              </a:rPr>
              <a:t>strcpy</a:t>
            </a:r>
            <a:r>
              <a:rPr lang="en-US" sz="1200" kern="1200" dirty="0">
                <a:solidFill>
                  <a:schemeClr val="tx1"/>
                </a:solidFill>
                <a:effectLst/>
                <a:latin typeface="+mn-lt"/>
                <a:ea typeface="+mn-ea"/>
                <a:cs typeface="+mn-cs"/>
              </a:rPr>
              <a:t> (highlighted in red) results in a buffer overflow.  To fix the bugs, the length of the input needs be checked before the </a:t>
            </a:r>
            <a:r>
              <a:rPr lang="en-US" sz="1200" kern="1200" dirty="0" err="1">
                <a:solidFill>
                  <a:schemeClr val="tx1"/>
                </a:solidFill>
                <a:effectLst/>
                <a:latin typeface="+mn-lt"/>
                <a:ea typeface="+mn-ea"/>
                <a:cs typeface="+mn-cs"/>
              </a:rPr>
              <a:t>strcpy</a:t>
            </a:r>
            <a:r>
              <a:rPr lang="en-US" sz="1200" kern="1200" dirty="0">
                <a:solidFill>
                  <a:schemeClr val="tx1"/>
                </a:solidFill>
                <a:effectLst/>
                <a:latin typeface="+mn-lt"/>
                <a:ea typeface="+mn-ea"/>
                <a:cs typeface="+mn-cs"/>
              </a:rPr>
              <a:t> call.  </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a:p>
        </p:txBody>
      </p:sp>
    </p:spTree>
    <p:extLst>
      <p:ext uri="{BB962C8B-B14F-4D97-AF65-F5344CB8AC3E}">
        <p14:creationId xmlns:p14="http://schemas.microsoft.com/office/powerpoint/2010/main" val="377028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length check could be placed just before the call, thus fixing them independently.  However, all of the bugs in each of the segments could be fixed by placing the length check at the very beginning of the code segment, assuming that the maximum length for each is the same.  Even if this is the way the vendor chooses to fix the vulnerabilities, CNT1 still requires a CVE ID be assigned to each </a:t>
            </a:r>
            <a:r>
              <a:rPr lang="en-US" sz="1200" kern="1200" dirty="0" err="1">
                <a:solidFill>
                  <a:schemeClr val="tx1"/>
                </a:solidFill>
                <a:effectLst/>
                <a:latin typeface="+mn-lt"/>
                <a:ea typeface="+mn-ea"/>
                <a:cs typeface="+mn-cs"/>
              </a:rPr>
              <a:t>strcpy</a:t>
            </a:r>
            <a:r>
              <a:rPr lang="en-US" sz="1200" kern="1200" dirty="0">
                <a:solidFill>
                  <a:schemeClr val="tx1"/>
                </a:solidFill>
                <a:effectLst/>
                <a:latin typeface="+mn-lt"/>
                <a:ea typeface="+mn-ea"/>
                <a:cs typeface="+mn-cs"/>
              </a:rPr>
              <a:t> call because they could have been fixed independently.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Assigning CVE IDs this ways helps avoid a number of issues.  For example if some malware were exploiting one of these bugs, the CVE ID should allow the users to specify which bug is being exploited.  The whole point of assigning a CVE ID is to easily make these types of distinctions.</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9</a:t>
            </a:fld>
            <a:endParaRPr lang="en-US"/>
          </a:p>
        </p:txBody>
      </p:sp>
    </p:spTree>
    <p:extLst>
      <p:ext uri="{BB962C8B-B14F-4D97-AF65-F5344CB8AC3E}">
        <p14:creationId xmlns:p14="http://schemas.microsoft.com/office/powerpoint/2010/main" val="86460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a:t>
            </a:r>
            <a:r>
              <a:rPr lang="en-US">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a:latin typeface="Tahoma" panose="020B0604030504040204" pitchFamily="34" charset="0"/>
                <a:ea typeface="Tahoma" panose="020B0604030504040204" pitchFamily="34" charset="0"/>
                <a:cs typeface="Tahoma" panose="020B0604030504040204" pitchFamily="34" charset="0"/>
              </a:rPr>
              <a:t> </a:t>
            </a:r>
            <a:r>
              <a:rPr lang="en-US">
                <a:latin typeface="Arial" pitchFamily="34" charset="0"/>
              </a:rPr>
              <a:t>|</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15" name="Picture 14">
            <a:extLst>
              <a:ext uri="{FF2B5EF4-FFF2-40B4-BE49-F238E27FC236}">
                <a16:creationId xmlns:a16="http://schemas.microsoft.com/office/drawing/2014/main" id="{77C638E1-417D-42D6-BE35-6B0C68E0C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20" name="Text Box 34">
            <a:extLst>
              <a:ext uri="{FF2B5EF4-FFF2-40B4-BE49-F238E27FC236}">
                <a16:creationId xmlns:a16="http://schemas.microsoft.com/office/drawing/2014/main" id="{64B792E7-8D76-4EA8-9A42-E8F018734208}"/>
              </a:ext>
            </a:extLst>
          </p:cNvPr>
          <p:cNvSpPr txBox="1">
            <a:spLocks noChangeArrowheads="1"/>
          </p:cNvSpPr>
          <p:nvPr/>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pic>
        <p:nvPicPr>
          <p:cNvPr id="11" name="Picture 10">
            <a:extLst>
              <a:ext uri="{FF2B5EF4-FFF2-40B4-BE49-F238E27FC236}">
                <a16:creationId xmlns:a16="http://schemas.microsoft.com/office/drawing/2014/main" id="{2789B260-DF8A-47A3-863A-FBD6F94455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12" name="Text Box 34">
            <a:extLst>
              <a:ext uri="{FF2B5EF4-FFF2-40B4-BE49-F238E27FC236}">
                <a16:creationId xmlns:a16="http://schemas.microsoft.com/office/drawing/2014/main" id="{D3F739E2-B614-455C-8DDF-129761F4E726}"/>
              </a:ext>
            </a:extLst>
          </p:cNvPr>
          <p:cNvSpPr txBox="1">
            <a:spLocks noChangeArrowheads="1"/>
          </p:cNvSpPr>
          <p:nvPr userDrawn="1"/>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101571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Click to 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fld id="{0E208DFF-AB87-4FFB-9C15-2C3AFEB7585C}" type="slidenum">
              <a:rPr lang="en-US" smtClean="0"/>
              <a:t>‹#›</a:t>
            </a:fld>
            <a:endParaRPr lang="en-US"/>
          </a:p>
        </p:txBody>
      </p:sp>
      <p:pic>
        <p:nvPicPr>
          <p:cNvPr id="6" name="Picture 5">
            <a:extLst>
              <a:ext uri="{FF2B5EF4-FFF2-40B4-BE49-F238E27FC236}">
                <a16:creationId xmlns:a16="http://schemas.microsoft.com/office/drawing/2014/main" id="{31D7181D-716A-4D91-A867-E15F7B0D9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5B17FFB1-3C4C-4A5B-BF53-392C4B55DE8D}"/>
              </a:ext>
            </a:extLst>
          </p:cNvPr>
          <p:cNvSpPr txBox="1">
            <a:spLocks noChangeArrowheads="1"/>
          </p:cNvSpPr>
          <p:nvPr/>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368808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13" name="Picture 12">
            <a:extLst>
              <a:ext uri="{FF2B5EF4-FFF2-40B4-BE49-F238E27FC236}">
                <a16:creationId xmlns:a16="http://schemas.microsoft.com/office/drawing/2014/main" id="{3D6E3400-6335-4224-A22B-E2EBEAD33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14" name="Text Box 34">
            <a:extLst>
              <a:ext uri="{FF2B5EF4-FFF2-40B4-BE49-F238E27FC236}">
                <a16:creationId xmlns:a16="http://schemas.microsoft.com/office/drawing/2014/main" id="{518CCD41-A9F7-4B00-93BD-F7845169ECDF}"/>
              </a:ext>
            </a:extLst>
          </p:cNvPr>
          <p:cNvSpPr txBox="1">
            <a:spLocks noChangeArrowheads="1"/>
          </p:cNvSpPr>
          <p:nvPr/>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pic>
        <p:nvPicPr>
          <p:cNvPr id="15" name="Picture 14">
            <a:extLst>
              <a:ext uri="{FF2B5EF4-FFF2-40B4-BE49-F238E27FC236}">
                <a16:creationId xmlns:a16="http://schemas.microsoft.com/office/drawing/2014/main" id="{9CFF575F-9B10-4BEF-85D3-00B3DD8C4B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22" name="Text Box 34">
            <a:extLst>
              <a:ext uri="{FF2B5EF4-FFF2-40B4-BE49-F238E27FC236}">
                <a16:creationId xmlns:a16="http://schemas.microsoft.com/office/drawing/2014/main" id="{550D3772-F737-49E4-8B07-D0573E6CD3B2}"/>
              </a:ext>
            </a:extLst>
          </p:cNvPr>
          <p:cNvSpPr txBox="1">
            <a:spLocks noChangeArrowheads="1"/>
          </p:cNvSpPr>
          <p:nvPr userDrawn="1"/>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3459492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Click to 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Click to 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fld id="{0E208DFF-AB87-4FFB-9C15-2C3AFEB7585C}" type="slidenum">
              <a:rPr lang="en-US" smtClean="0"/>
              <a:t>‹#›</a:t>
            </a:fld>
            <a:endParaRPr lang="en-US"/>
          </a:p>
        </p:txBody>
      </p:sp>
      <p:pic>
        <p:nvPicPr>
          <p:cNvPr id="7" name="Picture 6">
            <a:extLst>
              <a:ext uri="{FF2B5EF4-FFF2-40B4-BE49-F238E27FC236}">
                <a16:creationId xmlns:a16="http://schemas.microsoft.com/office/drawing/2014/main" id="{DB9AF125-20EA-456C-BE4C-67ED3015B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9" name="Text Box 34">
            <a:extLst>
              <a:ext uri="{FF2B5EF4-FFF2-40B4-BE49-F238E27FC236}">
                <a16:creationId xmlns:a16="http://schemas.microsoft.com/office/drawing/2014/main" id="{7E4E5044-6C8A-430E-8E5C-FC7D4AE93854}"/>
              </a:ext>
            </a:extLst>
          </p:cNvPr>
          <p:cNvSpPr txBox="1">
            <a:spLocks noChangeArrowheads="1"/>
          </p:cNvSpPr>
          <p:nvPr/>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290735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fld id="{0E208DFF-AB87-4FFB-9C15-2C3AFEB7585C}" type="slidenum">
              <a:rPr lang="en-US" smtClean="0"/>
              <a:t>‹#›</a:t>
            </a:fld>
            <a:endParaRPr lang="en-US"/>
          </a:p>
        </p:txBody>
      </p:sp>
      <p:pic>
        <p:nvPicPr>
          <p:cNvPr id="4" name="Picture 3">
            <a:extLst>
              <a:ext uri="{FF2B5EF4-FFF2-40B4-BE49-F238E27FC236}">
                <a16:creationId xmlns:a16="http://schemas.microsoft.com/office/drawing/2014/main" id="{A5DE3558-F699-4E78-9BF6-8194A12D1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40A091E8-174E-44E2-AC98-8321EE8CF618}"/>
              </a:ext>
            </a:extLst>
          </p:cNvPr>
          <p:cNvSpPr txBox="1">
            <a:spLocks noChangeArrowheads="1"/>
          </p:cNvSpPr>
          <p:nvPr/>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06375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480646" y="1162059"/>
            <a:ext cx="11368454" cy="20954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Slide Number Placeholder 5">
            <a:extLst>
              <a:ext uri="{FF2B5EF4-FFF2-40B4-BE49-F238E27FC236}">
                <a16:creationId xmlns:a16="http://schemas.microsoft.com/office/drawing/2014/main" id="{6E540930-2B08-4727-B9A2-078A4D8C527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fld id="{0E208DFF-AB87-4FFB-9C15-2C3AFEB7585C}" type="slidenum">
              <a:rPr lang="en-US" smtClean="0"/>
              <a:t>‹#›</a:t>
            </a:fld>
            <a:endParaRPr lang="en-US"/>
          </a:p>
        </p:txBody>
      </p:sp>
      <p:pic>
        <p:nvPicPr>
          <p:cNvPr id="7" name="Picture 6">
            <a:extLst>
              <a:ext uri="{FF2B5EF4-FFF2-40B4-BE49-F238E27FC236}">
                <a16:creationId xmlns:a16="http://schemas.microsoft.com/office/drawing/2014/main" id="{38945711-76E2-4AFD-BB3B-3DCAB0B0B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EA17A43F-8195-477C-878E-E21183EB1140}"/>
              </a:ext>
            </a:extLst>
          </p:cNvPr>
          <p:cNvSpPr txBox="1">
            <a:spLocks noChangeArrowheads="1"/>
          </p:cNvSpPr>
          <p:nvPr/>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224842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3D89D2D-9F9A-4436-ACCC-12C4EEB682D9}"/>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fld id="{0E208DFF-AB87-4FFB-9C15-2C3AFEB7585C}" type="slidenum">
              <a:rPr lang="en-US" smtClean="0"/>
              <a:t>‹#›</a:t>
            </a:fld>
            <a:endParaRPr lang="en-US"/>
          </a:p>
        </p:txBody>
      </p:sp>
      <p:pic>
        <p:nvPicPr>
          <p:cNvPr id="5" name="Picture 4">
            <a:extLst>
              <a:ext uri="{FF2B5EF4-FFF2-40B4-BE49-F238E27FC236}">
                <a16:creationId xmlns:a16="http://schemas.microsoft.com/office/drawing/2014/main" id="{F0749DC2-D4E0-4003-BCD2-293586479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6694A54E-A2FD-4930-87E3-F1AE89EA025B}"/>
              </a:ext>
            </a:extLst>
          </p:cNvPr>
          <p:cNvSpPr txBox="1">
            <a:spLocks noChangeArrowheads="1"/>
          </p:cNvSpPr>
          <p:nvPr/>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123737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fld id="{0E208DFF-AB87-4FFB-9C15-2C3AFEB7585C}" type="slidenum">
              <a:rPr lang="en-US" smtClean="0"/>
              <a:t>‹#›</a:t>
            </a:fld>
            <a:endParaRPr lang="en-US"/>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407404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1" y="274638"/>
            <a:ext cx="9328727" cy="868362"/>
          </a:xfrm>
          <a:prstGeom prst="rect">
            <a:avLst/>
          </a:prstGeom>
        </p:spPr>
        <p:txBody>
          <a:bodyPr vert="horz" lIns="91440" tIns="45720" rIns="91440" bIns="45720" rtlCol="0" anchor="ctr" anchorCtr="0">
            <a:normAutofit/>
          </a:bodyPr>
          <a:lstStyle>
            <a:lvl1pPr>
              <a:lnSpc>
                <a:spcPts val="3200"/>
              </a:lnSpc>
              <a:defRPr>
                <a:solidFill>
                  <a:schemeClr val="tx2"/>
                </a:solidFill>
                <a:latin typeface="Helvetica LT Std" pitchFamily="34" charset="0"/>
                <a:ea typeface="Verdana" pitchFamily="34" charset="0"/>
                <a:cs typeface="Verdana" pitchFamily="34" charset="0"/>
              </a:defRPr>
            </a:lvl1pPr>
          </a:lstStyle>
          <a:p>
            <a:r>
              <a:rPr lang="en-US"/>
              <a:t>Click to edit Master title style</a:t>
            </a:r>
            <a:endParaRPr lang="en-US" dirty="0"/>
          </a:p>
        </p:txBody>
      </p:sp>
      <p:sp>
        <p:nvSpPr>
          <p:cNvPr id="8" name="Text Placeholder 2"/>
          <p:cNvSpPr>
            <a:spLocks noGrp="1"/>
          </p:cNvSpPr>
          <p:nvPr>
            <p:ph idx="1"/>
          </p:nvPr>
        </p:nvSpPr>
        <p:spPr>
          <a:xfrm>
            <a:off x="812800" y="1447801"/>
            <a:ext cx="10972800" cy="4589745"/>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a:t>Click to edit Master text styles</a:t>
            </a:r>
          </a:p>
          <a:p>
            <a:pPr lvl="1"/>
            <a:r>
              <a:rPr lang="en-US"/>
              <a:t>Second level</a:t>
            </a:r>
          </a:p>
          <a:p>
            <a:pPr lvl="2"/>
            <a:r>
              <a:rPr lang="en-US"/>
              <a:t>Third level</a:t>
            </a:r>
          </a:p>
        </p:txBody>
      </p:sp>
      <p:sp>
        <p:nvSpPr>
          <p:cNvPr id="10" name="Slide Number Placeholder 5"/>
          <p:cNvSpPr>
            <a:spLocks noGrp="1"/>
          </p:cNvSpPr>
          <p:nvPr>
            <p:ph type="sldNum" sz="quarter" idx="4"/>
          </p:nvPr>
        </p:nvSpPr>
        <p:spPr>
          <a:xfrm>
            <a:off x="11124579" y="6126163"/>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0E208DFF-AB87-4FFB-9C15-2C3AFEB7585C}" type="slidenum">
              <a:rPr lang="en-US" smtClean="0"/>
              <a:t>‹#›</a:t>
            </a:fld>
            <a:endParaRPr lang="en-US"/>
          </a:p>
        </p:txBody>
      </p:sp>
      <p:pic>
        <p:nvPicPr>
          <p:cNvPr id="5" name="Picture 4">
            <a:extLst>
              <a:ext uri="{FF2B5EF4-FFF2-40B4-BE49-F238E27FC236}">
                <a16:creationId xmlns:a16="http://schemas.microsoft.com/office/drawing/2014/main" id="{FAE96631-AC9A-4136-AD4E-1031F234C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E3ABD851-716C-4BCD-AE29-6EB30713EBF9}"/>
              </a:ext>
            </a:extLst>
          </p:cNvPr>
          <p:cNvSpPr txBox="1">
            <a:spLocks noChangeArrowheads="1"/>
          </p:cNvSpPr>
          <p:nvPr/>
        </p:nvSpPr>
        <p:spPr bwMode="auto">
          <a:xfrm>
            <a:off x="3229897" y="6327030"/>
            <a:ext cx="83793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a:t>
            </a:r>
            <a:r>
              <a:rPr lang="en-US" sz="1050">
                <a:latin typeface="Helvetica LT Std"/>
                <a:hlinkClick r:id="rId3"/>
              </a:rPr>
              <a:t>Department of Homeland Security</a:t>
            </a:r>
            <a:r>
              <a:rPr lang="en-US" sz="1050">
                <a:latin typeface="Helvetica LT Std"/>
              </a:rPr>
              <a:t> (DHS) </a:t>
            </a:r>
            <a:r>
              <a:rPr lang="en-US" sz="1050">
                <a:latin typeface="Helvetica LT Std"/>
                <a:hlinkClick r:id="rId4"/>
              </a:rPr>
              <a:t>Cybersecurity and Infrastructure Security Agency</a:t>
            </a:r>
            <a:r>
              <a:rPr lang="en-US" sz="1050">
                <a:latin typeface="Helvetica LT Std"/>
              </a:rPr>
              <a:t> (CISA). Copyright </a:t>
            </a:r>
            <a:r>
              <a:rPr lang="en-US" sz="1050" dirty="0">
                <a:latin typeface="Helvetica LT Std"/>
              </a:rPr>
              <a:t>©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263092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endParaRPr lang="en-US" dirty="0"/>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4533310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pixabay.com/en/prohibited-don-t-do-not-ban-155486/"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14.png"/><Relationship Id="rId7" Type="http://schemas.openxmlformats.org/officeDocument/2006/relationships/diagramQuickStyle" Target="../diagrams/quickStyle30.xm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diagramLayout" Target="../diagrams/layout30.xml"/><Relationship Id="rId5" Type="http://schemas.openxmlformats.org/officeDocument/2006/relationships/diagramData" Target="../diagrams/data30.xml"/><Relationship Id="rId4" Type="http://schemas.openxmlformats.org/officeDocument/2006/relationships/image" Target="../media/image15.svg"/><Relationship Id="rId9" Type="http://schemas.microsoft.com/office/2007/relationships/diagramDrawing" Target="../diagrams/drawing30.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16.png"/><Relationship Id="rId7" Type="http://schemas.openxmlformats.org/officeDocument/2006/relationships/diagramQuickStyle" Target="../diagrams/quickStyle31.xml"/><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17.svg"/><Relationship Id="rId9" Type="http://schemas.microsoft.com/office/2007/relationships/diagramDrawing" Target="../diagrams/drawing31.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18.png"/><Relationship Id="rId7" Type="http://schemas.openxmlformats.org/officeDocument/2006/relationships/diagramQuickStyle" Target="../diagrams/quickStyle32.xm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image" Target="../media/image19.svg"/><Relationship Id="rId9" Type="http://schemas.microsoft.com/office/2007/relationships/diagramDrawing" Target="../diagrams/drawing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diagramColors" Target="../diagrams/colors39.xml"/><Relationship Id="rId3" Type="http://schemas.openxmlformats.org/officeDocument/2006/relationships/image" Target="../media/image20.jpg"/><Relationship Id="rId7" Type="http://schemas.openxmlformats.org/officeDocument/2006/relationships/hyperlink" Target="http://superuser.com/questions/322461/home-network-setup-incorporating-cisco-asa-5505" TargetMode="External"/><Relationship Id="rId12" Type="http://schemas.openxmlformats.org/officeDocument/2006/relationships/diagramQuickStyle" Target="../diagrams/quickStyle39.xml"/><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21.jpg"/><Relationship Id="rId11" Type="http://schemas.openxmlformats.org/officeDocument/2006/relationships/diagramLayout" Target="../diagrams/layout39.xml"/><Relationship Id="rId5" Type="http://schemas.openxmlformats.org/officeDocument/2006/relationships/hyperlink" Target="https://creativecommons.org/licenses/by-sa/3.0/" TargetMode="External"/><Relationship Id="rId10" Type="http://schemas.openxmlformats.org/officeDocument/2006/relationships/diagramData" Target="../diagrams/data39.xml"/><Relationship Id="rId4" Type="http://schemas.openxmlformats.org/officeDocument/2006/relationships/hyperlink" Target="http://www.psychocats.net/ubuntu/wubi" TargetMode="External"/><Relationship Id="rId9" Type="http://schemas.openxmlformats.org/officeDocument/2006/relationships/hyperlink" Target="https://commons.wikimedia.org/wiki/File:Dependency_graph_of_the_software_distribution_bootstrap.png" TargetMode="External"/><Relationship Id="rId14" Type="http://schemas.microsoft.com/office/2007/relationships/diagramDrawing" Target="../diagrams/drawing39.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40.xml"/><Relationship Id="rId3" Type="http://schemas.openxmlformats.org/officeDocument/2006/relationships/image" Target="../media/image23.jpg"/><Relationship Id="rId7" Type="http://schemas.openxmlformats.org/officeDocument/2006/relationships/diagramQuickStyle" Target="../diagrams/quickStyle40.xml"/><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diagramLayout" Target="../diagrams/layout40.xml"/><Relationship Id="rId5" Type="http://schemas.openxmlformats.org/officeDocument/2006/relationships/diagramData" Target="../diagrams/data40.xml"/><Relationship Id="rId4" Type="http://schemas.openxmlformats.org/officeDocument/2006/relationships/image" Target="../media/image24.gif"/><Relationship Id="rId9" Type="http://schemas.microsoft.com/office/2007/relationships/diagramDrawing" Target="../diagrams/drawing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7.xml"/><Relationship Id="rId1" Type="http://schemas.openxmlformats.org/officeDocument/2006/relationships/slideLayout" Target="../slideLayouts/slideLayout9.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9.xml"/><Relationship Id="rId1" Type="http://schemas.openxmlformats.org/officeDocument/2006/relationships/slideLayout" Target="../slideLayouts/slideLayout9.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diagramQuickStyle" Target="../diagrams/quickStyle3.xml"/><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Layout" Target="../diagrams/layout3.xml"/><Relationship Id="rId11" Type="http://schemas.openxmlformats.org/officeDocument/2006/relationships/image" Target="../media/image10.svg"/><Relationship Id="rId5" Type="http://schemas.openxmlformats.org/officeDocument/2006/relationships/diagramData" Target="../diagrams/data3.xml"/><Relationship Id="rId10" Type="http://schemas.openxmlformats.org/officeDocument/2006/relationships/image" Target="../media/image9.png"/><Relationship Id="rId4" Type="http://schemas.openxmlformats.org/officeDocument/2006/relationships/image" Target="../media/image8.svg"/><Relationship Id="rId9" Type="http://schemas.microsoft.com/office/2007/relationships/diagramDrawing" Target="../diagrams/drawing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1.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25.PNG"/><Relationship Id="rId7" Type="http://schemas.openxmlformats.org/officeDocument/2006/relationships/diagramColors" Target="../diagrams/colors44.xml"/><Relationship Id="rId2" Type="http://schemas.openxmlformats.org/officeDocument/2006/relationships/notesSlide" Target="../notesSlides/notesSlide61.xml"/><Relationship Id="rId1" Type="http://schemas.openxmlformats.org/officeDocument/2006/relationships/slideLayout" Target="../slideLayouts/slideLayout9.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62.xml"/><Relationship Id="rId1" Type="http://schemas.openxmlformats.org/officeDocument/2006/relationships/slideLayout" Target="../slideLayouts/slideLayout9.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Assigning CVE IDs</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normAutofit lnSpcReduction="10000"/>
          </a:bodyPr>
          <a:lstStyle/>
          <a:p>
            <a:r>
              <a:rPr lang="en-US" dirty="0"/>
              <a:t>CVE Team</a:t>
            </a:r>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410392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D28F6A-C710-4E73-B229-0FF6D4FA8916}"/>
              </a:ext>
            </a:extLst>
          </p:cNvPr>
          <p:cNvSpPr>
            <a:spLocks noGrp="1"/>
          </p:cNvSpPr>
          <p:nvPr>
            <p:ph type="ctrTitle" sz="quarter"/>
          </p:nvPr>
        </p:nvSpPr>
        <p:spPr/>
        <p:txBody>
          <a:bodyPr/>
          <a:lstStyle/>
          <a:p>
            <a:r>
              <a:rPr lang="en-US" dirty="0"/>
              <a:t>Dependent Bugs</a:t>
            </a:r>
          </a:p>
        </p:txBody>
      </p:sp>
      <p:sp>
        <p:nvSpPr>
          <p:cNvPr id="4" name="Slide Number Placeholder 3">
            <a:extLst>
              <a:ext uri="{FF2B5EF4-FFF2-40B4-BE49-F238E27FC236}">
                <a16:creationId xmlns:a16="http://schemas.microsoft.com/office/drawing/2014/main" id="{6F406E68-7D43-491C-B286-66A54B004B62}"/>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24990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274638"/>
            <a:ext cx="10772249" cy="868362"/>
          </a:xfrm>
        </p:spPr>
        <p:txBody>
          <a:bodyPr>
            <a:normAutofit/>
          </a:bodyPr>
          <a:lstStyle/>
          <a:p>
            <a:r>
              <a:rPr lang="en-US" dirty="0"/>
              <a:t>When are Bugs Not Independently Fixable?</a:t>
            </a:r>
          </a:p>
        </p:txBody>
      </p:sp>
      <p:sp>
        <p:nvSpPr>
          <p:cNvPr id="3" name="Content Placeholder 2"/>
          <p:cNvSpPr>
            <a:spLocks noGrp="1"/>
          </p:cNvSpPr>
          <p:nvPr>
            <p:ph idx="1"/>
          </p:nvPr>
        </p:nvSpPr>
        <p:spPr>
          <a:xfrm>
            <a:off x="812800" y="1447801"/>
            <a:ext cx="10311779" cy="4589745"/>
          </a:xfrm>
        </p:spPr>
        <p:txBody>
          <a:bodyPr>
            <a:normAutofit/>
          </a:bodyPr>
          <a:lstStyle/>
          <a:p>
            <a:r>
              <a:rPr lang="en-US" dirty="0"/>
              <a:t>Chains </a:t>
            </a:r>
            <a:r>
              <a:rPr lang="en-US" b="0" dirty="0"/>
              <a:t>– multiple bugs strung together are required to result in a vulnerability (e.g., an integer overflow that leads to a buffer overflow)</a:t>
            </a:r>
          </a:p>
          <a:p>
            <a:r>
              <a:rPr lang="en-US" dirty="0"/>
              <a:t>Composites </a:t>
            </a:r>
            <a:r>
              <a:rPr lang="en-US" b="0" dirty="0"/>
              <a:t>– multiple bugs combine to result in a single vulnerability (e.g., symbolic link attacks require insecure permissions, predictable file names, and a race condition)</a:t>
            </a:r>
          </a:p>
          <a:p>
            <a:r>
              <a:rPr lang="en-US" dirty="0"/>
              <a:t>In both cases, if one bug is fixed, the other bugs do not result in a vulnerability by themselves </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205F075-D0F7-4F3A-98F3-8B16DF4F14FE}"/>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11</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6F2A57AF-460E-4602-B584-1C5B841538EB}"/>
              </a:ext>
            </a:extLst>
          </p:cNvPr>
          <p:cNvGraphicFramePr/>
          <p:nvPr/>
        </p:nvGraphicFramePr>
        <p:xfrm>
          <a:off x="10948141"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86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Chains: Not Independently Fixable</a:t>
            </a:r>
          </a:p>
        </p:txBody>
      </p:sp>
      <p:sp>
        <p:nvSpPr>
          <p:cNvPr id="3" name="Slide Number Placeholder 2">
            <a:extLst>
              <a:ext uri="{FF2B5EF4-FFF2-40B4-BE49-F238E27FC236}">
                <a16:creationId xmlns:a16="http://schemas.microsoft.com/office/drawing/2014/main" id="{D28E3C9B-8868-4FE2-A6B5-AB17289E66DE}"/>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12</a:t>
            </a:fld>
            <a:r>
              <a:rPr lang="en-US"/>
              <a:t> </a:t>
            </a:r>
            <a:r>
              <a:rPr lang="en-US">
                <a:solidFill>
                  <a:srgbClr val="C1CD23"/>
                </a:solidFill>
              </a:rPr>
              <a:t>|</a:t>
            </a:r>
            <a:endParaRPr lang="en-US" dirty="0">
              <a:solidFill>
                <a:srgbClr val="C1CD23"/>
              </a:solidFill>
            </a:endParaRPr>
          </a:p>
        </p:txBody>
      </p:sp>
      <p:grpSp>
        <p:nvGrpSpPr>
          <p:cNvPr id="27" name="Group 26">
            <a:extLst>
              <a:ext uri="{FF2B5EF4-FFF2-40B4-BE49-F238E27FC236}">
                <a16:creationId xmlns:a16="http://schemas.microsoft.com/office/drawing/2014/main" id="{DD05FB10-2323-4FBA-889F-ED2EA4A6423D}"/>
              </a:ext>
            </a:extLst>
          </p:cNvPr>
          <p:cNvGrpSpPr/>
          <p:nvPr/>
        </p:nvGrpSpPr>
        <p:grpSpPr>
          <a:xfrm>
            <a:off x="1095555" y="1509623"/>
            <a:ext cx="9210852" cy="4038902"/>
            <a:chOff x="2826977" y="1860965"/>
            <a:chExt cx="6751352" cy="3533122"/>
          </a:xfrm>
        </p:grpSpPr>
        <p:sp>
          <p:nvSpPr>
            <p:cNvPr id="4" name="Text Box 3"/>
            <p:cNvSpPr txBox="1">
              <a:spLocks noChangeArrowheads="1"/>
            </p:cNvSpPr>
            <p:nvPr/>
          </p:nvSpPr>
          <p:spPr bwMode="auto">
            <a:xfrm>
              <a:off x="5869997" y="2377699"/>
              <a:ext cx="767488" cy="565393"/>
            </a:xfrm>
            <a:prstGeom prst="rect">
              <a:avLst/>
            </a:prstGeom>
            <a:noFill/>
            <a:ln w="19050">
              <a:solidFill>
                <a:schemeClr val="tx1"/>
              </a:solidFill>
              <a:miter lim="800000"/>
              <a:headEnd/>
              <a:tailEnd/>
            </a:ln>
            <a:effectLst/>
          </p:spPr>
          <p:txBody>
            <a:bodyPr wrap="none">
              <a:spAutoFit/>
            </a:bodyPr>
            <a:lstStyle/>
            <a:p>
              <a:pPr algn="ctr" defTabSz="685766">
                <a:defRPr/>
              </a:pPr>
              <a:r>
                <a:rPr lang="en-US" kern="0" dirty="0">
                  <a:solidFill>
                    <a:sysClr val="windowText" lastClr="000000"/>
                  </a:solidFill>
                </a:rPr>
                <a:t>Integer</a:t>
              </a:r>
            </a:p>
            <a:p>
              <a:pPr algn="ctr" defTabSz="685766">
                <a:defRPr/>
              </a:pPr>
              <a:r>
                <a:rPr lang="en-US" kern="0" dirty="0">
                  <a:solidFill>
                    <a:sysClr val="windowText" lastClr="000000"/>
                  </a:solidFill>
                </a:rPr>
                <a:t>Overflow</a:t>
              </a:r>
            </a:p>
          </p:txBody>
        </p:sp>
        <p:sp>
          <p:nvSpPr>
            <p:cNvPr id="5" name="Text Box 4"/>
            <p:cNvSpPr txBox="1">
              <a:spLocks noChangeArrowheads="1"/>
            </p:cNvSpPr>
            <p:nvPr/>
          </p:nvSpPr>
          <p:spPr bwMode="auto">
            <a:xfrm>
              <a:off x="4624545" y="2326499"/>
              <a:ext cx="758088" cy="807704"/>
            </a:xfrm>
            <a:prstGeom prst="rect">
              <a:avLst/>
            </a:prstGeom>
            <a:noFill/>
            <a:ln w="19050">
              <a:solidFill>
                <a:schemeClr val="tx1"/>
              </a:solidFill>
              <a:miter lim="800000"/>
              <a:headEnd/>
              <a:tailEnd/>
            </a:ln>
            <a:effectLst/>
          </p:spPr>
          <p:txBody>
            <a:bodyPr wrap="none">
              <a:spAutoFit/>
            </a:bodyPr>
            <a:lstStyle/>
            <a:p>
              <a:pPr algn="ctr" defTabSz="685766">
                <a:defRPr/>
              </a:pPr>
              <a:r>
                <a:rPr lang="en-US" kern="0" dirty="0">
                  <a:solidFill>
                    <a:sysClr val="windowText" lastClr="000000"/>
                  </a:solidFill>
                </a:rPr>
                <a:t>Incorrect</a:t>
              </a:r>
            </a:p>
            <a:p>
              <a:pPr algn="ctr" defTabSz="685766">
                <a:defRPr/>
              </a:pPr>
              <a:r>
                <a:rPr lang="en-US" kern="0" dirty="0">
                  <a:solidFill>
                    <a:sysClr val="windowText" lastClr="000000"/>
                  </a:solidFill>
                </a:rPr>
                <a:t>Range</a:t>
              </a:r>
            </a:p>
            <a:p>
              <a:pPr algn="ctr" defTabSz="685766">
                <a:defRPr/>
              </a:pPr>
              <a:r>
                <a:rPr lang="en-US" kern="0" dirty="0">
                  <a:solidFill>
                    <a:sysClr val="windowText" lastClr="000000"/>
                  </a:solidFill>
                </a:rPr>
                <a:t>Check</a:t>
              </a:r>
            </a:p>
          </p:txBody>
        </p:sp>
        <p:sp>
          <p:nvSpPr>
            <p:cNvPr id="6" name="Text Box 5"/>
            <p:cNvSpPr txBox="1">
              <a:spLocks noChangeArrowheads="1"/>
            </p:cNvSpPr>
            <p:nvPr/>
          </p:nvSpPr>
          <p:spPr bwMode="auto">
            <a:xfrm>
              <a:off x="8810841" y="2437231"/>
              <a:ext cx="767488" cy="565393"/>
            </a:xfrm>
            <a:prstGeom prst="rect">
              <a:avLst/>
            </a:prstGeom>
            <a:noFill/>
            <a:ln w="19050">
              <a:solidFill>
                <a:schemeClr val="tx1"/>
              </a:solidFill>
              <a:miter lim="800000"/>
              <a:headEnd/>
              <a:tailEnd/>
            </a:ln>
            <a:effectLst/>
          </p:spPr>
          <p:txBody>
            <a:bodyPr wrap="none">
              <a:spAutoFit/>
            </a:bodyPr>
            <a:lstStyle/>
            <a:p>
              <a:pPr algn="ctr" defTabSz="685766">
                <a:defRPr/>
              </a:pPr>
              <a:r>
                <a:rPr lang="en-US" kern="0" dirty="0">
                  <a:solidFill>
                    <a:sysClr val="windowText" lastClr="000000"/>
                  </a:solidFill>
                </a:rPr>
                <a:t>Heap</a:t>
              </a:r>
            </a:p>
            <a:p>
              <a:pPr algn="ctr" defTabSz="685766">
                <a:defRPr/>
              </a:pPr>
              <a:r>
                <a:rPr lang="en-US" kern="0" dirty="0">
                  <a:solidFill>
                    <a:sysClr val="windowText" lastClr="000000"/>
                  </a:solidFill>
                </a:rPr>
                <a:t>Overflow</a:t>
              </a:r>
            </a:p>
          </p:txBody>
        </p:sp>
        <p:sp>
          <p:nvSpPr>
            <p:cNvPr id="7" name="Text Box 6"/>
            <p:cNvSpPr txBox="1">
              <a:spLocks noChangeArrowheads="1"/>
            </p:cNvSpPr>
            <p:nvPr/>
          </p:nvSpPr>
          <p:spPr bwMode="auto">
            <a:xfrm>
              <a:off x="7087181" y="2243154"/>
              <a:ext cx="1266825" cy="807704"/>
            </a:xfrm>
            <a:prstGeom prst="rect">
              <a:avLst/>
            </a:prstGeom>
            <a:noFill/>
            <a:ln w="19050">
              <a:solidFill>
                <a:schemeClr val="tx1"/>
              </a:solidFill>
              <a:miter lim="800000"/>
              <a:headEnd/>
              <a:tailEnd/>
            </a:ln>
            <a:effectLst/>
          </p:spPr>
          <p:txBody>
            <a:bodyPr>
              <a:spAutoFit/>
            </a:bodyPr>
            <a:lstStyle/>
            <a:p>
              <a:pPr algn="ctr" defTabSz="685766">
                <a:defRPr/>
              </a:pPr>
              <a:r>
                <a:rPr lang="en-US" kern="0" dirty="0">
                  <a:solidFill>
                    <a:sysClr val="windowText" lastClr="000000"/>
                  </a:solidFill>
                </a:rPr>
                <a:t>Insufficient Memory Allocation</a:t>
              </a:r>
            </a:p>
          </p:txBody>
        </p:sp>
        <p:sp>
          <p:nvSpPr>
            <p:cNvPr id="8" name="Line 7"/>
            <p:cNvSpPr>
              <a:spLocks noChangeShapeType="1"/>
            </p:cNvSpPr>
            <p:nvPr/>
          </p:nvSpPr>
          <p:spPr bwMode="auto">
            <a:xfrm flipV="1">
              <a:off x="4343979" y="2700353"/>
              <a:ext cx="285750"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766">
                <a:defRPr/>
              </a:pPr>
              <a:endParaRPr lang="en-US" sz="1350" kern="0">
                <a:solidFill>
                  <a:sysClr val="windowText" lastClr="000000"/>
                </a:solidFill>
              </a:endParaRPr>
            </a:p>
          </p:txBody>
        </p:sp>
        <p:sp>
          <p:nvSpPr>
            <p:cNvPr id="9" name="Line 8"/>
            <p:cNvSpPr>
              <a:spLocks noChangeShapeType="1"/>
            </p:cNvSpPr>
            <p:nvPr/>
          </p:nvSpPr>
          <p:spPr bwMode="auto">
            <a:xfrm>
              <a:off x="6664509" y="2663444"/>
              <a:ext cx="42267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766">
                <a:defRPr/>
              </a:pPr>
              <a:endParaRPr lang="en-US" sz="1350" kern="0">
                <a:solidFill>
                  <a:sysClr val="windowText" lastClr="000000"/>
                </a:solidFill>
              </a:endParaRPr>
            </a:p>
          </p:txBody>
        </p:sp>
        <p:sp>
          <p:nvSpPr>
            <p:cNvPr id="10" name="Line 9"/>
            <p:cNvSpPr>
              <a:spLocks noChangeShapeType="1"/>
            </p:cNvSpPr>
            <p:nvPr/>
          </p:nvSpPr>
          <p:spPr bwMode="auto">
            <a:xfrm>
              <a:off x="8344482" y="2689638"/>
              <a:ext cx="42267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766">
                <a:defRPr/>
              </a:pPr>
              <a:endParaRPr lang="en-US" sz="1350" kern="0">
                <a:solidFill>
                  <a:sysClr val="windowText" lastClr="000000"/>
                </a:solidFill>
              </a:endParaRPr>
            </a:p>
          </p:txBody>
        </p:sp>
        <p:sp>
          <p:nvSpPr>
            <p:cNvPr id="11" name="Text Box 10"/>
            <p:cNvSpPr txBox="1">
              <a:spLocks noChangeArrowheads="1"/>
            </p:cNvSpPr>
            <p:nvPr/>
          </p:nvSpPr>
          <p:spPr bwMode="auto">
            <a:xfrm>
              <a:off x="4864923" y="1909184"/>
              <a:ext cx="3241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b="1" kern="0"/>
                <a:t>A</a:t>
              </a:r>
            </a:p>
          </p:txBody>
        </p:sp>
        <p:sp>
          <p:nvSpPr>
            <p:cNvPr id="12" name="Text Box 11"/>
            <p:cNvSpPr txBox="1">
              <a:spLocks noChangeArrowheads="1"/>
            </p:cNvSpPr>
            <p:nvPr/>
          </p:nvSpPr>
          <p:spPr bwMode="auto">
            <a:xfrm>
              <a:off x="6083482" y="1909184"/>
              <a:ext cx="3241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b="1" kern="0"/>
                <a:t>B</a:t>
              </a:r>
            </a:p>
          </p:txBody>
        </p:sp>
        <p:sp>
          <p:nvSpPr>
            <p:cNvPr id="13" name="Text Box 12"/>
            <p:cNvSpPr txBox="1">
              <a:spLocks noChangeArrowheads="1"/>
            </p:cNvSpPr>
            <p:nvPr/>
          </p:nvSpPr>
          <p:spPr bwMode="auto">
            <a:xfrm>
              <a:off x="7636057" y="1860965"/>
              <a:ext cx="3241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b="1" kern="0" dirty="0"/>
                <a:t>C</a:t>
              </a:r>
            </a:p>
          </p:txBody>
        </p:sp>
        <p:sp>
          <p:nvSpPr>
            <p:cNvPr id="14" name="Text Box 13"/>
            <p:cNvSpPr txBox="1">
              <a:spLocks noChangeArrowheads="1"/>
            </p:cNvSpPr>
            <p:nvPr/>
          </p:nvSpPr>
          <p:spPr bwMode="auto">
            <a:xfrm>
              <a:off x="8992729" y="1909184"/>
              <a:ext cx="3241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b="1" kern="0" dirty="0"/>
                <a:t>D</a:t>
              </a:r>
            </a:p>
          </p:txBody>
        </p:sp>
        <p:grpSp>
          <p:nvGrpSpPr>
            <p:cNvPr id="15" name="Group 24"/>
            <p:cNvGrpSpPr>
              <a:grpSpLocks/>
            </p:cNvGrpSpPr>
            <p:nvPr/>
          </p:nvGrpSpPr>
          <p:grpSpPr bwMode="auto">
            <a:xfrm>
              <a:off x="4629729" y="3614758"/>
              <a:ext cx="4229100" cy="1779329"/>
              <a:chOff x="2133600" y="4038600"/>
              <a:chExt cx="5638800" cy="2372435"/>
            </a:xfrm>
          </p:grpSpPr>
          <p:sp>
            <p:nvSpPr>
              <p:cNvPr id="16" name="Text Box 15"/>
              <p:cNvSpPr txBox="1">
                <a:spLocks noChangeArrowheads="1"/>
              </p:cNvSpPr>
              <p:nvPr/>
            </p:nvSpPr>
            <p:spPr bwMode="auto">
              <a:xfrm>
                <a:off x="2590800" y="4041775"/>
                <a:ext cx="5181600" cy="2369260"/>
              </a:xfrm>
              <a:prstGeom prst="rect">
                <a:avLst/>
              </a:prstGeom>
              <a:solidFill>
                <a:srgbClr val="C0C0C0"/>
              </a:solidFill>
              <a:ln w="1905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b="1" kern="0" dirty="0">
                    <a:latin typeface="Courier" pitchFamily="49" charset="0"/>
                  </a:rPr>
                  <a:t>if (height &gt; 64000 ||</a:t>
                </a:r>
              </a:p>
              <a:p>
                <a:pPr defTabSz="685766">
                  <a:defRPr/>
                </a:pPr>
                <a:r>
                  <a:rPr lang="en-US" altLang="en-US" b="1" kern="0" dirty="0">
                    <a:latin typeface="Courier" pitchFamily="49" charset="0"/>
                  </a:rPr>
                  <a:t>    width &gt; 64000) {</a:t>
                </a:r>
              </a:p>
              <a:p>
                <a:pPr defTabSz="685766">
                  <a:defRPr/>
                </a:pPr>
                <a:r>
                  <a:rPr lang="en-US" altLang="en-US" b="1" kern="0" dirty="0">
                    <a:latin typeface="Courier" pitchFamily="49" charset="0"/>
                  </a:rPr>
                  <a:t>    error("too big!");</a:t>
                </a:r>
              </a:p>
              <a:p>
                <a:pPr defTabSz="685766">
                  <a:defRPr/>
                </a:pPr>
                <a:r>
                  <a:rPr lang="en-US" altLang="en-US" b="1" kern="0" dirty="0">
                    <a:latin typeface="Courier" pitchFamily="49" charset="0"/>
                  </a:rPr>
                  <a:t>}</a:t>
                </a:r>
              </a:p>
              <a:p>
                <a:pPr defTabSz="685766">
                  <a:defRPr/>
                </a:pPr>
                <a:r>
                  <a:rPr lang="en-US" altLang="en-US" b="1" kern="0" dirty="0">
                    <a:latin typeface="Courier" pitchFamily="49" charset="0"/>
                  </a:rPr>
                  <a:t>size = height * width;</a:t>
                </a:r>
              </a:p>
              <a:p>
                <a:pPr defTabSz="685766">
                  <a:defRPr/>
                </a:pPr>
                <a:r>
                  <a:rPr lang="en-US" altLang="en-US" b="1" kern="0" dirty="0" err="1">
                    <a:latin typeface="Courier" pitchFamily="49" charset="0"/>
                  </a:rPr>
                  <a:t>buf</a:t>
                </a:r>
                <a:r>
                  <a:rPr lang="en-US" altLang="en-US" b="1" kern="0" dirty="0">
                    <a:latin typeface="Courier" pitchFamily="49" charset="0"/>
                  </a:rPr>
                  <a:t> = malloc(size);</a:t>
                </a:r>
              </a:p>
              <a:p>
                <a:pPr defTabSz="685766">
                  <a:defRPr/>
                </a:pPr>
                <a:r>
                  <a:rPr lang="en-US" altLang="en-US" b="1" kern="0" dirty="0" err="1">
                    <a:latin typeface="Courier" pitchFamily="49" charset="0"/>
                  </a:rPr>
                  <a:t>memmove</a:t>
                </a:r>
                <a:r>
                  <a:rPr lang="en-US" altLang="en-US" b="1" kern="0" dirty="0">
                    <a:latin typeface="Courier" pitchFamily="49" charset="0"/>
                  </a:rPr>
                  <a:t>(</a:t>
                </a:r>
                <a:r>
                  <a:rPr lang="en-US" altLang="en-US" b="1" kern="0" dirty="0" err="1">
                    <a:latin typeface="Courier" pitchFamily="49" charset="0"/>
                  </a:rPr>
                  <a:t>buf</a:t>
                </a:r>
                <a:r>
                  <a:rPr lang="en-US" altLang="en-US" b="1" kern="0" dirty="0">
                    <a:latin typeface="Courier" pitchFamily="49" charset="0"/>
                  </a:rPr>
                  <a:t>, </a:t>
                </a:r>
                <a:r>
                  <a:rPr lang="en-US" altLang="en-US" b="1" kern="0" dirty="0" err="1">
                    <a:latin typeface="Courier" pitchFamily="49" charset="0"/>
                  </a:rPr>
                  <a:t>InputBuf</a:t>
                </a:r>
                <a:r>
                  <a:rPr lang="en-US" altLang="en-US" b="1" kern="0" dirty="0">
                    <a:latin typeface="Courier" pitchFamily="49" charset="0"/>
                  </a:rPr>
                  <a:t>, SZ);</a:t>
                </a:r>
              </a:p>
            </p:txBody>
          </p:sp>
          <p:sp>
            <p:nvSpPr>
              <p:cNvPr id="17" name="Text Box 16"/>
              <p:cNvSpPr txBox="1">
                <a:spLocks noChangeArrowheads="1"/>
              </p:cNvSpPr>
              <p:nvPr/>
            </p:nvSpPr>
            <p:spPr bwMode="auto">
              <a:xfrm>
                <a:off x="2133600" y="4038600"/>
                <a:ext cx="432171"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b="1" kern="0"/>
                  <a:t>A</a:t>
                </a:r>
              </a:p>
            </p:txBody>
          </p:sp>
          <p:sp>
            <p:nvSpPr>
              <p:cNvPr id="18" name="Text Box 17"/>
              <p:cNvSpPr txBox="1">
                <a:spLocks noChangeArrowheads="1"/>
              </p:cNvSpPr>
              <p:nvPr/>
            </p:nvSpPr>
            <p:spPr bwMode="auto">
              <a:xfrm>
                <a:off x="2133600" y="5105399"/>
                <a:ext cx="432171"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b="1" kern="0"/>
                  <a:t>B</a:t>
                </a:r>
              </a:p>
            </p:txBody>
          </p:sp>
          <p:sp>
            <p:nvSpPr>
              <p:cNvPr id="19" name="Text Box 18"/>
              <p:cNvSpPr txBox="1">
                <a:spLocks noChangeArrowheads="1"/>
              </p:cNvSpPr>
              <p:nvPr/>
            </p:nvSpPr>
            <p:spPr bwMode="auto">
              <a:xfrm>
                <a:off x="2133600" y="5410200"/>
                <a:ext cx="432171"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b="1" kern="0"/>
                  <a:t>C</a:t>
                </a:r>
              </a:p>
            </p:txBody>
          </p:sp>
          <p:sp>
            <p:nvSpPr>
              <p:cNvPr id="20" name="Text Box 19"/>
              <p:cNvSpPr txBox="1">
                <a:spLocks noChangeArrowheads="1"/>
              </p:cNvSpPr>
              <p:nvPr/>
            </p:nvSpPr>
            <p:spPr bwMode="auto">
              <a:xfrm>
                <a:off x="2133600" y="5807075"/>
                <a:ext cx="432171"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b="1" kern="0"/>
                  <a:t>D</a:t>
                </a:r>
              </a:p>
            </p:txBody>
          </p:sp>
        </p:grpSp>
        <p:sp>
          <p:nvSpPr>
            <p:cNvPr id="21" name="Text Box 20"/>
            <p:cNvSpPr txBox="1">
              <a:spLocks noChangeArrowheads="1"/>
            </p:cNvSpPr>
            <p:nvPr/>
          </p:nvSpPr>
          <p:spPr bwMode="auto">
            <a:xfrm>
              <a:off x="5054921" y="3214676"/>
              <a:ext cx="274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350" i="1" kern="0" dirty="0"/>
                <a:t>height = -65534; width = -65534</a:t>
              </a:r>
            </a:p>
          </p:txBody>
        </p:sp>
        <p:sp>
          <p:nvSpPr>
            <p:cNvPr id="22" name="Text Box 21"/>
            <p:cNvSpPr txBox="1">
              <a:spLocks noChangeArrowheads="1"/>
            </p:cNvSpPr>
            <p:nvPr/>
          </p:nvSpPr>
          <p:spPr bwMode="auto">
            <a:xfrm>
              <a:off x="2826977" y="3900504"/>
              <a:ext cx="180275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i="1" kern="0" dirty="0"/>
                <a:t>Assumption: The range check will prevent an overflow from occurring.</a:t>
              </a:r>
            </a:p>
          </p:txBody>
        </p:sp>
        <p:sp>
          <p:nvSpPr>
            <p:cNvPr id="23" name="Text Box 22"/>
            <p:cNvSpPr txBox="1">
              <a:spLocks noChangeArrowheads="1"/>
            </p:cNvSpPr>
            <p:nvPr/>
          </p:nvSpPr>
          <p:spPr bwMode="auto">
            <a:xfrm>
              <a:off x="3143829" y="2158620"/>
              <a:ext cx="1200150" cy="1050015"/>
            </a:xfrm>
            <a:prstGeom prst="rect">
              <a:avLst/>
            </a:prstGeom>
            <a:solidFill>
              <a:srgbClr val="FFFF99"/>
            </a:solidFill>
            <a:ln w="19050">
              <a:solidFill>
                <a:schemeClr val="tx1"/>
              </a:solidFill>
              <a:miter lim="800000"/>
              <a:headEnd/>
              <a:tailEnd/>
            </a:ln>
            <a:effectLst/>
          </p:spPr>
          <p:txBody>
            <a:bodyPr>
              <a:spAutoFit/>
            </a:bodyPr>
            <a:lstStyle/>
            <a:p>
              <a:pPr algn="ctr" defTabSz="685766">
                <a:defRPr/>
              </a:pPr>
              <a:r>
                <a:rPr lang="en-US" kern="0" dirty="0">
                  <a:solidFill>
                    <a:sysClr val="windowText" lastClr="000000"/>
                  </a:solidFill>
                  <a:effectLst>
                    <a:outerShdw blurRad="38100" dist="38100" dir="2700000" algn="tl">
                      <a:srgbClr val="FFFFFF"/>
                    </a:outerShdw>
                  </a:effectLst>
                </a:rPr>
                <a:t>Use of Signed Integers for Always-Positive Operations</a:t>
              </a:r>
            </a:p>
          </p:txBody>
        </p:sp>
        <p:sp>
          <p:nvSpPr>
            <p:cNvPr id="24" name="Text Box 23"/>
            <p:cNvSpPr txBox="1">
              <a:spLocks noChangeArrowheads="1"/>
            </p:cNvSpPr>
            <p:nvPr/>
          </p:nvSpPr>
          <p:spPr bwMode="auto">
            <a:xfrm>
              <a:off x="3601029" y="1872870"/>
              <a:ext cx="3129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sz="1500" b="1" kern="0"/>
                <a:t>X</a:t>
              </a:r>
            </a:p>
          </p:txBody>
        </p:sp>
        <p:sp>
          <p:nvSpPr>
            <p:cNvPr id="25" name="Line 24"/>
            <p:cNvSpPr>
              <a:spLocks noChangeShapeType="1"/>
            </p:cNvSpPr>
            <p:nvPr/>
          </p:nvSpPr>
          <p:spPr bwMode="auto">
            <a:xfrm>
              <a:off x="5398875" y="2671778"/>
              <a:ext cx="42267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766">
                <a:defRPr/>
              </a:pPr>
              <a:endParaRPr lang="en-US" sz="1350" kern="0">
                <a:solidFill>
                  <a:sysClr val="windowText" lastClr="000000"/>
                </a:solidFill>
              </a:endParaRPr>
            </a:p>
          </p:txBody>
        </p:sp>
      </p:grpSp>
      <p:graphicFrame>
        <p:nvGraphicFramePr>
          <p:cNvPr id="26" name="Diagram 25">
            <a:extLst>
              <a:ext uri="{FF2B5EF4-FFF2-40B4-BE49-F238E27FC236}">
                <a16:creationId xmlns:a16="http://schemas.microsoft.com/office/drawing/2014/main" id="{82C8E22B-23DA-47C3-9936-F0D58BAFE717}"/>
              </a:ext>
            </a:extLst>
          </p:cNvPr>
          <p:cNvGraphicFramePr/>
          <p:nvPr/>
        </p:nvGraphicFramePr>
        <p:xfrm>
          <a:off x="10948141"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928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116" y="364587"/>
            <a:ext cx="10690022" cy="651272"/>
          </a:xfrm>
        </p:spPr>
        <p:txBody>
          <a:bodyPr>
            <a:normAutofit/>
          </a:bodyPr>
          <a:lstStyle/>
          <a:p>
            <a:r>
              <a:rPr lang="en-US" dirty="0"/>
              <a:t>Chains: Possible Fixes</a:t>
            </a:r>
          </a:p>
        </p:txBody>
      </p:sp>
      <p:sp>
        <p:nvSpPr>
          <p:cNvPr id="3" name="Content Placeholder 2"/>
          <p:cNvSpPr>
            <a:spLocks noGrp="1"/>
          </p:cNvSpPr>
          <p:nvPr>
            <p:ph idx="1"/>
          </p:nvPr>
        </p:nvSpPr>
        <p:spPr>
          <a:xfrm>
            <a:off x="1164565" y="2882489"/>
            <a:ext cx="9287803" cy="2425803"/>
          </a:xfrm>
        </p:spPr>
        <p:txBody>
          <a:bodyPr>
            <a:normAutofit fontScale="70000" lnSpcReduction="20000"/>
          </a:bodyPr>
          <a:lstStyle/>
          <a:p>
            <a:r>
              <a:rPr lang="en-US" dirty="0"/>
              <a:t>Fix 1: Correct A (Incorrect Range Check)</a:t>
            </a:r>
          </a:p>
          <a:p>
            <a:pPr lvl="1"/>
            <a:r>
              <a:rPr lang="en-US" dirty="0"/>
              <a:t>Fixes the integer overflow, which prevents the insufficient memory allocation and heap overflow</a:t>
            </a:r>
          </a:p>
          <a:p>
            <a:pPr lvl="1"/>
            <a:r>
              <a:rPr lang="en-US" dirty="0"/>
              <a:t>A fix for the integer overflow will always fix the heap overflow</a:t>
            </a:r>
          </a:p>
          <a:p>
            <a:r>
              <a:rPr lang="en-US" dirty="0"/>
              <a:t>Fix 2: Check for integer overflow before allocating memory</a:t>
            </a:r>
          </a:p>
          <a:p>
            <a:pPr lvl="1"/>
            <a:r>
              <a:rPr lang="en-US" dirty="0"/>
              <a:t>Fixes C (Insufficient Memory Allocation), which prevents the heap overflow</a:t>
            </a:r>
          </a:p>
          <a:p>
            <a:pPr lvl="1"/>
            <a:r>
              <a:rPr lang="en-US" dirty="0"/>
              <a:t>With C and D fixed, A and B no longer have a security impact, and therefore are no longer vulnerabilities</a:t>
            </a:r>
          </a:p>
          <a:p>
            <a:pPr lvl="1"/>
            <a:r>
              <a:rPr lang="en-US" dirty="0"/>
              <a:t>A fix for the heap overflow will always fix the integer overflow vulnerability</a:t>
            </a:r>
          </a:p>
          <a:p>
            <a:r>
              <a:rPr lang="en-US" dirty="0"/>
              <a:t>The integer overflow and heap overflow are not independently fixable</a:t>
            </a:r>
          </a:p>
        </p:txBody>
      </p:sp>
      <p:sp>
        <p:nvSpPr>
          <p:cNvPr id="14" name="Slide Number Placeholder 13">
            <a:extLst>
              <a:ext uri="{FF2B5EF4-FFF2-40B4-BE49-F238E27FC236}">
                <a16:creationId xmlns:a16="http://schemas.microsoft.com/office/drawing/2014/main" id="{2780429B-71BA-4766-BAD0-965DC1AE3409}"/>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13</a:t>
            </a:fld>
            <a:r>
              <a:rPr lang="en-US"/>
              <a:t> </a:t>
            </a:r>
            <a:r>
              <a:rPr lang="en-US">
                <a:solidFill>
                  <a:srgbClr val="C1CD23"/>
                </a:solidFill>
              </a:rPr>
              <a:t>|</a:t>
            </a:r>
            <a:endParaRPr lang="en-US" dirty="0">
              <a:solidFill>
                <a:srgbClr val="C1CD23"/>
              </a:solidFill>
            </a:endParaRPr>
          </a:p>
        </p:txBody>
      </p:sp>
      <p:grpSp>
        <p:nvGrpSpPr>
          <p:cNvPr id="27" name="Group 26">
            <a:extLst>
              <a:ext uri="{FF2B5EF4-FFF2-40B4-BE49-F238E27FC236}">
                <a16:creationId xmlns:a16="http://schemas.microsoft.com/office/drawing/2014/main" id="{3F1BFFAB-CA13-4FAD-A7BE-6FE44DE85FC5}"/>
              </a:ext>
            </a:extLst>
          </p:cNvPr>
          <p:cNvGrpSpPr/>
          <p:nvPr/>
        </p:nvGrpSpPr>
        <p:grpSpPr>
          <a:xfrm>
            <a:off x="1164565" y="1268083"/>
            <a:ext cx="9163006" cy="2717344"/>
            <a:chOff x="783463" y="1759629"/>
            <a:chExt cx="6762771" cy="2225798"/>
          </a:xfrm>
        </p:grpSpPr>
        <p:sp>
          <p:nvSpPr>
            <p:cNvPr id="4" name="Text Box 3"/>
            <p:cNvSpPr txBox="1">
              <a:spLocks noChangeArrowheads="1"/>
            </p:cNvSpPr>
            <p:nvPr/>
          </p:nvSpPr>
          <p:spPr bwMode="auto">
            <a:xfrm>
              <a:off x="3835957" y="2287237"/>
              <a:ext cx="772801" cy="529415"/>
            </a:xfrm>
            <a:prstGeom prst="rect">
              <a:avLst/>
            </a:prstGeom>
            <a:noFill/>
            <a:ln w="19050">
              <a:solidFill>
                <a:schemeClr val="tx1"/>
              </a:solidFill>
              <a:miter lim="800000"/>
              <a:headEnd/>
              <a:tailEnd/>
            </a:ln>
            <a:effectLst/>
          </p:spPr>
          <p:txBody>
            <a:bodyPr wrap="none">
              <a:spAutoFit/>
            </a:bodyPr>
            <a:lstStyle/>
            <a:p>
              <a:pPr algn="ctr" defTabSz="685766">
                <a:defRPr/>
              </a:pPr>
              <a:r>
                <a:rPr lang="en-US" kern="0" dirty="0">
                  <a:solidFill>
                    <a:sysClr val="windowText" lastClr="000000"/>
                  </a:solidFill>
                </a:rPr>
                <a:t>Integer</a:t>
              </a:r>
            </a:p>
            <a:p>
              <a:pPr algn="ctr" defTabSz="685766">
                <a:defRPr/>
              </a:pPr>
              <a:r>
                <a:rPr lang="en-US" kern="0" dirty="0">
                  <a:solidFill>
                    <a:sysClr val="windowText" lastClr="000000"/>
                  </a:solidFill>
                </a:rPr>
                <a:t>Overflow</a:t>
              </a:r>
            </a:p>
          </p:txBody>
        </p:sp>
        <p:cxnSp>
          <p:nvCxnSpPr>
            <p:cNvPr id="19" name="Connector: Elbow 18"/>
            <p:cNvCxnSpPr>
              <a:cxnSpLocks/>
              <a:stCxn id="5" idx="0"/>
              <a:endCxn id="28" idx="1"/>
            </p:cNvCxnSpPr>
            <p:nvPr/>
          </p:nvCxnSpPr>
          <p:spPr>
            <a:xfrm rot="16200000" flipH="1" flipV="1">
              <a:off x="1415965" y="1603538"/>
              <a:ext cx="923743" cy="2188740"/>
            </a:xfrm>
            <a:prstGeom prst="bentConnector4">
              <a:avLst>
                <a:gd name="adj1" fmla="val -20271"/>
                <a:gd name="adj2" fmla="val 107708"/>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2590539" y="2236037"/>
              <a:ext cx="763335" cy="756307"/>
            </a:xfrm>
            <a:prstGeom prst="rect">
              <a:avLst/>
            </a:prstGeom>
            <a:noFill/>
            <a:ln w="19050">
              <a:solidFill>
                <a:schemeClr val="tx1"/>
              </a:solidFill>
              <a:miter lim="800000"/>
              <a:headEnd/>
              <a:tailEnd/>
            </a:ln>
            <a:effectLst/>
          </p:spPr>
          <p:txBody>
            <a:bodyPr wrap="none">
              <a:spAutoFit/>
            </a:bodyPr>
            <a:lstStyle/>
            <a:p>
              <a:pPr algn="ctr" defTabSz="685766">
                <a:defRPr/>
              </a:pPr>
              <a:r>
                <a:rPr lang="en-US" kern="0" dirty="0">
                  <a:solidFill>
                    <a:sysClr val="windowText" lastClr="000000"/>
                  </a:solidFill>
                </a:rPr>
                <a:t>Incorrect</a:t>
              </a:r>
            </a:p>
            <a:p>
              <a:pPr algn="ctr" defTabSz="685766">
                <a:defRPr/>
              </a:pPr>
              <a:r>
                <a:rPr lang="en-US" kern="0" dirty="0">
                  <a:solidFill>
                    <a:sysClr val="windowText" lastClr="000000"/>
                  </a:solidFill>
                </a:rPr>
                <a:t>Range</a:t>
              </a:r>
            </a:p>
            <a:p>
              <a:pPr algn="ctr" defTabSz="685766">
                <a:defRPr/>
              </a:pPr>
              <a:r>
                <a:rPr lang="en-US" kern="0" dirty="0">
                  <a:solidFill>
                    <a:sysClr val="windowText" lastClr="000000"/>
                  </a:solidFill>
                </a:rPr>
                <a:t>Check</a:t>
              </a:r>
            </a:p>
          </p:txBody>
        </p:sp>
        <p:sp>
          <p:nvSpPr>
            <p:cNvPr id="6" name="Text Box 5"/>
            <p:cNvSpPr txBox="1">
              <a:spLocks noChangeArrowheads="1"/>
            </p:cNvSpPr>
            <p:nvPr/>
          </p:nvSpPr>
          <p:spPr bwMode="auto">
            <a:xfrm>
              <a:off x="6773433" y="2287237"/>
              <a:ext cx="772801" cy="529415"/>
            </a:xfrm>
            <a:prstGeom prst="rect">
              <a:avLst/>
            </a:prstGeom>
            <a:noFill/>
            <a:ln w="19050">
              <a:solidFill>
                <a:schemeClr val="tx1"/>
              </a:solidFill>
              <a:miter lim="800000"/>
              <a:headEnd/>
              <a:tailEnd/>
            </a:ln>
            <a:effectLst/>
          </p:spPr>
          <p:txBody>
            <a:bodyPr wrap="none">
              <a:spAutoFit/>
            </a:bodyPr>
            <a:lstStyle/>
            <a:p>
              <a:pPr algn="ctr" defTabSz="685766">
                <a:defRPr/>
              </a:pPr>
              <a:r>
                <a:rPr lang="en-US" kern="0" dirty="0">
                  <a:solidFill>
                    <a:sysClr val="windowText" lastClr="000000"/>
                  </a:solidFill>
                </a:rPr>
                <a:t>Heap</a:t>
              </a:r>
            </a:p>
            <a:p>
              <a:pPr algn="ctr" defTabSz="685766">
                <a:defRPr/>
              </a:pPr>
              <a:r>
                <a:rPr lang="en-US" kern="0" dirty="0">
                  <a:solidFill>
                    <a:sysClr val="windowText" lastClr="000000"/>
                  </a:solidFill>
                </a:rPr>
                <a:t>Overflow</a:t>
              </a:r>
            </a:p>
          </p:txBody>
        </p:sp>
        <p:sp>
          <p:nvSpPr>
            <p:cNvPr id="7" name="Text Box 6"/>
            <p:cNvSpPr txBox="1">
              <a:spLocks noChangeArrowheads="1"/>
            </p:cNvSpPr>
            <p:nvPr/>
          </p:nvSpPr>
          <p:spPr bwMode="auto">
            <a:xfrm>
              <a:off x="5055798" y="2187827"/>
              <a:ext cx="1266825" cy="756307"/>
            </a:xfrm>
            <a:prstGeom prst="rect">
              <a:avLst/>
            </a:prstGeom>
            <a:noFill/>
            <a:ln w="19050">
              <a:solidFill>
                <a:schemeClr val="tx1"/>
              </a:solidFill>
              <a:miter lim="800000"/>
              <a:headEnd/>
              <a:tailEnd/>
            </a:ln>
            <a:effectLst/>
          </p:spPr>
          <p:txBody>
            <a:bodyPr>
              <a:spAutoFit/>
            </a:bodyPr>
            <a:lstStyle/>
            <a:p>
              <a:pPr algn="ctr" defTabSz="685766">
                <a:defRPr/>
              </a:pPr>
              <a:r>
                <a:rPr lang="en-US" kern="0" dirty="0">
                  <a:solidFill>
                    <a:sysClr val="windowText" lastClr="000000"/>
                  </a:solidFill>
                </a:rPr>
                <a:t>Insufficient Memory Allocation</a:t>
              </a:r>
            </a:p>
          </p:txBody>
        </p:sp>
        <p:sp>
          <p:nvSpPr>
            <p:cNvPr id="8" name="Line 7"/>
            <p:cNvSpPr>
              <a:spLocks noChangeShapeType="1"/>
            </p:cNvSpPr>
            <p:nvPr/>
          </p:nvSpPr>
          <p:spPr bwMode="auto">
            <a:xfrm flipV="1">
              <a:off x="2312595" y="2609891"/>
              <a:ext cx="285750"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766">
                <a:defRPr/>
              </a:pPr>
              <a:endParaRPr lang="en-US" kern="0">
                <a:solidFill>
                  <a:sysClr val="windowText" lastClr="000000"/>
                </a:solidFill>
              </a:endParaRPr>
            </a:p>
          </p:txBody>
        </p:sp>
        <p:sp>
          <p:nvSpPr>
            <p:cNvPr id="9" name="Line 8"/>
            <p:cNvSpPr>
              <a:spLocks noChangeShapeType="1"/>
            </p:cNvSpPr>
            <p:nvPr/>
          </p:nvSpPr>
          <p:spPr bwMode="auto">
            <a:xfrm>
              <a:off x="4633126" y="2572982"/>
              <a:ext cx="42267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766">
                <a:defRPr/>
              </a:pPr>
              <a:endParaRPr lang="en-US" kern="0">
                <a:solidFill>
                  <a:sysClr val="windowText" lastClr="000000"/>
                </a:solidFill>
              </a:endParaRPr>
            </a:p>
          </p:txBody>
        </p:sp>
        <p:sp>
          <p:nvSpPr>
            <p:cNvPr id="10" name="Line 9"/>
            <p:cNvSpPr>
              <a:spLocks noChangeShapeType="1"/>
            </p:cNvSpPr>
            <p:nvPr/>
          </p:nvSpPr>
          <p:spPr bwMode="auto">
            <a:xfrm>
              <a:off x="6313098" y="2599176"/>
              <a:ext cx="42267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766">
                <a:defRPr/>
              </a:pPr>
              <a:endParaRPr lang="en-US" kern="0">
                <a:solidFill>
                  <a:sysClr val="windowText" lastClr="000000"/>
                </a:solidFill>
              </a:endParaRPr>
            </a:p>
          </p:txBody>
        </p:sp>
        <p:sp>
          <p:nvSpPr>
            <p:cNvPr id="12" name="Text Box 11"/>
            <p:cNvSpPr txBox="1">
              <a:spLocks noChangeArrowheads="1"/>
            </p:cNvSpPr>
            <p:nvPr/>
          </p:nvSpPr>
          <p:spPr bwMode="auto">
            <a:xfrm>
              <a:off x="4052099" y="1773994"/>
              <a:ext cx="324128" cy="3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b="1" kern="0" dirty="0"/>
                <a:t>B</a:t>
              </a:r>
            </a:p>
          </p:txBody>
        </p:sp>
        <p:sp>
          <p:nvSpPr>
            <p:cNvPr id="13" name="Text Box 13"/>
            <p:cNvSpPr txBox="1">
              <a:spLocks noChangeArrowheads="1"/>
            </p:cNvSpPr>
            <p:nvPr/>
          </p:nvSpPr>
          <p:spPr bwMode="auto">
            <a:xfrm>
              <a:off x="6961344" y="1759629"/>
              <a:ext cx="259335" cy="3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b="1" kern="0" dirty="0"/>
                <a:t>D</a:t>
              </a:r>
            </a:p>
          </p:txBody>
        </p:sp>
        <p:sp>
          <p:nvSpPr>
            <p:cNvPr id="15" name="Text Box 22"/>
            <p:cNvSpPr txBox="1">
              <a:spLocks noChangeArrowheads="1"/>
            </p:cNvSpPr>
            <p:nvPr/>
          </p:nvSpPr>
          <p:spPr bwMode="auto">
            <a:xfrm>
              <a:off x="888608" y="2068160"/>
              <a:ext cx="1423988" cy="983199"/>
            </a:xfrm>
            <a:prstGeom prst="rect">
              <a:avLst/>
            </a:prstGeom>
            <a:solidFill>
              <a:srgbClr val="FFFF99"/>
            </a:solidFill>
            <a:ln w="19050">
              <a:solidFill>
                <a:schemeClr val="tx1"/>
              </a:solidFill>
              <a:miter lim="800000"/>
              <a:headEnd/>
              <a:tailEnd/>
            </a:ln>
            <a:effectLst/>
          </p:spPr>
          <p:txBody>
            <a:bodyPr wrap="square">
              <a:spAutoFit/>
            </a:bodyPr>
            <a:lstStyle/>
            <a:p>
              <a:pPr algn="ctr" defTabSz="685766">
                <a:defRPr/>
              </a:pPr>
              <a:r>
                <a:rPr lang="en-US" kern="0">
                  <a:solidFill>
                    <a:sysClr val="windowText" lastClr="000000"/>
                  </a:solidFill>
                  <a:effectLst>
                    <a:outerShdw blurRad="38100" dist="38100" dir="2700000" algn="tl">
                      <a:srgbClr val="FFFFFF"/>
                    </a:outerShdw>
                  </a:effectLst>
                </a:rPr>
                <a:t>Use of Signed Integers for Always-Positive Operations</a:t>
              </a:r>
            </a:p>
          </p:txBody>
        </p:sp>
        <p:sp>
          <p:nvSpPr>
            <p:cNvPr id="17" name="Line 24"/>
            <p:cNvSpPr>
              <a:spLocks noChangeShapeType="1"/>
            </p:cNvSpPr>
            <p:nvPr/>
          </p:nvSpPr>
          <p:spPr bwMode="auto">
            <a:xfrm>
              <a:off x="3367493" y="2581316"/>
              <a:ext cx="42267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766">
                <a:defRPr/>
              </a:pPr>
              <a:endParaRPr lang="en-US" kern="0">
                <a:solidFill>
                  <a:sysClr val="windowText" lastClr="000000"/>
                </a:solidFill>
              </a:endParaRPr>
            </a:p>
          </p:txBody>
        </p:sp>
        <p:sp>
          <p:nvSpPr>
            <p:cNvPr id="18" name="Text Box 11"/>
            <p:cNvSpPr txBox="1">
              <a:spLocks noChangeArrowheads="1"/>
            </p:cNvSpPr>
            <p:nvPr/>
          </p:nvSpPr>
          <p:spPr bwMode="auto">
            <a:xfrm>
              <a:off x="5486400" y="1767797"/>
              <a:ext cx="386350" cy="3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b="1" kern="0" dirty="0"/>
                <a:t>C</a:t>
              </a:r>
            </a:p>
          </p:txBody>
        </p:sp>
        <p:sp>
          <p:nvSpPr>
            <p:cNvPr id="28" name="Rectangle 27"/>
            <p:cNvSpPr/>
            <p:nvPr/>
          </p:nvSpPr>
          <p:spPr>
            <a:xfrm>
              <a:off x="783467" y="3072452"/>
              <a:ext cx="247628" cy="1746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783463" y="3810771"/>
              <a:ext cx="247628" cy="1746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Box 10"/>
            <p:cNvSpPr txBox="1">
              <a:spLocks noChangeArrowheads="1"/>
            </p:cNvSpPr>
            <p:nvPr/>
          </p:nvSpPr>
          <p:spPr bwMode="auto">
            <a:xfrm>
              <a:off x="2963505" y="1767797"/>
              <a:ext cx="324128" cy="3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b="1" kern="0" dirty="0"/>
                <a:t>A</a:t>
              </a:r>
            </a:p>
          </p:txBody>
        </p:sp>
        <p:sp>
          <p:nvSpPr>
            <p:cNvPr id="16" name="Text Box 23"/>
            <p:cNvSpPr txBox="1">
              <a:spLocks noChangeArrowheads="1"/>
            </p:cNvSpPr>
            <p:nvPr/>
          </p:nvSpPr>
          <p:spPr bwMode="auto">
            <a:xfrm>
              <a:off x="1485844" y="1759629"/>
              <a:ext cx="249870" cy="3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685766">
                <a:defRPr/>
              </a:pPr>
              <a:r>
                <a:rPr lang="en-US" altLang="en-US" b="1" kern="0" dirty="0"/>
                <a:t>X</a:t>
              </a:r>
            </a:p>
          </p:txBody>
        </p:sp>
        <p:cxnSp>
          <p:nvCxnSpPr>
            <p:cNvPr id="34" name="Connector: Elbow 33"/>
            <p:cNvCxnSpPr>
              <a:cxnSpLocks/>
              <a:stCxn id="9" idx="0"/>
              <a:endCxn id="35" idx="1"/>
            </p:cNvCxnSpPr>
            <p:nvPr/>
          </p:nvCxnSpPr>
          <p:spPr>
            <a:xfrm rot="5400000">
              <a:off x="2045741" y="1310716"/>
              <a:ext cx="1325113" cy="3849658"/>
            </a:xfrm>
            <a:prstGeom prst="bentConnector4">
              <a:avLst>
                <a:gd name="adj1" fmla="val -57727"/>
                <a:gd name="adj2" fmla="val 104454"/>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graphicFrame>
        <p:nvGraphicFramePr>
          <p:cNvPr id="24" name="Diagram 23">
            <a:extLst>
              <a:ext uri="{FF2B5EF4-FFF2-40B4-BE49-F238E27FC236}">
                <a16:creationId xmlns:a16="http://schemas.microsoft.com/office/drawing/2014/main" id="{E6A6BE25-268B-4444-B24C-4EAC9204CADB}"/>
              </a:ext>
            </a:extLst>
          </p:cNvPr>
          <p:cNvGraphicFramePr/>
          <p:nvPr/>
        </p:nvGraphicFramePr>
        <p:xfrm>
          <a:off x="10948141"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14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CNT2 – Is there a vulnerability?</a:t>
            </a:r>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14</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218191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7274-23D5-4E88-9E71-7376DD3BFD53}"/>
              </a:ext>
            </a:extLst>
          </p:cNvPr>
          <p:cNvSpPr>
            <a:spLocks noGrp="1"/>
          </p:cNvSpPr>
          <p:nvPr>
            <p:ph type="title"/>
          </p:nvPr>
        </p:nvSpPr>
        <p:spPr/>
        <p:txBody>
          <a:bodyPr/>
          <a:lstStyle/>
          <a:p>
            <a:r>
              <a:rPr lang="en-US" dirty="0"/>
              <a:t>What is a Vulnerability?</a:t>
            </a:r>
          </a:p>
        </p:txBody>
      </p:sp>
      <p:sp>
        <p:nvSpPr>
          <p:cNvPr id="3" name="Content Placeholder 2">
            <a:extLst>
              <a:ext uri="{FF2B5EF4-FFF2-40B4-BE49-F238E27FC236}">
                <a16:creationId xmlns:a16="http://schemas.microsoft.com/office/drawing/2014/main" id="{82D362E5-07C7-4CAA-BC75-79276F7A517C}"/>
              </a:ext>
            </a:extLst>
          </p:cNvPr>
          <p:cNvSpPr>
            <a:spLocks noGrp="1"/>
          </p:cNvSpPr>
          <p:nvPr>
            <p:ph idx="1"/>
          </p:nvPr>
        </p:nvSpPr>
        <p:spPr>
          <a:xfrm>
            <a:off x="812800" y="1447801"/>
            <a:ext cx="10132568" cy="4589745"/>
          </a:xfrm>
        </p:spPr>
        <p:txBody>
          <a:bodyPr>
            <a:normAutofit lnSpcReduction="10000"/>
          </a:bodyPr>
          <a:lstStyle/>
          <a:p>
            <a:r>
              <a:rPr lang="en-US" sz="1575" dirty="0"/>
              <a:t>NIST: A weakness in the computational logic found in products or devices that could be exploited by a threat source. [NISTIR 8138]</a:t>
            </a:r>
          </a:p>
          <a:p>
            <a:r>
              <a:rPr lang="en-US" sz="1575" dirty="0"/>
              <a:t>ISACA: A weakness in the design, implementation, operation or internal control of a process that could expose the system to adverse threats from threat events [1]</a:t>
            </a:r>
          </a:p>
          <a:p>
            <a:r>
              <a:rPr lang="en-US" sz="1575" dirty="0"/>
              <a:t>CERT: A software defect that allows an attacker to violate an explicit (or implicit) security policy to achieve some impact (or consequence). [2]</a:t>
            </a:r>
          </a:p>
          <a:p>
            <a:r>
              <a:rPr lang="en-US" sz="1575" dirty="0"/>
              <a:t>OWASP: A vulnerability is a hole or a weakness in the application, which can be a design flaw or an implementation bug, that allows an attacker to cause harm to the stakeholders of an application. Stakeholders include the application owner, application users, and other entities that rely on the application. [3]</a:t>
            </a:r>
          </a:p>
          <a:p>
            <a:r>
              <a:rPr lang="en-US" sz="1575" dirty="0"/>
              <a:t>Microsoft: A security vulnerability is a weakness in a product that could allow an attacker to compromise the integrity, availability, or confidentiality of that product. [4]</a:t>
            </a:r>
          </a:p>
          <a:p>
            <a:r>
              <a:rPr lang="en-US" sz="1575" dirty="0" err="1"/>
              <a:t>HackerOne</a:t>
            </a:r>
            <a:r>
              <a:rPr lang="en-US" sz="1575" dirty="0"/>
              <a:t>: A software bug that would allow an attacker to perform an action in violation of an expressed security policy. A bug that enables escalated access or privilege is a vulnerability. Design flaws and failures to adhere to security best practices may qualify as vulnerabilities. Weaknesses exploited by viruses, malicious code, and social engineering are not considered vulnerabilities unless the Security Team says otherwise in the program's policy. [5]</a:t>
            </a:r>
          </a:p>
          <a:p>
            <a:endParaRPr lang="en-US" dirty="0"/>
          </a:p>
        </p:txBody>
      </p:sp>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15</a:t>
            </a:fld>
            <a:r>
              <a:rPr lang="en-US"/>
              <a:t> </a:t>
            </a:r>
            <a:r>
              <a:rPr lang="en-US">
                <a:solidFill>
                  <a:srgbClr val="C1CD23"/>
                </a:solidFill>
              </a:rPr>
              <a:t>|</a:t>
            </a:r>
            <a:endParaRPr lang="en-US" dirty="0">
              <a:solidFill>
                <a:srgbClr val="C1CD23"/>
              </a:solidFill>
            </a:endParaRPr>
          </a:p>
        </p:txBody>
      </p:sp>
      <p:graphicFrame>
        <p:nvGraphicFramePr>
          <p:cNvPr id="6" name="Diagram 5">
            <a:extLst>
              <a:ext uri="{FF2B5EF4-FFF2-40B4-BE49-F238E27FC236}">
                <a16:creationId xmlns:a16="http://schemas.microsoft.com/office/drawing/2014/main" id="{46E1578D-09C9-43E9-80FB-D0EEA41BE614}"/>
              </a:ext>
            </a:extLst>
          </p:cNvPr>
          <p:cNvGraphicFramePr/>
          <p:nvPr/>
        </p:nvGraphicFramePr>
        <p:xfrm>
          <a:off x="10833159"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7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8DE7-6787-4319-B194-D0773377EBCB}"/>
              </a:ext>
            </a:extLst>
          </p:cNvPr>
          <p:cNvSpPr>
            <a:spLocks noGrp="1"/>
          </p:cNvSpPr>
          <p:nvPr>
            <p:ph type="title"/>
          </p:nvPr>
        </p:nvSpPr>
        <p:spPr/>
        <p:txBody>
          <a:bodyPr/>
          <a:lstStyle/>
          <a:p>
            <a:r>
              <a:rPr lang="en-US" dirty="0"/>
              <a:t>The CVE Program’s Definition of a Vulnerability</a:t>
            </a:r>
          </a:p>
        </p:txBody>
      </p:sp>
      <p:sp>
        <p:nvSpPr>
          <p:cNvPr id="3" name="Content Placeholder 2">
            <a:extLst>
              <a:ext uri="{FF2B5EF4-FFF2-40B4-BE49-F238E27FC236}">
                <a16:creationId xmlns:a16="http://schemas.microsoft.com/office/drawing/2014/main" id="{2A3F6E1A-2390-49BC-B940-91BC3EE1AFA9}"/>
              </a:ext>
            </a:extLst>
          </p:cNvPr>
          <p:cNvSpPr>
            <a:spLocks noGrp="1"/>
          </p:cNvSpPr>
          <p:nvPr>
            <p:ph idx="1"/>
          </p:nvPr>
        </p:nvSpPr>
        <p:spPr/>
        <p:txBody>
          <a:bodyPr/>
          <a:lstStyle/>
          <a:p>
            <a:pPr marL="0" indent="0">
              <a:buNone/>
            </a:pPr>
            <a:endParaRPr lang="en-US" dirty="0"/>
          </a:p>
          <a:p>
            <a:pPr marL="0" indent="0">
              <a:buNone/>
            </a:pPr>
            <a:r>
              <a:rPr lang="en-US" dirty="0"/>
              <a:t>In general, a vulnerability is defined as a weakness in the computational logic (e.g., code) found in software and hardware components that, when exploited, results in a negative impact to confidentiality, integrity, OR availability. Mitigation of the vulnerabilities in this context typically involves coding changes but could also include specification changes, or even specification deprecations (e.g., removal of affected protocols or functionality in their entirety).</a:t>
            </a:r>
          </a:p>
        </p:txBody>
      </p:sp>
      <p:sp>
        <p:nvSpPr>
          <p:cNvPr id="4" name="Slide Number Placeholder 3">
            <a:extLst>
              <a:ext uri="{FF2B5EF4-FFF2-40B4-BE49-F238E27FC236}">
                <a16:creationId xmlns:a16="http://schemas.microsoft.com/office/drawing/2014/main" id="{D001B9D5-5CD8-4613-9816-7EDD46FFF4DC}"/>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16</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6" name="Picture 5">
            <a:extLst>
              <a:ext uri="{FF2B5EF4-FFF2-40B4-BE49-F238E27FC236}">
                <a16:creationId xmlns:a16="http://schemas.microsoft.com/office/drawing/2014/main" id="{867B4F70-1967-42CC-B118-389F713A567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68450" y="691662"/>
            <a:ext cx="5295481" cy="5295481"/>
          </a:xfrm>
          <a:prstGeom prst="rect">
            <a:avLst/>
          </a:prstGeom>
        </p:spPr>
      </p:pic>
    </p:spTree>
    <p:extLst>
      <p:ext uri="{BB962C8B-B14F-4D97-AF65-F5344CB8AC3E}">
        <p14:creationId xmlns:p14="http://schemas.microsoft.com/office/powerpoint/2010/main" val="20618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86C467-7650-482F-B661-CDFF90E04CD9}"/>
              </a:ext>
            </a:extLst>
          </p:cNvPr>
          <p:cNvSpPr>
            <a:spLocks noGrp="1"/>
          </p:cNvSpPr>
          <p:nvPr>
            <p:ph type="title"/>
          </p:nvPr>
        </p:nvSpPr>
        <p:spPr/>
        <p:txBody>
          <a:bodyPr>
            <a:normAutofit fontScale="90000"/>
          </a:bodyPr>
          <a:lstStyle/>
          <a:p>
            <a:r>
              <a:rPr lang="en-US" dirty="0"/>
              <a:t>CNT2 Determines Who Gets to Claim a Vulnerability</a:t>
            </a:r>
          </a:p>
        </p:txBody>
      </p:sp>
      <p:sp>
        <p:nvSpPr>
          <p:cNvPr id="5" name="Content Placeholder 4">
            <a:extLst>
              <a:ext uri="{FF2B5EF4-FFF2-40B4-BE49-F238E27FC236}">
                <a16:creationId xmlns:a16="http://schemas.microsoft.com/office/drawing/2014/main" id="{A0D282D7-4B59-461D-8E1A-79563C2A3BD8}"/>
              </a:ext>
            </a:extLst>
          </p:cNvPr>
          <p:cNvSpPr>
            <a:spLocks noGrp="1"/>
          </p:cNvSpPr>
          <p:nvPr>
            <p:ph idx="1"/>
          </p:nvPr>
        </p:nvSpPr>
        <p:spPr>
          <a:xfrm>
            <a:off x="616449" y="1371601"/>
            <a:ext cx="10395262" cy="4794737"/>
          </a:xfrm>
        </p:spPr>
        <p:txBody>
          <a:bodyPr/>
          <a:lstStyle/>
          <a:p>
            <a:endParaRPr lang="en-US" dirty="0"/>
          </a:p>
          <a:p>
            <a:r>
              <a:rPr lang="en-US" sz="3200" dirty="0"/>
              <a:t>CNT2.1 – Product Owner</a:t>
            </a:r>
          </a:p>
          <a:p>
            <a:endParaRPr lang="en-US" sz="3200" dirty="0"/>
          </a:p>
          <a:p>
            <a:r>
              <a:rPr lang="en-US" sz="3200" dirty="0"/>
              <a:t>CNT2.2A – Reporter</a:t>
            </a:r>
          </a:p>
          <a:p>
            <a:endParaRPr lang="en-US" sz="3200" dirty="0"/>
          </a:p>
          <a:p>
            <a:r>
              <a:rPr lang="en-US" sz="3200" dirty="0"/>
              <a:t>CNT2.2B – CNA</a:t>
            </a:r>
          </a:p>
        </p:txBody>
      </p:sp>
      <p:sp>
        <p:nvSpPr>
          <p:cNvPr id="3" name="Slide Number Placeholder 2">
            <a:extLst>
              <a:ext uri="{FF2B5EF4-FFF2-40B4-BE49-F238E27FC236}">
                <a16:creationId xmlns:a16="http://schemas.microsoft.com/office/drawing/2014/main" id="{E8263648-4DE2-446F-975B-105A3222FC65}"/>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17</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graphicFrame>
        <p:nvGraphicFramePr>
          <p:cNvPr id="6" name="Diagram 5">
            <a:extLst>
              <a:ext uri="{FF2B5EF4-FFF2-40B4-BE49-F238E27FC236}">
                <a16:creationId xmlns:a16="http://schemas.microsoft.com/office/drawing/2014/main" id="{D1388C71-5693-43BF-8F8F-F44BAC140476}"/>
              </a:ext>
            </a:extLst>
          </p:cNvPr>
          <p:cNvGraphicFramePr/>
          <p:nvPr/>
        </p:nvGraphicFramePr>
        <p:xfrm>
          <a:off x="10833159"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03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E0285B-5874-4DAC-9558-12ECA62D42FB}"/>
              </a:ext>
            </a:extLst>
          </p:cNvPr>
          <p:cNvSpPr>
            <a:spLocks noGrp="1"/>
          </p:cNvSpPr>
          <p:nvPr>
            <p:ph type="ctrTitle" sz="quarter"/>
          </p:nvPr>
        </p:nvSpPr>
        <p:spPr/>
        <p:txBody>
          <a:bodyPr/>
          <a:lstStyle/>
          <a:p>
            <a:r>
              <a:rPr lang="en-US" dirty="0"/>
              <a:t>CNT2.1 Product Owner Acknowledgement</a:t>
            </a:r>
          </a:p>
        </p:txBody>
      </p:sp>
      <p:sp>
        <p:nvSpPr>
          <p:cNvPr id="4" name="Slide Number Placeholder 3">
            <a:extLst>
              <a:ext uri="{FF2B5EF4-FFF2-40B4-BE49-F238E27FC236}">
                <a16:creationId xmlns:a16="http://schemas.microsoft.com/office/drawing/2014/main" id="{C0A730C0-2E53-42E1-94AB-E46A1127EC69}"/>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18</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268600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0818-4F63-49E1-8422-F5BB15B3E938}"/>
              </a:ext>
            </a:extLst>
          </p:cNvPr>
          <p:cNvSpPr>
            <a:spLocks noGrp="1"/>
          </p:cNvSpPr>
          <p:nvPr>
            <p:ph type="title"/>
          </p:nvPr>
        </p:nvSpPr>
        <p:spPr/>
        <p:txBody>
          <a:bodyPr/>
          <a:lstStyle/>
          <a:p>
            <a:r>
              <a:rPr lang="en-US" dirty="0"/>
              <a:t>CNT2.1 Who is the Product Owner?</a:t>
            </a:r>
          </a:p>
        </p:txBody>
      </p:sp>
      <p:sp>
        <p:nvSpPr>
          <p:cNvPr id="3" name="Content Placeholder 2">
            <a:extLst>
              <a:ext uri="{FF2B5EF4-FFF2-40B4-BE49-F238E27FC236}">
                <a16:creationId xmlns:a16="http://schemas.microsoft.com/office/drawing/2014/main" id="{59FBD7D0-61FF-4C30-B46B-DE5058A97339}"/>
              </a:ext>
            </a:extLst>
          </p:cNvPr>
          <p:cNvSpPr>
            <a:spLocks noGrp="1"/>
          </p:cNvSpPr>
          <p:nvPr>
            <p:ph idx="1"/>
          </p:nvPr>
        </p:nvSpPr>
        <p:spPr>
          <a:xfrm>
            <a:off x="616449" y="1371601"/>
            <a:ext cx="10414717" cy="4794737"/>
          </a:xfrm>
        </p:spPr>
        <p:txBody>
          <a:bodyPr/>
          <a:lstStyle/>
          <a:p>
            <a:r>
              <a:rPr lang="en-US" dirty="0"/>
              <a:t>Product owners can be:</a:t>
            </a:r>
          </a:p>
          <a:p>
            <a:pPr lvl="1"/>
            <a:r>
              <a:rPr lang="en-US" dirty="0"/>
              <a:t>Anyone who develops, own, or uses software in their products</a:t>
            </a:r>
          </a:p>
          <a:p>
            <a:pPr lvl="2"/>
            <a:r>
              <a:rPr lang="en-US" dirty="0"/>
              <a:t>Software vendors</a:t>
            </a:r>
          </a:p>
          <a:p>
            <a:pPr lvl="2"/>
            <a:r>
              <a:rPr lang="en-US" dirty="0"/>
              <a:t>Hardware vendors</a:t>
            </a:r>
          </a:p>
          <a:p>
            <a:pPr lvl="2"/>
            <a:r>
              <a:rPr lang="en-US" dirty="0"/>
              <a:t>Open source projects</a:t>
            </a:r>
          </a:p>
          <a:p>
            <a:pPr lvl="2"/>
            <a:r>
              <a:rPr lang="en-US" dirty="0"/>
              <a:t>Service providers</a:t>
            </a:r>
          </a:p>
        </p:txBody>
      </p:sp>
      <p:sp>
        <p:nvSpPr>
          <p:cNvPr id="4" name="Slide Number Placeholder 3">
            <a:extLst>
              <a:ext uri="{FF2B5EF4-FFF2-40B4-BE49-F238E27FC236}">
                <a16:creationId xmlns:a16="http://schemas.microsoft.com/office/drawing/2014/main" id="{B6A3001B-C0B3-434E-B15E-126B151B5DD5}"/>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19</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graphicFrame>
        <p:nvGraphicFramePr>
          <p:cNvPr id="5" name="Diagram 4">
            <a:extLst>
              <a:ext uri="{FF2B5EF4-FFF2-40B4-BE49-F238E27FC236}">
                <a16:creationId xmlns:a16="http://schemas.microsoft.com/office/drawing/2014/main" id="{76A338E3-6FDF-42B1-8F81-7309063F6C97}"/>
              </a:ext>
            </a:extLst>
          </p:cNvPr>
          <p:cNvGraphicFramePr/>
          <p:nvPr/>
        </p:nvGraphicFramePr>
        <p:xfrm>
          <a:off x="10833159"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88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CNT1 – Divide into independently fixable bugs</a:t>
            </a:r>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2</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246246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19C6-1C8A-448B-9DC9-331B422C53A2}"/>
              </a:ext>
            </a:extLst>
          </p:cNvPr>
          <p:cNvSpPr>
            <a:spLocks noGrp="1"/>
          </p:cNvSpPr>
          <p:nvPr>
            <p:ph type="ctrTitle" sz="quarter"/>
          </p:nvPr>
        </p:nvSpPr>
        <p:spPr/>
        <p:txBody>
          <a:bodyPr/>
          <a:lstStyle/>
          <a:p>
            <a:r>
              <a:rPr lang="en-US" dirty="0"/>
              <a:t>Upstream vendors cannot override downstream vendor claims</a:t>
            </a:r>
          </a:p>
        </p:txBody>
      </p:sp>
      <p:sp>
        <p:nvSpPr>
          <p:cNvPr id="4" name="Slide Number Placeholder 3">
            <a:extLst>
              <a:ext uri="{FF2B5EF4-FFF2-40B4-BE49-F238E27FC236}">
                <a16:creationId xmlns:a16="http://schemas.microsoft.com/office/drawing/2014/main" id="{B9C601D6-7C25-42F4-A273-566C5EFECCE3}"/>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20</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9809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3E3707-1DEB-481B-B491-F7A9C1111574}"/>
              </a:ext>
            </a:extLst>
          </p:cNvPr>
          <p:cNvSpPr>
            <a:spLocks noGrp="1"/>
          </p:cNvSpPr>
          <p:nvPr>
            <p:ph type="title"/>
          </p:nvPr>
        </p:nvSpPr>
        <p:spPr/>
        <p:txBody>
          <a:bodyPr/>
          <a:lstStyle/>
          <a:p>
            <a:r>
              <a:rPr lang="en-US" dirty="0"/>
              <a:t>CNT2.1 What is an Acknowledgement?</a:t>
            </a:r>
          </a:p>
        </p:txBody>
      </p:sp>
      <p:sp>
        <p:nvSpPr>
          <p:cNvPr id="5" name="Content Placeholder 4">
            <a:extLst>
              <a:ext uri="{FF2B5EF4-FFF2-40B4-BE49-F238E27FC236}">
                <a16:creationId xmlns:a16="http://schemas.microsoft.com/office/drawing/2014/main" id="{BCB5ED2E-77B6-47EA-A006-83F7E2D646E3}"/>
              </a:ext>
            </a:extLst>
          </p:cNvPr>
          <p:cNvSpPr>
            <a:spLocks noGrp="1"/>
          </p:cNvSpPr>
          <p:nvPr>
            <p:ph idx="1"/>
          </p:nvPr>
        </p:nvSpPr>
        <p:spPr/>
        <p:txBody>
          <a:bodyPr/>
          <a:lstStyle/>
          <a:p>
            <a:r>
              <a:rPr lang="en-US" dirty="0"/>
              <a:t>Vendor needs to clearly state</a:t>
            </a:r>
          </a:p>
          <a:p>
            <a:pPr lvl="1"/>
            <a:r>
              <a:rPr lang="en-US" dirty="0"/>
              <a:t>There is a vulnerability</a:t>
            </a:r>
          </a:p>
          <a:p>
            <a:pPr lvl="1"/>
            <a:r>
              <a:rPr lang="en-US" dirty="0"/>
              <a:t>Provide enough information to ensure it is acknowledging the same vulnerability</a:t>
            </a:r>
          </a:p>
        </p:txBody>
      </p:sp>
      <p:sp>
        <p:nvSpPr>
          <p:cNvPr id="3" name="Slide Number Placeholder 2">
            <a:extLst>
              <a:ext uri="{FF2B5EF4-FFF2-40B4-BE49-F238E27FC236}">
                <a16:creationId xmlns:a16="http://schemas.microsoft.com/office/drawing/2014/main" id="{2488DAC2-41EE-4498-BFBE-F6433D008264}"/>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21</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graphicFrame>
        <p:nvGraphicFramePr>
          <p:cNvPr id="6" name="Diagram 5">
            <a:extLst>
              <a:ext uri="{FF2B5EF4-FFF2-40B4-BE49-F238E27FC236}">
                <a16:creationId xmlns:a16="http://schemas.microsoft.com/office/drawing/2014/main" id="{65CCC090-941C-4E91-92E1-4649074A8CE2}"/>
              </a:ext>
            </a:extLst>
          </p:cNvPr>
          <p:cNvGraphicFramePr/>
          <p:nvPr/>
        </p:nvGraphicFramePr>
        <p:xfrm>
          <a:off x="10833159"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146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B96EF-038E-4F57-BDD4-F5210C507BA4}"/>
              </a:ext>
            </a:extLst>
          </p:cNvPr>
          <p:cNvSpPr>
            <a:spLocks noGrp="1"/>
          </p:cNvSpPr>
          <p:nvPr>
            <p:ph type="title"/>
          </p:nvPr>
        </p:nvSpPr>
        <p:spPr/>
        <p:txBody>
          <a:bodyPr/>
          <a:lstStyle/>
          <a:p>
            <a:r>
              <a:rPr lang="en-US" dirty="0"/>
              <a:t>What do you do if…</a:t>
            </a:r>
          </a:p>
        </p:txBody>
      </p:sp>
      <p:sp>
        <p:nvSpPr>
          <p:cNvPr id="7" name="Content Placeholder 6">
            <a:extLst>
              <a:ext uri="{FF2B5EF4-FFF2-40B4-BE49-F238E27FC236}">
                <a16:creationId xmlns:a16="http://schemas.microsoft.com/office/drawing/2014/main" id="{B34AFC3D-1B3D-42AE-B3E8-F9AC73A1AD0E}"/>
              </a:ext>
            </a:extLst>
          </p:cNvPr>
          <p:cNvSpPr>
            <a:spLocks noGrp="1"/>
          </p:cNvSpPr>
          <p:nvPr>
            <p:ph idx="1"/>
          </p:nvPr>
        </p:nvSpPr>
        <p:spPr/>
        <p:txBody>
          <a:bodyPr/>
          <a:lstStyle/>
          <a:p>
            <a:r>
              <a:rPr lang="en-US" dirty="0"/>
              <a:t>The software owner does not acknowledge the vulnerability</a:t>
            </a:r>
          </a:p>
          <a:p>
            <a:r>
              <a:rPr lang="en-US" dirty="0"/>
              <a:t>The software owner denies the vulnerability</a:t>
            </a:r>
          </a:p>
          <a:p>
            <a:r>
              <a:rPr lang="en-US" dirty="0"/>
              <a:t>You cannot contact the software owner</a:t>
            </a:r>
          </a:p>
          <a:p>
            <a:r>
              <a:rPr lang="en-US" dirty="0"/>
              <a:t>You are not sure who owns the software</a:t>
            </a:r>
          </a:p>
          <a:p>
            <a:endParaRPr lang="en-US" dirty="0"/>
          </a:p>
          <a:p>
            <a:r>
              <a:rPr lang="en-US" sz="4800" dirty="0"/>
              <a:t>Use CNT2.2</a:t>
            </a:r>
          </a:p>
        </p:txBody>
      </p:sp>
      <p:sp>
        <p:nvSpPr>
          <p:cNvPr id="5" name="Slide Number Placeholder 4">
            <a:extLst>
              <a:ext uri="{FF2B5EF4-FFF2-40B4-BE49-F238E27FC236}">
                <a16:creationId xmlns:a16="http://schemas.microsoft.com/office/drawing/2014/main" id="{F8A00587-7A1F-4F34-AF31-64836032FDA8}"/>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22</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graphicFrame>
        <p:nvGraphicFramePr>
          <p:cNvPr id="8" name="Diagram 7">
            <a:extLst>
              <a:ext uri="{FF2B5EF4-FFF2-40B4-BE49-F238E27FC236}">
                <a16:creationId xmlns:a16="http://schemas.microsoft.com/office/drawing/2014/main" id="{AF22C5D1-EB92-4A76-BE7F-DD7DC371A568}"/>
              </a:ext>
            </a:extLst>
          </p:cNvPr>
          <p:cNvGraphicFramePr/>
          <p:nvPr/>
        </p:nvGraphicFramePr>
        <p:xfrm>
          <a:off x="10833159"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21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1D89-8C9D-49B2-9256-A136A7674A7B}"/>
              </a:ext>
            </a:extLst>
          </p:cNvPr>
          <p:cNvSpPr>
            <a:spLocks noGrp="1"/>
          </p:cNvSpPr>
          <p:nvPr>
            <p:ph type="title"/>
          </p:nvPr>
        </p:nvSpPr>
        <p:spPr/>
        <p:txBody>
          <a:bodyPr/>
          <a:lstStyle/>
          <a:p>
            <a:r>
              <a:rPr lang="en-US" dirty="0"/>
              <a:t>CNT2.2 Options</a:t>
            </a:r>
          </a:p>
        </p:txBody>
      </p:sp>
      <p:sp>
        <p:nvSpPr>
          <p:cNvPr id="3" name="Content Placeholder 2">
            <a:extLst>
              <a:ext uri="{FF2B5EF4-FFF2-40B4-BE49-F238E27FC236}">
                <a16:creationId xmlns:a16="http://schemas.microsoft.com/office/drawing/2014/main" id="{64EBD133-CC47-4064-BBD7-56B4664F28D0}"/>
              </a:ext>
            </a:extLst>
          </p:cNvPr>
          <p:cNvSpPr>
            <a:spLocks noGrp="1"/>
          </p:cNvSpPr>
          <p:nvPr>
            <p:ph idx="1"/>
          </p:nvPr>
        </p:nvSpPr>
        <p:spPr/>
        <p:txBody>
          <a:bodyPr/>
          <a:lstStyle/>
          <a:p>
            <a:r>
              <a:rPr lang="en-US" dirty="0"/>
              <a:t>CNT2.2A – Claim-based model</a:t>
            </a:r>
          </a:p>
          <a:p>
            <a:pPr lvl="1"/>
            <a:r>
              <a:rPr lang="en-US" dirty="0"/>
              <a:t>Reporter claims there is a vulnerability</a:t>
            </a:r>
          </a:p>
          <a:p>
            <a:pPr lvl="1"/>
            <a:r>
              <a:rPr lang="en-US" dirty="0"/>
              <a:t>Reporter says there the vulnerability has a negative impact</a:t>
            </a:r>
          </a:p>
          <a:p>
            <a:r>
              <a:rPr lang="en-US" dirty="0"/>
              <a:t>CNT2.2B – Policy-based model</a:t>
            </a:r>
          </a:p>
          <a:p>
            <a:pPr lvl="1"/>
            <a:r>
              <a:rPr lang="en-US" dirty="0"/>
              <a:t>CNA determines there has been a security policy violation</a:t>
            </a:r>
          </a:p>
        </p:txBody>
      </p:sp>
      <p:sp>
        <p:nvSpPr>
          <p:cNvPr id="4" name="Slide Number Placeholder 3">
            <a:extLst>
              <a:ext uri="{FF2B5EF4-FFF2-40B4-BE49-F238E27FC236}">
                <a16:creationId xmlns:a16="http://schemas.microsoft.com/office/drawing/2014/main" id="{FB8E5C79-D691-453C-8FC5-B5ADA74E07B0}"/>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23</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graphicFrame>
        <p:nvGraphicFramePr>
          <p:cNvPr id="5" name="Diagram 4">
            <a:extLst>
              <a:ext uri="{FF2B5EF4-FFF2-40B4-BE49-F238E27FC236}">
                <a16:creationId xmlns:a16="http://schemas.microsoft.com/office/drawing/2014/main" id="{239484F1-A092-4D11-9974-3015A76EF122}"/>
              </a:ext>
            </a:extLst>
          </p:cNvPr>
          <p:cNvGraphicFramePr/>
          <p:nvPr/>
        </p:nvGraphicFramePr>
        <p:xfrm>
          <a:off x="10833159"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157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0A3F2E-954A-43D5-81A2-636C3D2F0B31}"/>
              </a:ext>
            </a:extLst>
          </p:cNvPr>
          <p:cNvSpPr>
            <a:spLocks noGrp="1"/>
          </p:cNvSpPr>
          <p:nvPr>
            <p:ph type="title"/>
          </p:nvPr>
        </p:nvSpPr>
        <p:spPr/>
        <p:txBody>
          <a:bodyPr/>
          <a:lstStyle/>
          <a:p>
            <a:r>
              <a:rPr lang="en-US" dirty="0"/>
              <a:t>CNT2.2 Comparison</a:t>
            </a:r>
          </a:p>
        </p:txBody>
      </p:sp>
      <p:sp>
        <p:nvSpPr>
          <p:cNvPr id="6" name="Content Placeholder 5">
            <a:extLst>
              <a:ext uri="{FF2B5EF4-FFF2-40B4-BE49-F238E27FC236}">
                <a16:creationId xmlns:a16="http://schemas.microsoft.com/office/drawing/2014/main" id="{7B1B4561-C9A6-464F-A00E-7A5EAA317F36}"/>
              </a:ext>
            </a:extLst>
          </p:cNvPr>
          <p:cNvSpPr>
            <a:spLocks noGrp="1"/>
          </p:cNvSpPr>
          <p:nvPr>
            <p:ph sz="half" idx="1"/>
          </p:nvPr>
        </p:nvSpPr>
        <p:spPr>
          <a:xfrm>
            <a:off x="838200" y="1964987"/>
            <a:ext cx="5181600" cy="3903632"/>
          </a:xfrm>
        </p:spPr>
        <p:txBody>
          <a:bodyPr>
            <a:normAutofit fontScale="92500"/>
          </a:bodyPr>
          <a:lstStyle/>
          <a:p>
            <a:r>
              <a:rPr lang="en-US" dirty="0"/>
              <a:t>Pros</a:t>
            </a:r>
          </a:p>
          <a:p>
            <a:pPr lvl="1"/>
            <a:r>
              <a:rPr lang="en-US" dirty="0"/>
              <a:t>Easy</a:t>
            </a:r>
          </a:p>
          <a:p>
            <a:pPr lvl="1"/>
            <a:r>
              <a:rPr lang="en-US" dirty="0"/>
              <a:t>Fast</a:t>
            </a:r>
          </a:p>
          <a:p>
            <a:r>
              <a:rPr lang="en-US" dirty="0"/>
              <a:t>Cons</a:t>
            </a:r>
          </a:p>
          <a:p>
            <a:pPr lvl="1"/>
            <a:r>
              <a:rPr lang="en-US" dirty="0"/>
              <a:t>Inherently trusts reporters</a:t>
            </a:r>
          </a:p>
          <a:p>
            <a:pPr lvl="1"/>
            <a:r>
              <a:rPr lang="en-US" dirty="0"/>
              <a:t>Could result in wide variations in abstraction</a:t>
            </a:r>
          </a:p>
          <a:p>
            <a:pPr lvl="1"/>
            <a:r>
              <a:rPr lang="en-US" dirty="0"/>
              <a:t>Requires distinct claims</a:t>
            </a:r>
          </a:p>
          <a:p>
            <a:pPr lvl="1"/>
            <a:r>
              <a:rPr lang="en-US" dirty="0"/>
              <a:t>Opinions differ on identification of negative impact</a:t>
            </a:r>
          </a:p>
          <a:p>
            <a:endParaRPr lang="en-US" dirty="0"/>
          </a:p>
        </p:txBody>
      </p:sp>
      <p:sp>
        <p:nvSpPr>
          <p:cNvPr id="7" name="Content Placeholder 6">
            <a:extLst>
              <a:ext uri="{FF2B5EF4-FFF2-40B4-BE49-F238E27FC236}">
                <a16:creationId xmlns:a16="http://schemas.microsoft.com/office/drawing/2014/main" id="{7027E97D-3B50-440A-8551-5EC92B7C1EBB}"/>
              </a:ext>
            </a:extLst>
          </p:cNvPr>
          <p:cNvSpPr>
            <a:spLocks noGrp="1"/>
          </p:cNvSpPr>
          <p:nvPr>
            <p:ph sz="half" idx="2"/>
          </p:nvPr>
        </p:nvSpPr>
        <p:spPr>
          <a:xfrm>
            <a:off x="6172200" y="1964987"/>
            <a:ext cx="4942268" cy="3903632"/>
          </a:xfrm>
        </p:spPr>
        <p:txBody>
          <a:bodyPr>
            <a:normAutofit fontScale="92500"/>
          </a:bodyPr>
          <a:lstStyle/>
          <a:p>
            <a:r>
              <a:rPr lang="en-US" dirty="0"/>
              <a:t>Pros</a:t>
            </a:r>
          </a:p>
          <a:p>
            <a:pPr lvl="1"/>
            <a:r>
              <a:rPr lang="en-US" dirty="0"/>
              <a:t>Higher accuracy</a:t>
            </a:r>
          </a:p>
          <a:p>
            <a:pPr lvl="1"/>
            <a:r>
              <a:rPr lang="en-US" dirty="0"/>
              <a:t>Tends to be incontrovertible</a:t>
            </a:r>
          </a:p>
          <a:p>
            <a:pPr lvl="1"/>
            <a:r>
              <a:rPr lang="en-US" dirty="0"/>
              <a:t>More consistent assignments</a:t>
            </a:r>
          </a:p>
          <a:p>
            <a:r>
              <a:rPr lang="en-US" dirty="0"/>
              <a:t>Cons</a:t>
            </a:r>
          </a:p>
          <a:p>
            <a:pPr lvl="1"/>
            <a:r>
              <a:rPr lang="en-US" dirty="0"/>
              <a:t>Users and vendors do not always agree on security policy </a:t>
            </a:r>
          </a:p>
          <a:p>
            <a:pPr lvl="1"/>
            <a:r>
              <a:rPr lang="en-US" dirty="0"/>
              <a:t>Many of the policies are not often documented</a:t>
            </a:r>
          </a:p>
          <a:p>
            <a:pPr lvl="1"/>
            <a:r>
              <a:rPr lang="en-US" dirty="0"/>
              <a:t>Hard to know from the outside</a:t>
            </a:r>
          </a:p>
          <a:p>
            <a:endParaRPr lang="en-US" dirty="0"/>
          </a:p>
        </p:txBody>
      </p:sp>
      <p:sp>
        <p:nvSpPr>
          <p:cNvPr id="4" name="Slide Number Placeholder 3">
            <a:extLst>
              <a:ext uri="{FF2B5EF4-FFF2-40B4-BE49-F238E27FC236}">
                <a16:creationId xmlns:a16="http://schemas.microsoft.com/office/drawing/2014/main" id="{974F9FA1-148E-4A42-AB34-60F4A9D0BF52}"/>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24</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8" name="TextBox 7">
            <a:extLst>
              <a:ext uri="{FF2B5EF4-FFF2-40B4-BE49-F238E27FC236}">
                <a16:creationId xmlns:a16="http://schemas.microsoft.com/office/drawing/2014/main" id="{7633DA88-7D10-4B5A-9920-FAA6BC86262C}"/>
              </a:ext>
            </a:extLst>
          </p:cNvPr>
          <p:cNvSpPr txBox="1"/>
          <p:nvPr/>
        </p:nvSpPr>
        <p:spPr>
          <a:xfrm>
            <a:off x="616448" y="1309667"/>
            <a:ext cx="5403352" cy="461665"/>
          </a:xfrm>
          <a:prstGeom prst="rect">
            <a:avLst/>
          </a:prstGeom>
          <a:noFill/>
        </p:spPr>
        <p:txBody>
          <a:bodyPr wrap="square" rtlCol="0">
            <a:spAutoFit/>
          </a:bodyPr>
          <a:lstStyle/>
          <a:p>
            <a:pPr algn="ctr"/>
            <a:r>
              <a:rPr lang="en-US" sz="2400" b="1" u="sng" dirty="0"/>
              <a:t>CNT2.2A Claim-based Model</a:t>
            </a:r>
          </a:p>
        </p:txBody>
      </p:sp>
      <p:sp>
        <p:nvSpPr>
          <p:cNvPr id="9" name="TextBox 8">
            <a:extLst>
              <a:ext uri="{FF2B5EF4-FFF2-40B4-BE49-F238E27FC236}">
                <a16:creationId xmlns:a16="http://schemas.microsoft.com/office/drawing/2014/main" id="{F4398B4C-C803-4F3D-A2EA-D6AA3B0E23F1}"/>
              </a:ext>
            </a:extLst>
          </p:cNvPr>
          <p:cNvSpPr txBox="1"/>
          <p:nvPr/>
        </p:nvSpPr>
        <p:spPr>
          <a:xfrm>
            <a:off x="6096000" y="1309666"/>
            <a:ext cx="5403352" cy="461665"/>
          </a:xfrm>
          <a:prstGeom prst="rect">
            <a:avLst/>
          </a:prstGeom>
          <a:noFill/>
        </p:spPr>
        <p:txBody>
          <a:bodyPr wrap="square" rtlCol="0">
            <a:spAutoFit/>
          </a:bodyPr>
          <a:lstStyle/>
          <a:p>
            <a:pPr algn="ctr"/>
            <a:r>
              <a:rPr lang="en-US" sz="2400" b="1" u="sng" dirty="0"/>
              <a:t>CNT2.2B Policy-based Model</a:t>
            </a:r>
          </a:p>
        </p:txBody>
      </p:sp>
      <p:graphicFrame>
        <p:nvGraphicFramePr>
          <p:cNvPr id="11" name="Diagram 10">
            <a:extLst>
              <a:ext uri="{FF2B5EF4-FFF2-40B4-BE49-F238E27FC236}">
                <a16:creationId xmlns:a16="http://schemas.microsoft.com/office/drawing/2014/main" id="{217BD085-B67D-4CEA-AF23-CC396C453DA6}"/>
              </a:ext>
            </a:extLst>
          </p:cNvPr>
          <p:cNvGraphicFramePr/>
          <p:nvPr/>
        </p:nvGraphicFramePr>
        <p:xfrm>
          <a:off x="10833159"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D1EF0D82-AD0F-4662-90FB-A68FDA2A0969}"/>
              </a:ext>
            </a:extLst>
          </p:cNvPr>
          <p:cNvCxnSpPr/>
          <p:nvPr/>
        </p:nvCxnSpPr>
        <p:spPr>
          <a:xfrm>
            <a:off x="6037122" y="1378941"/>
            <a:ext cx="0" cy="45589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633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0A3F2E-954A-43D5-81A2-636C3D2F0B31}"/>
              </a:ext>
            </a:extLst>
          </p:cNvPr>
          <p:cNvSpPr>
            <a:spLocks noGrp="1"/>
          </p:cNvSpPr>
          <p:nvPr>
            <p:ph type="title"/>
          </p:nvPr>
        </p:nvSpPr>
        <p:spPr/>
        <p:txBody>
          <a:bodyPr/>
          <a:lstStyle/>
          <a:p>
            <a:r>
              <a:rPr lang="en-US" dirty="0"/>
              <a:t>CNT2.2 Example</a:t>
            </a:r>
          </a:p>
        </p:txBody>
      </p:sp>
      <p:sp>
        <p:nvSpPr>
          <p:cNvPr id="6" name="Content Placeholder 5">
            <a:extLst>
              <a:ext uri="{FF2B5EF4-FFF2-40B4-BE49-F238E27FC236}">
                <a16:creationId xmlns:a16="http://schemas.microsoft.com/office/drawing/2014/main" id="{7B1B4561-C9A6-464F-A00E-7A5EAA317F36}"/>
              </a:ext>
            </a:extLst>
          </p:cNvPr>
          <p:cNvSpPr>
            <a:spLocks noGrp="1"/>
          </p:cNvSpPr>
          <p:nvPr>
            <p:ph sz="half" idx="1"/>
          </p:nvPr>
        </p:nvSpPr>
        <p:spPr>
          <a:xfrm>
            <a:off x="616448" y="2479711"/>
            <a:ext cx="5403352" cy="3388908"/>
          </a:xfrm>
        </p:spPr>
        <p:txBody>
          <a:bodyPr>
            <a:normAutofit/>
          </a:bodyPr>
          <a:lstStyle/>
          <a:p>
            <a:r>
              <a:rPr lang="en-US" sz="2000" dirty="0"/>
              <a:t>The reporter claims there is an XSS vulnerability (improper/no sanitation)</a:t>
            </a:r>
          </a:p>
          <a:p>
            <a:r>
              <a:rPr lang="en-US" sz="2000" dirty="0"/>
              <a:t>The reporter says it can be used to obtain cookies</a:t>
            </a:r>
          </a:p>
          <a:p>
            <a:r>
              <a:rPr lang="en-US" sz="2000" dirty="0"/>
              <a:t>Assign a single CVE ID</a:t>
            </a:r>
          </a:p>
          <a:p>
            <a:endParaRPr lang="en-US" dirty="0"/>
          </a:p>
        </p:txBody>
      </p:sp>
      <p:sp>
        <p:nvSpPr>
          <p:cNvPr id="7" name="Content Placeholder 6">
            <a:extLst>
              <a:ext uri="{FF2B5EF4-FFF2-40B4-BE49-F238E27FC236}">
                <a16:creationId xmlns:a16="http://schemas.microsoft.com/office/drawing/2014/main" id="{7027E97D-3B50-440A-8551-5EC92B7C1EBB}"/>
              </a:ext>
            </a:extLst>
          </p:cNvPr>
          <p:cNvSpPr>
            <a:spLocks noGrp="1"/>
          </p:cNvSpPr>
          <p:nvPr>
            <p:ph sz="half" idx="2"/>
          </p:nvPr>
        </p:nvSpPr>
        <p:spPr>
          <a:xfrm>
            <a:off x="6172200" y="2380109"/>
            <a:ext cx="4993784" cy="4112131"/>
          </a:xfrm>
        </p:spPr>
        <p:txBody>
          <a:bodyPr>
            <a:normAutofit/>
          </a:bodyPr>
          <a:lstStyle/>
          <a:p>
            <a:r>
              <a:rPr lang="en-US" sz="2000" dirty="0"/>
              <a:t>Regular users should not have access to admin pages except wp-admin/admin-</a:t>
            </a:r>
            <a:r>
              <a:rPr lang="en-US" sz="2000" dirty="0" err="1"/>
              <a:t>ajax.php</a:t>
            </a:r>
            <a:endParaRPr lang="en-US" sz="2000" dirty="0"/>
          </a:p>
          <a:p>
            <a:r>
              <a:rPr lang="en-US" sz="2000" dirty="0"/>
              <a:t>Can administrators inject arbitrary script into pages?</a:t>
            </a:r>
          </a:p>
          <a:p>
            <a:pPr lvl="1"/>
            <a:r>
              <a:rPr lang="en-US" sz="2000" dirty="0"/>
              <a:t>Only if they have the </a:t>
            </a:r>
            <a:r>
              <a:rPr lang="en-US" sz="2000" dirty="0" err="1"/>
              <a:t>unfiltered_html</a:t>
            </a:r>
            <a:r>
              <a:rPr lang="en-US" sz="2000" dirty="0"/>
              <a:t> permission, which they have by default except when WordPress is installed in Multisite mode</a:t>
            </a:r>
          </a:p>
          <a:p>
            <a:r>
              <a:rPr lang="en-US" sz="2000" dirty="0"/>
              <a:t>Assign one or two CVE IDs, depending on the answers to the questions</a:t>
            </a:r>
          </a:p>
        </p:txBody>
      </p:sp>
      <p:sp>
        <p:nvSpPr>
          <p:cNvPr id="4" name="Slide Number Placeholder 3">
            <a:extLst>
              <a:ext uri="{FF2B5EF4-FFF2-40B4-BE49-F238E27FC236}">
                <a16:creationId xmlns:a16="http://schemas.microsoft.com/office/drawing/2014/main" id="{974F9FA1-148E-4A42-AB34-60F4A9D0BF52}"/>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25</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8" name="TextBox 7">
            <a:extLst>
              <a:ext uri="{FF2B5EF4-FFF2-40B4-BE49-F238E27FC236}">
                <a16:creationId xmlns:a16="http://schemas.microsoft.com/office/drawing/2014/main" id="{7633DA88-7D10-4B5A-9920-FAA6BC86262C}"/>
              </a:ext>
            </a:extLst>
          </p:cNvPr>
          <p:cNvSpPr txBox="1"/>
          <p:nvPr/>
        </p:nvSpPr>
        <p:spPr>
          <a:xfrm>
            <a:off x="616448" y="1898147"/>
            <a:ext cx="5403352" cy="523220"/>
          </a:xfrm>
          <a:prstGeom prst="rect">
            <a:avLst/>
          </a:prstGeom>
          <a:noFill/>
        </p:spPr>
        <p:txBody>
          <a:bodyPr wrap="square" rtlCol="0">
            <a:spAutoFit/>
          </a:bodyPr>
          <a:lstStyle/>
          <a:p>
            <a:pPr algn="ctr"/>
            <a:r>
              <a:rPr lang="en-US" sz="2800" b="1" u="sng" dirty="0"/>
              <a:t>CNT2.2A Claim-based Model</a:t>
            </a:r>
          </a:p>
        </p:txBody>
      </p:sp>
      <p:sp>
        <p:nvSpPr>
          <p:cNvPr id="9" name="TextBox 8">
            <a:extLst>
              <a:ext uri="{FF2B5EF4-FFF2-40B4-BE49-F238E27FC236}">
                <a16:creationId xmlns:a16="http://schemas.microsoft.com/office/drawing/2014/main" id="{F4398B4C-C803-4F3D-A2EA-D6AA3B0E23F1}"/>
              </a:ext>
            </a:extLst>
          </p:cNvPr>
          <p:cNvSpPr txBox="1"/>
          <p:nvPr/>
        </p:nvSpPr>
        <p:spPr>
          <a:xfrm>
            <a:off x="6234808" y="1918445"/>
            <a:ext cx="5403352" cy="523220"/>
          </a:xfrm>
          <a:prstGeom prst="rect">
            <a:avLst/>
          </a:prstGeom>
          <a:noFill/>
        </p:spPr>
        <p:txBody>
          <a:bodyPr wrap="square" rtlCol="0">
            <a:spAutoFit/>
          </a:bodyPr>
          <a:lstStyle/>
          <a:p>
            <a:pPr algn="ctr"/>
            <a:r>
              <a:rPr lang="en-US" sz="2800" b="1" u="sng" dirty="0"/>
              <a:t>CNT2.2B Policy-based Model</a:t>
            </a:r>
          </a:p>
        </p:txBody>
      </p:sp>
      <p:graphicFrame>
        <p:nvGraphicFramePr>
          <p:cNvPr id="11" name="Diagram 10">
            <a:extLst>
              <a:ext uri="{FF2B5EF4-FFF2-40B4-BE49-F238E27FC236}">
                <a16:creationId xmlns:a16="http://schemas.microsoft.com/office/drawing/2014/main" id="{BA29A898-5A20-4065-A78D-E97883241F87}"/>
              </a:ext>
            </a:extLst>
          </p:cNvPr>
          <p:cNvGraphicFramePr/>
          <p:nvPr/>
        </p:nvGraphicFramePr>
        <p:xfrm>
          <a:off x="10833159"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6E9DA8CB-D8AF-4614-AA48-C58E0A95BA8B}"/>
              </a:ext>
            </a:extLst>
          </p:cNvPr>
          <p:cNvCxnSpPr>
            <a:cxnSpLocks/>
          </p:cNvCxnSpPr>
          <p:nvPr/>
        </p:nvCxnSpPr>
        <p:spPr>
          <a:xfrm>
            <a:off x="6019800" y="1898147"/>
            <a:ext cx="0" cy="43086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A0E7750F-53FB-4DB6-8211-A6C6A94D9DC6}"/>
              </a:ext>
            </a:extLst>
          </p:cNvPr>
          <p:cNvSpPr txBox="1">
            <a:spLocks/>
          </p:cNvSpPr>
          <p:nvPr/>
        </p:nvSpPr>
        <p:spPr>
          <a:xfrm>
            <a:off x="616448" y="1330822"/>
            <a:ext cx="10382110" cy="603647"/>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rgbClr val="FF0000"/>
                </a:solidFill>
              </a:rPr>
              <a:t>Stored XSS vulnerability in the admin page of a WordPress module allows unauthenticated attackers to obtain cookies</a:t>
            </a:r>
          </a:p>
          <a:p>
            <a:pPr marL="0" indent="0">
              <a:buNone/>
            </a:pPr>
            <a:endParaRPr lang="en-US" sz="2100" b="1" dirty="0">
              <a:solidFill>
                <a:srgbClr val="FF0000"/>
              </a:solidFill>
            </a:endParaRPr>
          </a:p>
          <a:p>
            <a:pPr marL="0" indent="0">
              <a:buNone/>
            </a:pPr>
            <a:endParaRPr lang="en-US" sz="2100" b="1" dirty="0">
              <a:solidFill>
                <a:srgbClr val="FF0000"/>
              </a:solidFill>
            </a:endParaRPr>
          </a:p>
        </p:txBody>
      </p:sp>
    </p:spTree>
    <p:extLst>
      <p:ext uri="{BB962C8B-B14F-4D97-AF65-F5344CB8AC3E}">
        <p14:creationId xmlns:p14="http://schemas.microsoft.com/office/powerpoint/2010/main" val="7623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CNT3 – Affected Products</a:t>
            </a:r>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26</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2230747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7274-23D5-4E88-9E71-7376DD3BFD53}"/>
              </a:ext>
            </a:extLst>
          </p:cNvPr>
          <p:cNvSpPr>
            <a:spLocks noGrp="1"/>
          </p:cNvSpPr>
          <p:nvPr>
            <p:ph type="title"/>
          </p:nvPr>
        </p:nvSpPr>
        <p:spPr/>
        <p:txBody>
          <a:bodyPr/>
          <a:lstStyle/>
          <a:p>
            <a:r>
              <a:rPr lang="en-US" dirty="0"/>
              <a:t>Everyone shares code</a:t>
            </a:r>
          </a:p>
        </p:txBody>
      </p:sp>
      <p:sp>
        <p:nvSpPr>
          <p:cNvPr id="3" name="Content Placeholder 2">
            <a:extLst>
              <a:ext uri="{FF2B5EF4-FFF2-40B4-BE49-F238E27FC236}">
                <a16:creationId xmlns:a16="http://schemas.microsoft.com/office/drawing/2014/main" id="{82D362E5-07C7-4CAA-BC75-79276F7A517C}"/>
              </a:ext>
            </a:extLst>
          </p:cNvPr>
          <p:cNvSpPr>
            <a:spLocks noGrp="1"/>
          </p:cNvSpPr>
          <p:nvPr>
            <p:ph idx="1"/>
          </p:nvPr>
        </p:nvSpPr>
        <p:spPr>
          <a:xfrm>
            <a:off x="812800" y="1447801"/>
            <a:ext cx="10186633" cy="4589745"/>
          </a:xfrm>
        </p:spPr>
        <p:txBody>
          <a:bodyPr/>
          <a:lstStyle/>
          <a:p>
            <a:r>
              <a:rPr lang="en-US" dirty="0"/>
              <a:t>Shared libraries</a:t>
            </a:r>
          </a:p>
          <a:p>
            <a:r>
              <a:rPr lang="en-US" dirty="0"/>
              <a:t>Different versions of the same product</a:t>
            </a:r>
          </a:p>
          <a:p>
            <a:r>
              <a:rPr lang="en-US" dirty="0"/>
              <a:t>Forks of open source projects</a:t>
            </a:r>
          </a:p>
          <a:p>
            <a:r>
              <a:rPr lang="en-US" dirty="0"/>
              <a:t>Embedded operating systems</a:t>
            </a:r>
          </a:p>
          <a:p>
            <a:r>
              <a:rPr lang="en-US" dirty="0"/>
              <a:t>…</a:t>
            </a:r>
          </a:p>
          <a:p>
            <a:endParaRPr lang="en-US" dirty="0"/>
          </a:p>
          <a:p>
            <a:endParaRPr lang="en-US" dirty="0"/>
          </a:p>
          <a:p>
            <a:r>
              <a:rPr lang="en-US" dirty="0"/>
              <a:t>Does that mean they share vulnerabilities?</a:t>
            </a:r>
          </a:p>
        </p:txBody>
      </p:sp>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27</a:t>
            </a:fld>
            <a:r>
              <a:rPr lang="en-US"/>
              <a:t> </a:t>
            </a:r>
            <a:r>
              <a:rPr lang="en-US">
                <a:solidFill>
                  <a:srgbClr val="C1CD23"/>
                </a:solidFill>
              </a:rPr>
              <a:t>|</a:t>
            </a:r>
            <a:endParaRPr lang="en-US" dirty="0">
              <a:solidFill>
                <a:srgbClr val="C1CD23"/>
              </a:solidFill>
            </a:endParaRPr>
          </a:p>
        </p:txBody>
      </p:sp>
      <p:graphicFrame>
        <p:nvGraphicFramePr>
          <p:cNvPr id="6" name="Diagram 5">
            <a:extLst>
              <a:ext uri="{FF2B5EF4-FFF2-40B4-BE49-F238E27FC236}">
                <a16:creationId xmlns:a16="http://schemas.microsoft.com/office/drawing/2014/main" id="{3E56E8A8-25A8-447D-962B-0B3732AAD10C}"/>
              </a:ext>
            </a:extLst>
          </p:cNvPr>
          <p:cNvGraphicFramePr/>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870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7274-23D5-4E88-9E71-7376DD3BFD53}"/>
              </a:ext>
            </a:extLst>
          </p:cNvPr>
          <p:cNvSpPr>
            <a:spLocks noGrp="1"/>
          </p:cNvSpPr>
          <p:nvPr>
            <p:ph type="title"/>
          </p:nvPr>
        </p:nvSpPr>
        <p:spPr/>
        <p:txBody>
          <a:bodyPr/>
          <a:lstStyle/>
          <a:p>
            <a:r>
              <a:rPr lang="en-US" dirty="0"/>
              <a:t>Does that mean they share vulnerabilities?</a:t>
            </a:r>
          </a:p>
        </p:txBody>
      </p:sp>
      <p:sp>
        <p:nvSpPr>
          <p:cNvPr id="5" name="Content Placeholder 4">
            <a:extLst>
              <a:ext uri="{FF2B5EF4-FFF2-40B4-BE49-F238E27FC236}">
                <a16:creationId xmlns:a16="http://schemas.microsoft.com/office/drawing/2014/main" id="{9002ABA5-D131-4FE0-8E3D-6E08B7120A97}"/>
              </a:ext>
            </a:extLst>
          </p:cNvPr>
          <p:cNvSpPr>
            <a:spLocks noGrp="1"/>
          </p:cNvSpPr>
          <p:nvPr>
            <p:ph sz="half" idx="1"/>
          </p:nvPr>
        </p:nvSpPr>
        <p:spPr>
          <a:xfrm>
            <a:off x="838200" y="1517281"/>
            <a:ext cx="4977244" cy="4351338"/>
          </a:xfrm>
        </p:spPr>
        <p:txBody>
          <a:bodyPr/>
          <a:lstStyle/>
          <a:p>
            <a:r>
              <a:rPr lang="en-US" dirty="0"/>
              <a:t>Pros</a:t>
            </a:r>
          </a:p>
          <a:p>
            <a:pPr lvl="1"/>
            <a:r>
              <a:rPr lang="en-US" dirty="0"/>
              <a:t>Product to vulnerability mapping immediately clear</a:t>
            </a:r>
          </a:p>
          <a:p>
            <a:pPr lvl="1"/>
            <a:r>
              <a:rPr lang="en-US" dirty="0"/>
              <a:t>Duplicate assignment requests easier to identify</a:t>
            </a:r>
          </a:p>
          <a:p>
            <a:r>
              <a:rPr lang="en-US" dirty="0"/>
              <a:t>Cons</a:t>
            </a:r>
          </a:p>
          <a:p>
            <a:pPr lvl="1"/>
            <a:r>
              <a:rPr lang="en-US" dirty="0"/>
              <a:t>More IDs required</a:t>
            </a:r>
          </a:p>
          <a:p>
            <a:pPr lvl="1"/>
            <a:r>
              <a:rPr lang="en-US" dirty="0"/>
              <a:t>False sense of security if missing an assignment</a:t>
            </a:r>
          </a:p>
        </p:txBody>
      </p:sp>
      <p:sp>
        <p:nvSpPr>
          <p:cNvPr id="7" name="Content Placeholder 6">
            <a:extLst>
              <a:ext uri="{FF2B5EF4-FFF2-40B4-BE49-F238E27FC236}">
                <a16:creationId xmlns:a16="http://schemas.microsoft.com/office/drawing/2014/main" id="{33DED107-03B7-4CED-B282-1C35D68B6262}"/>
              </a:ext>
            </a:extLst>
          </p:cNvPr>
          <p:cNvSpPr>
            <a:spLocks noGrp="1"/>
          </p:cNvSpPr>
          <p:nvPr>
            <p:ph sz="half" idx="2"/>
          </p:nvPr>
        </p:nvSpPr>
        <p:spPr>
          <a:xfrm>
            <a:off x="5953992" y="1517281"/>
            <a:ext cx="4977244" cy="4351338"/>
          </a:xfrm>
        </p:spPr>
        <p:txBody>
          <a:bodyPr/>
          <a:lstStyle/>
          <a:p>
            <a:r>
              <a:rPr lang="en-US" dirty="0"/>
              <a:t>Pros</a:t>
            </a:r>
          </a:p>
          <a:p>
            <a:pPr lvl="1"/>
            <a:r>
              <a:rPr lang="en-US" dirty="0"/>
              <a:t>Ensures an ID for all affected products</a:t>
            </a:r>
          </a:p>
          <a:p>
            <a:pPr lvl="1"/>
            <a:r>
              <a:rPr lang="en-US" dirty="0"/>
              <a:t>Matches how vulnerabilities are normally discussed</a:t>
            </a:r>
          </a:p>
          <a:p>
            <a:r>
              <a:rPr lang="en-US" dirty="0"/>
              <a:t>Cons</a:t>
            </a:r>
          </a:p>
          <a:p>
            <a:pPr lvl="1"/>
            <a:r>
              <a:rPr lang="en-US" dirty="0"/>
              <a:t>More care needed to ensure duplicate IDs aren’t assigned</a:t>
            </a:r>
          </a:p>
        </p:txBody>
      </p:sp>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12"/>
          </p:nvPr>
        </p:nvSpPr>
        <p:spPr/>
        <p:txBody>
          <a:body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28</a:t>
            </a:fld>
            <a:r>
              <a:rPr lang="en-US" dirty="0"/>
              <a:t> </a:t>
            </a:r>
            <a:r>
              <a:rPr lang="en-US" dirty="0">
                <a:solidFill>
                  <a:srgbClr val="C1CD23"/>
                </a:solidFill>
              </a:rPr>
              <a:t>|</a:t>
            </a:r>
          </a:p>
        </p:txBody>
      </p:sp>
      <p:graphicFrame>
        <p:nvGraphicFramePr>
          <p:cNvPr id="6" name="Diagram 5">
            <a:extLst>
              <a:ext uri="{FF2B5EF4-FFF2-40B4-BE49-F238E27FC236}">
                <a16:creationId xmlns:a16="http://schemas.microsoft.com/office/drawing/2014/main" id="{3E56E8A8-25A8-447D-962B-0B3732AAD10C}"/>
              </a:ext>
            </a:extLst>
          </p:cNvPr>
          <p:cNvGraphicFramePr/>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8189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7274-23D5-4E88-9E71-7376DD3BFD53}"/>
              </a:ext>
            </a:extLst>
          </p:cNvPr>
          <p:cNvSpPr>
            <a:spLocks noGrp="1"/>
          </p:cNvSpPr>
          <p:nvPr>
            <p:ph type="title"/>
          </p:nvPr>
        </p:nvSpPr>
        <p:spPr/>
        <p:txBody>
          <a:bodyPr/>
          <a:lstStyle/>
          <a:p>
            <a:r>
              <a:rPr lang="en-US" dirty="0"/>
              <a:t>Two types of sharing</a:t>
            </a:r>
          </a:p>
        </p:txBody>
      </p:sp>
      <p:sp>
        <p:nvSpPr>
          <p:cNvPr id="3" name="Content Placeholder 2">
            <a:extLst>
              <a:ext uri="{FF2B5EF4-FFF2-40B4-BE49-F238E27FC236}">
                <a16:creationId xmlns:a16="http://schemas.microsoft.com/office/drawing/2014/main" id="{82D362E5-07C7-4CAA-BC75-79276F7A517C}"/>
              </a:ext>
            </a:extLst>
          </p:cNvPr>
          <p:cNvSpPr>
            <a:spLocks noGrp="1"/>
          </p:cNvSpPr>
          <p:nvPr>
            <p:ph idx="1"/>
          </p:nvPr>
        </p:nvSpPr>
        <p:spPr>
          <a:xfrm>
            <a:off x="812800" y="1447801"/>
            <a:ext cx="10186633" cy="4589745"/>
          </a:xfrm>
        </p:spPr>
        <p:txBody>
          <a:bodyPr/>
          <a:lstStyle/>
          <a:p>
            <a:r>
              <a:rPr lang="en-US" dirty="0"/>
              <a:t>Direct copy</a:t>
            </a:r>
          </a:p>
          <a:p>
            <a:pPr lvl="1"/>
            <a:r>
              <a:rPr lang="en-US" dirty="0"/>
              <a:t>Different versions of the product</a:t>
            </a:r>
          </a:p>
          <a:p>
            <a:pPr lvl="1"/>
            <a:r>
              <a:rPr lang="en-US" dirty="0"/>
              <a:t>Shared libraries</a:t>
            </a:r>
          </a:p>
          <a:p>
            <a:pPr lvl="1"/>
            <a:r>
              <a:rPr lang="en-US" dirty="0"/>
              <a:t>Open source forks</a:t>
            </a:r>
          </a:p>
          <a:p>
            <a:pPr lvl="1"/>
            <a:r>
              <a:rPr lang="en-US" dirty="0"/>
              <a:t>Copy-and-pasted code</a:t>
            </a:r>
          </a:p>
          <a:p>
            <a:r>
              <a:rPr lang="en-US" dirty="0"/>
              <a:t>Using external product</a:t>
            </a:r>
          </a:p>
          <a:p>
            <a:pPr lvl="1"/>
            <a:r>
              <a:rPr lang="en-US" dirty="0"/>
              <a:t>Shared third-party libraries</a:t>
            </a:r>
          </a:p>
          <a:p>
            <a:pPr lvl="1"/>
            <a:r>
              <a:rPr lang="en-US" dirty="0"/>
              <a:t>Protocols</a:t>
            </a:r>
          </a:p>
          <a:p>
            <a:pPr lvl="1"/>
            <a:r>
              <a:rPr lang="en-US" dirty="0"/>
              <a:t>Standards</a:t>
            </a:r>
          </a:p>
          <a:p>
            <a:pPr lvl="1"/>
            <a:r>
              <a:rPr lang="en-US" dirty="0"/>
              <a:t>APIs</a:t>
            </a:r>
          </a:p>
        </p:txBody>
      </p:sp>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29</a:t>
            </a:fld>
            <a:r>
              <a:rPr lang="en-US"/>
              <a:t> </a:t>
            </a:r>
            <a:r>
              <a:rPr lang="en-US">
                <a:solidFill>
                  <a:srgbClr val="C1CD23"/>
                </a:solidFill>
              </a:rPr>
              <a:t>|</a:t>
            </a:r>
            <a:endParaRPr lang="en-US" dirty="0">
              <a:solidFill>
                <a:srgbClr val="C1CD23"/>
              </a:solidFill>
            </a:endParaRPr>
          </a:p>
        </p:txBody>
      </p:sp>
      <p:graphicFrame>
        <p:nvGraphicFramePr>
          <p:cNvPr id="6" name="Diagram 5">
            <a:extLst>
              <a:ext uri="{FF2B5EF4-FFF2-40B4-BE49-F238E27FC236}">
                <a16:creationId xmlns:a16="http://schemas.microsoft.com/office/drawing/2014/main" id="{3E56E8A8-25A8-447D-962B-0B3732AAD10C}"/>
              </a:ext>
            </a:extLst>
          </p:cNvPr>
          <p:cNvGraphicFramePr/>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74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7274-23D5-4E88-9E71-7376DD3BFD53}"/>
              </a:ext>
            </a:extLst>
          </p:cNvPr>
          <p:cNvSpPr>
            <a:spLocks noGrp="1"/>
          </p:cNvSpPr>
          <p:nvPr>
            <p:ph type="title"/>
          </p:nvPr>
        </p:nvSpPr>
        <p:spPr/>
        <p:txBody>
          <a:bodyPr/>
          <a:lstStyle/>
          <a:p>
            <a:r>
              <a:rPr lang="en-US" dirty="0"/>
              <a:t>Establish the Baseline</a:t>
            </a:r>
          </a:p>
        </p:txBody>
      </p:sp>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E70E7546-1DB2-4F72-9C57-5CE0814BA1D0}"/>
              </a:ext>
            </a:extLst>
          </p:cNvPr>
          <p:cNvGraphicFramePr/>
          <p:nvPr/>
        </p:nvGraphicFramePr>
        <p:xfrm>
          <a:off x="10948141"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croll: Vertical 5">
            <a:extLst>
              <a:ext uri="{FF2B5EF4-FFF2-40B4-BE49-F238E27FC236}">
                <a16:creationId xmlns:a16="http://schemas.microsoft.com/office/drawing/2014/main" id="{3850CE6E-7020-4767-8ADC-559B80B53DB9}"/>
              </a:ext>
            </a:extLst>
          </p:cNvPr>
          <p:cNvSpPr/>
          <p:nvPr/>
        </p:nvSpPr>
        <p:spPr>
          <a:xfrm>
            <a:off x="1034742" y="1647515"/>
            <a:ext cx="3462291" cy="4190260"/>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Vulnerability Report</a:t>
            </a:r>
          </a:p>
        </p:txBody>
      </p:sp>
      <p:sp>
        <p:nvSpPr>
          <p:cNvPr id="7" name="Rectangle: Rounded Corners 6">
            <a:extLst>
              <a:ext uri="{FF2B5EF4-FFF2-40B4-BE49-F238E27FC236}">
                <a16:creationId xmlns:a16="http://schemas.microsoft.com/office/drawing/2014/main" id="{35F366C1-466E-406C-B8B4-F55A20ACC82C}"/>
              </a:ext>
            </a:extLst>
          </p:cNvPr>
          <p:cNvSpPr/>
          <p:nvPr/>
        </p:nvSpPr>
        <p:spPr>
          <a:xfrm>
            <a:off x="5856798" y="1323480"/>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sp>
        <p:nvSpPr>
          <p:cNvPr id="8" name="Rectangle: Rounded Corners 7">
            <a:extLst>
              <a:ext uri="{FF2B5EF4-FFF2-40B4-BE49-F238E27FC236}">
                <a16:creationId xmlns:a16="http://schemas.microsoft.com/office/drawing/2014/main" id="{1C2ABCD1-5C6D-42A5-8A12-C446ADDDA302}"/>
              </a:ext>
            </a:extLst>
          </p:cNvPr>
          <p:cNvSpPr/>
          <p:nvPr/>
        </p:nvSpPr>
        <p:spPr>
          <a:xfrm>
            <a:off x="5856796" y="2258850"/>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sp>
        <p:nvSpPr>
          <p:cNvPr id="9" name="Rectangle: Rounded Corners 8">
            <a:extLst>
              <a:ext uri="{FF2B5EF4-FFF2-40B4-BE49-F238E27FC236}">
                <a16:creationId xmlns:a16="http://schemas.microsoft.com/office/drawing/2014/main" id="{A1E06564-0FF3-4B38-ABDC-D9A2D6D2BE6B}"/>
              </a:ext>
            </a:extLst>
          </p:cNvPr>
          <p:cNvSpPr/>
          <p:nvPr/>
        </p:nvSpPr>
        <p:spPr>
          <a:xfrm>
            <a:off x="5864197" y="3224781"/>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sp>
        <p:nvSpPr>
          <p:cNvPr id="10" name="Rectangle: Rounded Corners 9">
            <a:extLst>
              <a:ext uri="{FF2B5EF4-FFF2-40B4-BE49-F238E27FC236}">
                <a16:creationId xmlns:a16="http://schemas.microsoft.com/office/drawing/2014/main" id="{ADCCED19-76B5-493E-93D3-97BF8366DE8A}"/>
              </a:ext>
            </a:extLst>
          </p:cNvPr>
          <p:cNvSpPr/>
          <p:nvPr/>
        </p:nvSpPr>
        <p:spPr>
          <a:xfrm>
            <a:off x="5856797" y="4267265"/>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sp>
        <p:nvSpPr>
          <p:cNvPr id="11" name="Rectangle: Rounded Corners 10">
            <a:extLst>
              <a:ext uri="{FF2B5EF4-FFF2-40B4-BE49-F238E27FC236}">
                <a16:creationId xmlns:a16="http://schemas.microsoft.com/office/drawing/2014/main" id="{1048135E-89F2-4F8B-82BD-DC2613C265A9}"/>
              </a:ext>
            </a:extLst>
          </p:cNvPr>
          <p:cNvSpPr/>
          <p:nvPr/>
        </p:nvSpPr>
        <p:spPr>
          <a:xfrm>
            <a:off x="5864197" y="5339885"/>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cxnSp>
        <p:nvCxnSpPr>
          <p:cNvPr id="13" name="Straight Arrow Connector 12">
            <a:extLst>
              <a:ext uri="{FF2B5EF4-FFF2-40B4-BE49-F238E27FC236}">
                <a16:creationId xmlns:a16="http://schemas.microsoft.com/office/drawing/2014/main" id="{7B53ABCD-1DDA-4976-B2DA-0705BA42C62F}"/>
              </a:ext>
            </a:extLst>
          </p:cNvPr>
          <p:cNvCxnSpPr>
            <a:stCxn id="6" idx="3"/>
            <a:endCxn id="7" idx="1"/>
          </p:cNvCxnSpPr>
          <p:nvPr/>
        </p:nvCxnSpPr>
        <p:spPr>
          <a:xfrm flipV="1">
            <a:off x="4064247" y="1647515"/>
            <a:ext cx="1792551" cy="2095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1B096DD-F101-4579-B50C-7AA31836AF15}"/>
              </a:ext>
            </a:extLst>
          </p:cNvPr>
          <p:cNvCxnSpPr>
            <a:stCxn id="6" idx="3"/>
            <a:endCxn id="8" idx="1"/>
          </p:cNvCxnSpPr>
          <p:nvPr/>
        </p:nvCxnSpPr>
        <p:spPr>
          <a:xfrm flipV="1">
            <a:off x="4064247" y="2582885"/>
            <a:ext cx="1792549" cy="1159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ADEF71F-5D51-4E27-89EF-392A3A474619}"/>
              </a:ext>
            </a:extLst>
          </p:cNvPr>
          <p:cNvCxnSpPr>
            <a:stCxn id="6" idx="3"/>
            <a:endCxn id="9" idx="1"/>
          </p:cNvCxnSpPr>
          <p:nvPr/>
        </p:nvCxnSpPr>
        <p:spPr>
          <a:xfrm flipV="1">
            <a:off x="4064247" y="3548816"/>
            <a:ext cx="1799950" cy="193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2798EF-53EE-4FC2-BB3C-AA3B3D362904}"/>
              </a:ext>
            </a:extLst>
          </p:cNvPr>
          <p:cNvCxnSpPr>
            <a:stCxn id="6" idx="3"/>
            <a:endCxn id="10" idx="1"/>
          </p:cNvCxnSpPr>
          <p:nvPr/>
        </p:nvCxnSpPr>
        <p:spPr>
          <a:xfrm>
            <a:off x="4064247" y="3742645"/>
            <a:ext cx="1792550" cy="848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D49265-5473-40E3-95A7-F452C55668B3}"/>
              </a:ext>
            </a:extLst>
          </p:cNvPr>
          <p:cNvCxnSpPr>
            <a:stCxn id="6" idx="3"/>
            <a:endCxn id="11" idx="1"/>
          </p:cNvCxnSpPr>
          <p:nvPr/>
        </p:nvCxnSpPr>
        <p:spPr>
          <a:xfrm>
            <a:off x="4064247" y="3742645"/>
            <a:ext cx="1799950" cy="192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537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E8F6DF-6F69-448A-ADD2-29AD5B38858B}"/>
              </a:ext>
            </a:extLst>
          </p:cNvPr>
          <p:cNvSpPr>
            <a:spLocks noGrp="1"/>
          </p:cNvSpPr>
          <p:nvPr>
            <p:ph type="ctrTitle" sz="quarter"/>
          </p:nvPr>
        </p:nvSpPr>
        <p:spPr/>
        <p:txBody>
          <a:bodyPr/>
          <a:lstStyle/>
          <a:p>
            <a:r>
              <a:rPr lang="en-US" dirty="0"/>
              <a:t>Direct Copy</a:t>
            </a:r>
          </a:p>
        </p:txBody>
      </p:sp>
      <p:sp>
        <p:nvSpPr>
          <p:cNvPr id="4" name="Slide Number Placeholder 3">
            <a:extLst>
              <a:ext uri="{FF2B5EF4-FFF2-40B4-BE49-F238E27FC236}">
                <a16:creationId xmlns:a16="http://schemas.microsoft.com/office/drawing/2014/main" id="{09EFF438-4225-4E02-8439-80D7C0AB299A}"/>
              </a:ext>
            </a:extLst>
          </p:cNvPr>
          <p:cNvSpPr>
            <a:spLocks noGrp="1"/>
          </p:cNvSpPr>
          <p:nvPr>
            <p:ph type="sldNum" sz="quarter" idx="12"/>
          </p:nvPr>
        </p:nvSpPr>
        <p:spPr/>
        <p:txBody>
          <a:body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30</a:t>
            </a:fld>
            <a:r>
              <a:rPr lang="en-US" dirty="0"/>
              <a:t> </a:t>
            </a:r>
            <a:r>
              <a:rPr lang="en-US" dirty="0">
                <a:solidFill>
                  <a:srgbClr val="C1CD23"/>
                </a:solidFill>
              </a:rPr>
              <a:t>|</a:t>
            </a:r>
          </a:p>
        </p:txBody>
      </p:sp>
    </p:spTree>
    <p:extLst>
      <p:ext uri="{BB962C8B-B14F-4D97-AF65-F5344CB8AC3E}">
        <p14:creationId xmlns:p14="http://schemas.microsoft.com/office/powerpoint/2010/main" val="800098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47E074-10EC-4BDE-B70D-031DD12497AA}"/>
              </a:ext>
            </a:extLst>
          </p:cNvPr>
          <p:cNvSpPr>
            <a:spLocks noGrp="1"/>
          </p:cNvSpPr>
          <p:nvPr>
            <p:ph type="ctrTitle" sz="quarter"/>
          </p:nvPr>
        </p:nvSpPr>
        <p:spPr/>
        <p:txBody>
          <a:bodyPr/>
          <a:lstStyle/>
          <a:p>
            <a:r>
              <a:rPr lang="en-US" dirty="0"/>
              <a:t>One Product Affected, One Vulnerability</a:t>
            </a:r>
          </a:p>
        </p:txBody>
      </p:sp>
      <p:sp>
        <p:nvSpPr>
          <p:cNvPr id="4" name="Slide Number Placeholder 3">
            <a:extLst>
              <a:ext uri="{FF2B5EF4-FFF2-40B4-BE49-F238E27FC236}">
                <a16:creationId xmlns:a16="http://schemas.microsoft.com/office/drawing/2014/main" id="{F64D6A52-5172-4A77-B43B-BA1A0A4F45A7}"/>
              </a:ext>
            </a:extLst>
          </p:cNvPr>
          <p:cNvSpPr>
            <a:spLocks noGrp="1"/>
          </p:cNvSpPr>
          <p:nvPr>
            <p:ph type="sldNum" sz="quarter" idx="12"/>
          </p:nvPr>
        </p:nvSpPr>
        <p:spPr/>
        <p:txBody>
          <a:body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31</a:t>
            </a:fld>
            <a:r>
              <a:rPr lang="en-US" dirty="0"/>
              <a:t> </a:t>
            </a:r>
            <a:r>
              <a:rPr lang="en-US" dirty="0">
                <a:solidFill>
                  <a:srgbClr val="C1CD23"/>
                </a:solidFill>
              </a:rPr>
              <a:t>|</a:t>
            </a:r>
          </a:p>
        </p:txBody>
      </p:sp>
    </p:spTree>
    <p:extLst>
      <p:ext uri="{BB962C8B-B14F-4D97-AF65-F5344CB8AC3E}">
        <p14:creationId xmlns:p14="http://schemas.microsoft.com/office/powerpoint/2010/main" val="433609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F23D02-B628-41A5-9A79-68B43F7134EB}"/>
              </a:ext>
            </a:extLst>
          </p:cNvPr>
          <p:cNvSpPr>
            <a:spLocks noGrp="1"/>
          </p:cNvSpPr>
          <p:nvPr>
            <p:ph type="title"/>
          </p:nvPr>
        </p:nvSpPr>
        <p:spPr>
          <a:xfrm>
            <a:off x="616448" y="365760"/>
            <a:ext cx="11236721" cy="750253"/>
          </a:xfrm>
        </p:spPr>
        <p:txBody>
          <a:bodyPr/>
          <a:lstStyle/>
          <a:p>
            <a:r>
              <a:rPr lang="en-US" dirty="0"/>
              <a:t>Multiple Product</a:t>
            </a:r>
          </a:p>
        </p:txBody>
      </p:sp>
      <p:graphicFrame>
        <p:nvGraphicFramePr>
          <p:cNvPr id="8" name="Content Placeholder 6">
            <a:extLst>
              <a:ext uri="{FF2B5EF4-FFF2-40B4-BE49-F238E27FC236}">
                <a16:creationId xmlns:a16="http://schemas.microsoft.com/office/drawing/2014/main" id="{CC85AC91-31DE-4289-999A-E34D2AEA60C6}"/>
              </a:ext>
            </a:extLst>
          </p:cNvPr>
          <p:cNvGraphicFramePr>
            <a:graphicFrameLocks noGrp="1"/>
          </p:cNvGraphicFramePr>
          <p:nvPr>
            <p:ph idx="1"/>
          </p:nvPr>
        </p:nvGraphicFramePr>
        <p:xfrm>
          <a:off x="615950" y="1371600"/>
          <a:ext cx="10217209" cy="479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38F4BC9-3410-448E-940F-B1D2C2B5CBE0}"/>
              </a:ext>
            </a:extLst>
          </p:cNvPr>
          <p:cNvSpPr>
            <a:spLocks noGrp="1"/>
          </p:cNvSpPr>
          <p:nvPr>
            <p:ph type="sldNum" sz="quarter" idx="4"/>
          </p:nvPr>
        </p:nvSpPr>
        <p:spPr/>
        <p:txBody>
          <a:bodyPr/>
          <a:lstStyle/>
          <a:p>
            <a:r>
              <a:rPr lang="en-US" dirty="0">
                <a:latin typeface="Arial" pitchFamily="34" charset="0"/>
              </a:rPr>
              <a:t>| </a:t>
            </a:r>
            <a:fld id="{295008BC-DA31-4D19-837B-EFA4386B05F5}" type="slidenum">
              <a:rPr lang="en-US" smtClean="0">
                <a:latin typeface="Arial" pitchFamily="34" charset="0"/>
              </a:rPr>
              <a:pPr/>
              <a:t>32</a:t>
            </a:fld>
            <a:r>
              <a:rPr lang="en-US" dirty="0">
                <a:latin typeface="Arial" pitchFamily="34" charset="0"/>
              </a:rPr>
              <a:t> |</a:t>
            </a:r>
            <a:r>
              <a:rPr lang="en-US" dirty="0">
                <a:latin typeface="Arial" pitchFamily="34" charset="0"/>
                <a:ea typeface="Verdana" pitchFamily="34" charset="0"/>
                <a:cs typeface="Verdana" pitchFamily="34" charset="0"/>
              </a:rPr>
              <a:t> </a:t>
            </a:r>
          </a:p>
        </p:txBody>
      </p:sp>
      <p:graphicFrame>
        <p:nvGraphicFramePr>
          <p:cNvPr id="5" name="Diagram 4">
            <a:extLst>
              <a:ext uri="{FF2B5EF4-FFF2-40B4-BE49-F238E27FC236}">
                <a16:creationId xmlns:a16="http://schemas.microsoft.com/office/drawing/2014/main" id="{BA14F1D0-8F3A-4239-8A88-A3DA4F3512B3}"/>
              </a:ext>
            </a:extLst>
          </p:cNvPr>
          <p:cNvGraphicFramePr/>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6958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8BC3-3364-419C-B8A9-8FAC1C0CB782}"/>
              </a:ext>
            </a:extLst>
          </p:cNvPr>
          <p:cNvSpPr>
            <a:spLocks noGrp="1"/>
          </p:cNvSpPr>
          <p:nvPr>
            <p:ph type="title"/>
          </p:nvPr>
        </p:nvSpPr>
        <p:spPr/>
        <p:txBody>
          <a:bodyPr/>
          <a:lstStyle/>
          <a:p>
            <a:r>
              <a:rPr lang="en-US" dirty="0"/>
              <a:t>Shared Codebase</a:t>
            </a:r>
          </a:p>
        </p:txBody>
      </p:sp>
      <p:graphicFrame>
        <p:nvGraphicFramePr>
          <p:cNvPr id="5" name="Content Placeholder 6">
            <a:extLst>
              <a:ext uri="{FF2B5EF4-FFF2-40B4-BE49-F238E27FC236}">
                <a16:creationId xmlns:a16="http://schemas.microsoft.com/office/drawing/2014/main" id="{D4F4B502-DA41-41DC-B3BD-31C302041950}"/>
              </a:ext>
            </a:extLst>
          </p:cNvPr>
          <p:cNvGraphicFramePr>
            <a:graphicFrameLocks noGrp="1"/>
          </p:cNvGraphicFramePr>
          <p:nvPr>
            <p:ph idx="1"/>
          </p:nvPr>
        </p:nvGraphicFramePr>
        <p:xfrm>
          <a:off x="615950" y="1371600"/>
          <a:ext cx="10217209" cy="479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1A4AD9D-1725-465A-A5DA-A0D625C243CF}"/>
              </a:ext>
            </a:extLst>
          </p:cNvPr>
          <p:cNvSpPr>
            <a:spLocks noGrp="1"/>
          </p:cNvSpPr>
          <p:nvPr>
            <p:ph type="sldNum" sz="quarter" idx="4"/>
          </p:nvPr>
        </p:nvSpPr>
        <p:spPr/>
        <p:txBody>
          <a:bodyPr/>
          <a:lstStyle/>
          <a:p>
            <a:r>
              <a:rPr lang="en-US" dirty="0">
                <a:latin typeface="Arial" pitchFamily="34" charset="0"/>
              </a:rPr>
              <a:t>| </a:t>
            </a:r>
            <a:fld id="{295008BC-DA31-4D19-837B-EFA4386B05F5}" type="slidenum">
              <a:rPr lang="en-US" smtClean="0">
                <a:latin typeface="Arial" pitchFamily="34" charset="0"/>
              </a:rPr>
              <a:pPr/>
              <a:t>33</a:t>
            </a:fld>
            <a:r>
              <a:rPr lang="en-US" dirty="0">
                <a:latin typeface="Arial" pitchFamily="34" charset="0"/>
              </a:rPr>
              <a:t> |</a:t>
            </a:r>
            <a:r>
              <a:rPr lang="en-US" dirty="0">
                <a:latin typeface="Arial" pitchFamily="34" charset="0"/>
                <a:ea typeface="Verdana" pitchFamily="34" charset="0"/>
                <a:cs typeface="Verdana" pitchFamily="34" charset="0"/>
              </a:rPr>
              <a:t> </a:t>
            </a:r>
          </a:p>
        </p:txBody>
      </p:sp>
      <p:graphicFrame>
        <p:nvGraphicFramePr>
          <p:cNvPr id="6" name="Diagram 5">
            <a:extLst>
              <a:ext uri="{FF2B5EF4-FFF2-40B4-BE49-F238E27FC236}">
                <a16:creationId xmlns:a16="http://schemas.microsoft.com/office/drawing/2014/main" id="{25D346D1-F039-4517-B345-BBCF75A5C006}"/>
              </a:ext>
            </a:extLst>
          </p:cNvPr>
          <p:cNvGraphicFramePr/>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39171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F6B48F-6F9E-4D4F-97FE-AA8B46AC972D}"/>
              </a:ext>
            </a:extLst>
          </p:cNvPr>
          <p:cNvSpPr>
            <a:spLocks noGrp="1"/>
          </p:cNvSpPr>
          <p:nvPr>
            <p:ph type="ctrTitle" sz="quarter"/>
          </p:nvPr>
        </p:nvSpPr>
        <p:spPr/>
        <p:txBody>
          <a:bodyPr/>
          <a:lstStyle/>
          <a:p>
            <a:r>
              <a:rPr lang="en-US" dirty="0"/>
              <a:t>If unsure, split one vulnerability per product</a:t>
            </a:r>
          </a:p>
        </p:txBody>
      </p:sp>
      <p:sp>
        <p:nvSpPr>
          <p:cNvPr id="4" name="Slide Number Placeholder 3">
            <a:extLst>
              <a:ext uri="{FF2B5EF4-FFF2-40B4-BE49-F238E27FC236}">
                <a16:creationId xmlns:a16="http://schemas.microsoft.com/office/drawing/2014/main" id="{1A45FD7E-12A8-4683-B30D-1BFCFD591A4E}"/>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34</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2325789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F30A-28FD-4A3D-9FCC-7CBEBC51D0FF}"/>
              </a:ext>
            </a:extLst>
          </p:cNvPr>
          <p:cNvSpPr>
            <a:spLocks noGrp="1"/>
          </p:cNvSpPr>
          <p:nvPr>
            <p:ph type="title"/>
          </p:nvPr>
        </p:nvSpPr>
        <p:spPr/>
        <p:txBody>
          <a:bodyPr>
            <a:normAutofit/>
          </a:bodyPr>
          <a:lstStyle/>
          <a:p>
            <a:r>
              <a:rPr lang="en-US" dirty="0"/>
              <a:t>Using External Products</a:t>
            </a:r>
          </a:p>
        </p:txBody>
      </p:sp>
      <p:sp>
        <p:nvSpPr>
          <p:cNvPr id="3" name="Content Placeholder 2">
            <a:extLst>
              <a:ext uri="{FF2B5EF4-FFF2-40B4-BE49-F238E27FC236}">
                <a16:creationId xmlns:a16="http://schemas.microsoft.com/office/drawing/2014/main" id="{2C68AC07-E208-4F46-BED7-1D10796EFE59}"/>
              </a:ext>
            </a:extLst>
          </p:cNvPr>
          <p:cNvSpPr>
            <a:spLocks noGrp="1"/>
          </p:cNvSpPr>
          <p:nvPr>
            <p:ph idx="1"/>
          </p:nvPr>
        </p:nvSpPr>
        <p:spPr>
          <a:xfrm>
            <a:off x="812800" y="1447801"/>
            <a:ext cx="10139218" cy="4589745"/>
          </a:xfrm>
        </p:spPr>
        <p:txBody>
          <a:bodyPr/>
          <a:lstStyle/>
          <a:p>
            <a:r>
              <a:rPr lang="en-US" dirty="0"/>
              <a:t>If the implementer choose to use an insecure option over a secure one; assign a CVE ID to each affected codebase/product</a:t>
            </a:r>
          </a:p>
          <a:p>
            <a:r>
              <a:rPr lang="en-US" dirty="0"/>
              <a:t>If the implementer was not given a secure option; assign a CVE ID to the external product</a:t>
            </a:r>
          </a:p>
          <a:p>
            <a:r>
              <a:rPr lang="en-US" dirty="0"/>
              <a:t>Not sure; assign a CVE ID to each affected codebase/product</a:t>
            </a:r>
          </a:p>
          <a:p>
            <a:endParaRPr lang="en-US" dirty="0"/>
          </a:p>
        </p:txBody>
      </p:sp>
      <p:sp>
        <p:nvSpPr>
          <p:cNvPr id="4" name="Slide Number Placeholder 3">
            <a:extLst>
              <a:ext uri="{FF2B5EF4-FFF2-40B4-BE49-F238E27FC236}">
                <a16:creationId xmlns:a16="http://schemas.microsoft.com/office/drawing/2014/main" id="{520594D6-0E44-46A4-A901-AD1CA62AFF2E}"/>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35</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F9C4A324-D347-4608-953C-C7CA7E65B1F0}"/>
              </a:ext>
            </a:extLst>
          </p:cNvPr>
          <p:cNvGraphicFramePr/>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232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2702-691B-4498-BB5C-01DCCDA22AF1}"/>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79D97FFF-2FAD-4E3B-8D16-C2699D6A7C41}"/>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36</a:t>
            </a:fld>
            <a:r>
              <a:rPr lang="en-US"/>
              <a:t> </a:t>
            </a:r>
            <a:r>
              <a:rPr lang="en-US">
                <a:solidFill>
                  <a:srgbClr val="C1CD23"/>
                </a:solidFill>
              </a:rPr>
              <a:t>|</a:t>
            </a:r>
            <a:endParaRPr lang="en-US" dirty="0">
              <a:solidFill>
                <a:srgbClr val="C1CD23"/>
              </a:solidFill>
            </a:endParaRPr>
          </a:p>
        </p:txBody>
      </p:sp>
      <p:sp>
        <p:nvSpPr>
          <p:cNvPr id="5" name="Rectangle: Rounded Corners 4">
            <a:extLst>
              <a:ext uri="{FF2B5EF4-FFF2-40B4-BE49-F238E27FC236}">
                <a16:creationId xmlns:a16="http://schemas.microsoft.com/office/drawing/2014/main" id="{B77111CC-1ACD-4B8D-835C-10482598E931}"/>
              </a:ext>
            </a:extLst>
          </p:cNvPr>
          <p:cNvSpPr/>
          <p:nvPr/>
        </p:nvSpPr>
        <p:spPr>
          <a:xfrm>
            <a:off x="1195755" y="3508549"/>
            <a:ext cx="2200589" cy="1225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Authentication Protocol 1.1</a:t>
            </a:r>
          </a:p>
        </p:txBody>
      </p:sp>
      <p:sp>
        <p:nvSpPr>
          <p:cNvPr id="8" name="Rectangle: Rounded Corners 7">
            <a:extLst>
              <a:ext uri="{FF2B5EF4-FFF2-40B4-BE49-F238E27FC236}">
                <a16:creationId xmlns:a16="http://schemas.microsoft.com/office/drawing/2014/main" id="{7A409D33-597F-45DC-9D10-711F76DF4B6D}"/>
              </a:ext>
            </a:extLst>
          </p:cNvPr>
          <p:cNvSpPr/>
          <p:nvPr/>
        </p:nvSpPr>
        <p:spPr>
          <a:xfrm>
            <a:off x="8795656" y="2381869"/>
            <a:ext cx="2200589" cy="122589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 A</a:t>
            </a:r>
          </a:p>
        </p:txBody>
      </p:sp>
      <p:sp>
        <p:nvSpPr>
          <p:cNvPr id="9" name="Rectangle: Rounded Corners 8">
            <a:extLst>
              <a:ext uri="{FF2B5EF4-FFF2-40B4-BE49-F238E27FC236}">
                <a16:creationId xmlns:a16="http://schemas.microsoft.com/office/drawing/2014/main" id="{10154E14-6A6A-4D2D-AB60-102A0E6E3713}"/>
              </a:ext>
            </a:extLst>
          </p:cNvPr>
          <p:cNvSpPr/>
          <p:nvPr/>
        </p:nvSpPr>
        <p:spPr>
          <a:xfrm>
            <a:off x="8795656" y="4315142"/>
            <a:ext cx="2200589" cy="122589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 B</a:t>
            </a:r>
          </a:p>
        </p:txBody>
      </p:sp>
      <p:sp>
        <p:nvSpPr>
          <p:cNvPr id="11" name="Rectangle 10">
            <a:extLst>
              <a:ext uri="{FF2B5EF4-FFF2-40B4-BE49-F238E27FC236}">
                <a16:creationId xmlns:a16="http://schemas.microsoft.com/office/drawing/2014/main" id="{2A55CBAE-8DAB-4E2C-9498-36017B220555}"/>
              </a:ext>
            </a:extLst>
          </p:cNvPr>
          <p:cNvSpPr/>
          <p:nvPr/>
        </p:nvSpPr>
        <p:spPr>
          <a:xfrm>
            <a:off x="4582974" y="1919209"/>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SHA-512 - Optional</a:t>
            </a:r>
          </a:p>
        </p:txBody>
      </p:sp>
      <p:sp>
        <p:nvSpPr>
          <p:cNvPr id="12" name="Rectangle 11">
            <a:extLst>
              <a:ext uri="{FF2B5EF4-FFF2-40B4-BE49-F238E27FC236}">
                <a16:creationId xmlns:a16="http://schemas.microsoft.com/office/drawing/2014/main" id="{3B836325-65F1-4B6C-93A0-8DEC76355999}"/>
              </a:ext>
            </a:extLst>
          </p:cNvPr>
          <p:cNvSpPr/>
          <p:nvPr/>
        </p:nvSpPr>
        <p:spPr>
          <a:xfrm>
            <a:off x="4582974" y="2994819"/>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SHA-256- Optional</a:t>
            </a:r>
          </a:p>
        </p:txBody>
      </p:sp>
      <p:sp>
        <p:nvSpPr>
          <p:cNvPr id="13" name="Rectangle 12">
            <a:extLst>
              <a:ext uri="{FF2B5EF4-FFF2-40B4-BE49-F238E27FC236}">
                <a16:creationId xmlns:a16="http://schemas.microsoft.com/office/drawing/2014/main" id="{2FCDDC27-3801-476E-886A-91B2D360BFD1}"/>
              </a:ext>
            </a:extLst>
          </p:cNvPr>
          <p:cNvSpPr/>
          <p:nvPr/>
        </p:nvSpPr>
        <p:spPr>
          <a:xfrm>
            <a:off x="4582974" y="4178867"/>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SHA-1 - Required</a:t>
            </a:r>
          </a:p>
        </p:txBody>
      </p:sp>
      <p:sp>
        <p:nvSpPr>
          <p:cNvPr id="14" name="Rectangle 13">
            <a:extLst>
              <a:ext uri="{FF2B5EF4-FFF2-40B4-BE49-F238E27FC236}">
                <a16:creationId xmlns:a16="http://schemas.microsoft.com/office/drawing/2014/main" id="{51BC5FDB-D187-44FF-A09E-CF7C20DE1AF0}"/>
              </a:ext>
            </a:extLst>
          </p:cNvPr>
          <p:cNvSpPr/>
          <p:nvPr/>
        </p:nvSpPr>
        <p:spPr>
          <a:xfrm>
            <a:off x="4582974" y="5300505"/>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MD5 - Optional</a:t>
            </a:r>
          </a:p>
        </p:txBody>
      </p:sp>
      <p:cxnSp>
        <p:nvCxnSpPr>
          <p:cNvPr id="16" name="Straight Arrow Connector 15">
            <a:extLst>
              <a:ext uri="{FF2B5EF4-FFF2-40B4-BE49-F238E27FC236}">
                <a16:creationId xmlns:a16="http://schemas.microsoft.com/office/drawing/2014/main" id="{40A718AE-536B-44BB-8DB0-77694A64FD22}"/>
              </a:ext>
            </a:extLst>
          </p:cNvPr>
          <p:cNvCxnSpPr>
            <a:cxnSpLocks/>
            <a:stCxn id="5" idx="3"/>
            <a:endCxn id="11" idx="1"/>
          </p:cNvCxnSpPr>
          <p:nvPr/>
        </p:nvCxnSpPr>
        <p:spPr>
          <a:xfrm flipV="1">
            <a:off x="3396344" y="2353390"/>
            <a:ext cx="1186630" cy="1768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8508BC-459A-4025-BDFB-6C4789527C91}"/>
              </a:ext>
            </a:extLst>
          </p:cNvPr>
          <p:cNvCxnSpPr>
            <a:cxnSpLocks/>
            <a:stCxn id="5" idx="3"/>
            <a:endCxn id="12" idx="1"/>
          </p:cNvCxnSpPr>
          <p:nvPr/>
        </p:nvCxnSpPr>
        <p:spPr>
          <a:xfrm flipV="1">
            <a:off x="3396344" y="3429000"/>
            <a:ext cx="1186630" cy="692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F2E9684-1201-47F9-BD42-039E63FA3682}"/>
              </a:ext>
            </a:extLst>
          </p:cNvPr>
          <p:cNvCxnSpPr>
            <a:cxnSpLocks/>
            <a:stCxn id="5" idx="3"/>
            <a:endCxn id="13" idx="1"/>
          </p:cNvCxnSpPr>
          <p:nvPr/>
        </p:nvCxnSpPr>
        <p:spPr>
          <a:xfrm>
            <a:off x="3396344" y="4121499"/>
            <a:ext cx="1186630" cy="491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F46AFA-3593-47DC-8DB0-B77FEA14300D}"/>
              </a:ext>
            </a:extLst>
          </p:cNvPr>
          <p:cNvCxnSpPr>
            <a:cxnSpLocks/>
            <a:stCxn id="5" idx="3"/>
            <a:endCxn id="14" idx="1"/>
          </p:cNvCxnSpPr>
          <p:nvPr/>
        </p:nvCxnSpPr>
        <p:spPr>
          <a:xfrm>
            <a:off x="3396344" y="4121499"/>
            <a:ext cx="1186630" cy="1613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B7F9AA5-2A15-4C79-8436-70825B1B148A}"/>
              </a:ext>
            </a:extLst>
          </p:cNvPr>
          <p:cNvSpPr txBox="1"/>
          <p:nvPr/>
        </p:nvSpPr>
        <p:spPr>
          <a:xfrm>
            <a:off x="3730892" y="1243246"/>
            <a:ext cx="921021" cy="369332"/>
          </a:xfrm>
          <a:prstGeom prst="rect">
            <a:avLst/>
          </a:prstGeom>
          <a:noFill/>
        </p:spPr>
        <p:txBody>
          <a:bodyPr wrap="none" rtlCol="0">
            <a:spAutoFit/>
          </a:bodyPr>
          <a:lstStyle/>
          <a:p>
            <a:r>
              <a:rPr lang="en-US" dirty="0"/>
              <a:t>Options</a:t>
            </a:r>
          </a:p>
        </p:txBody>
      </p:sp>
      <p:sp>
        <p:nvSpPr>
          <p:cNvPr id="33" name="TextBox 32">
            <a:extLst>
              <a:ext uri="{FF2B5EF4-FFF2-40B4-BE49-F238E27FC236}">
                <a16:creationId xmlns:a16="http://schemas.microsoft.com/office/drawing/2014/main" id="{29CD5CDB-6947-4F6C-A403-F54A07FC27E4}"/>
              </a:ext>
            </a:extLst>
          </p:cNvPr>
          <p:cNvSpPr txBox="1"/>
          <p:nvPr/>
        </p:nvSpPr>
        <p:spPr>
          <a:xfrm>
            <a:off x="7164374" y="1243246"/>
            <a:ext cx="907621" cy="369332"/>
          </a:xfrm>
          <a:prstGeom prst="rect">
            <a:avLst/>
          </a:prstGeom>
          <a:noFill/>
        </p:spPr>
        <p:txBody>
          <a:bodyPr wrap="none" rtlCol="0">
            <a:spAutoFit/>
          </a:bodyPr>
          <a:lstStyle/>
          <a:p>
            <a:r>
              <a:rPr lang="en-US" dirty="0"/>
              <a:t>Choices</a:t>
            </a:r>
          </a:p>
        </p:txBody>
      </p:sp>
      <p:cxnSp>
        <p:nvCxnSpPr>
          <p:cNvPr id="28" name="Straight Arrow Connector 27">
            <a:extLst>
              <a:ext uri="{FF2B5EF4-FFF2-40B4-BE49-F238E27FC236}">
                <a16:creationId xmlns:a16="http://schemas.microsoft.com/office/drawing/2014/main" id="{E21F3F7A-DDE0-49B5-8B3B-4F152D2CE86E}"/>
              </a:ext>
            </a:extLst>
          </p:cNvPr>
          <p:cNvCxnSpPr>
            <a:stCxn id="8" idx="1"/>
            <a:endCxn id="11" idx="3"/>
          </p:cNvCxnSpPr>
          <p:nvPr/>
        </p:nvCxnSpPr>
        <p:spPr>
          <a:xfrm flipH="1" flipV="1">
            <a:off x="6722917" y="2353390"/>
            <a:ext cx="2072739" cy="64142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58A408-9DD5-427F-8DD1-4D690E504693}"/>
              </a:ext>
            </a:extLst>
          </p:cNvPr>
          <p:cNvCxnSpPr>
            <a:stCxn id="8" idx="1"/>
            <a:endCxn id="13" idx="3"/>
          </p:cNvCxnSpPr>
          <p:nvPr/>
        </p:nvCxnSpPr>
        <p:spPr>
          <a:xfrm flipH="1">
            <a:off x="6722917" y="2994819"/>
            <a:ext cx="2072739" cy="161822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5FACC5B-A61F-4C23-9476-8BDF43908DD2}"/>
              </a:ext>
            </a:extLst>
          </p:cNvPr>
          <p:cNvCxnSpPr>
            <a:stCxn id="9" idx="1"/>
            <a:endCxn id="14" idx="3"/>
          </p:cNvCxnSpPr>
          <p:nvPr/>
        </p:nvCxnSpPr>
        <p:spPr>
          <a:xfrm flipH="1">
            <a:off x="6722917" y="4928092"/>
            <a:ext cx="2072739" cy="80659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49603F0-7E97-4335-AAD4-114CE8EDE4CF}"/>
              </a:ext>
            </a:extLst>
          </p:cNvPr>
          <p:cNvCxnSpPr>
            <a:stCxn id="9" idx="1"/>
            <a:endCxn id="13" idx="3"/>
          </p:cNvCxnSpPr>
          <p:nvPr/>
        </p:nvCxnSpPr>
        <p:spPr>
          <a:xfrm flipH="1" flipV="1">
            <a:off x="6722917" y="4613048"/>
            <a:ext cx="2072739" cy="31504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EB7085E-F311-4968-8BDC-EE792BB02BCB}"/>
              </a:ext>
            </a:extLst>
          </p:cNvPr>
          <p:cNvCxnSpPr>
            <a:stCxn id="9" idx="1"/>
            <a:endCxn id="12" idx="3"/>
          </p:cNvCxnSpPr>
          <p:nvPr/>
        </p:nvCxnSpPr>
        <p:spPr>
          <a:xfrm flipH="1" flipV="1">
            <a:off x="6722917" y="3429000"/>
            <a:ext cx="2072739" cy="149909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Diagram 42">
            <a:extLst>
              <a:ext uri="{FF2B5EF4-FFF2-40B4-BE49-F238E27FC236}">
                <a16:creationId xmlns:a16="http://schemas.microsoft.com/office/drawing/2014/main" id="{E9BA92D2-6767-4E00-9109-6C03AD49F91E}"/>
              </a:ext>
            </a:extLst>
          </p:cNvPr>
          <p:cNvGraphicFramePr/>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822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2702-691B-4498-BB5C-01DCCDA22AF1}"/>
              </a:ext>
            </a:extLst>
          </p:cNvPr>
          <p:cNvSpPr>
            <a:spLocks noGrp="1"/>
          </p:cNvSpPr>
          <p:nvPr>
            <p:ph type="title"/>
          </p:nvPr>
        </p:nvSpPr>
        <p:spPr/>
        <p:txBody>
          <a:bodyPr/>
          <a:lstStyle/>
          <a:p>
            <a:r>
              <a:rPr lang="en-US" dirty="0"/>
              <a:t>Unsafe Choice</a:t>
            </a:r>
          </a:p>
        </p:txBody>
      </p:sp>
      <p:sp>
        <p:nvSpPr>
          <p:cNvPr id="4" name="Slide Number Placeholder 3">
            <a:extLst>
              <a:ext uri="{FF2B5EF4-FFF2-40B4-BE49-F238E27FC236}">
                <a16:creationId xmlns:a16="http://schemas.microsoft.com/office/drawing/2014/main" id="{79D97FFF-2FAD-4E3B-8D16-C2699D6A7C41}"/>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37</a:t>
            </a:fld>
            <a:r>
              <a:rPr lang="en-US"/>
              <a:t> </a:t>
            </a:r>
            <a:r>
              <a:rPr lang="en-US">
                <a:solidFill>
                  <a:srgbClr val="C1CD23"/>
                </a:solidFill>
              </a:rPr>
              <a:t>|</a:t>
            </a:r>
            <a:endParaRPr lang="en-US" dirty="0">
              <a:solidFill>
                <a:srgbClr val="C1CD23"/>
              </a:solidFill>
            </a:endParaRPr>
          </a:p>
        </p:txBody>
      </p:sp>
      <p:sp>
        <p:nvSpPr>
          <p:cNvPr id="5" name="Rectangle: Rounded Corners 4">
            <a:extLst>
              <a:ext uri="{FF2B5EF4-FFF2-40B4-BE49-F238E27FC236}">
                <a16:creationId xmlns:a16="http://schemas.microsoft.com/office/drawing/2014/main" id="{B77111CC-1ACD-4B8D-835C-10482598E931}"/>
              </a:ext>
            </a:extLst>
          </p:cNvPr>
          <p:cNvSpPr/>
          <p:nvPr/>
        </p:nvSpPr>
        <p:spPr>
          <a:xfrm>
            <a:off x="1195755" y="3508549"/>
            <a:ext cx="2200589" cy="1225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Authentication Protocol 1.1</a:t>
            </a:r>
          </a:p>
        </p:txBody>
      </p:sp>
      <p:sp>
        <p:nvSpPr>
          <p:cNvPr id="8" name="Rectangle: Rounded Corners 7">
            <a:extLst>
              <a:ext uri="{FF2B5EF4-FFF2-40B4-BE49-F238E27FC236}">
                <a16:creationId xmlns:a16="http://schemas.microsoft.com/office/drawing/2014/main" id="{7A409D33-597F-45DC-9D10-711F76DF4B6D}"/>
              </a:ext>
            </a:extLst>
          </p:cNvPr>
          <p:cNvSpPr/>
          <p:nvPr/>
        </p:nvSpPr>
        <p:spPr>
          <a:xfrm>
            <a:off x="8795656" y="2381869"/>
            <a:ext cx="2200589" cy="122589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 A</a:t>
            </a:r>
          </a:p>
        </p:txBody>
      </p:sp>
      <p:sp>
        <p:nvSpPr>
          <p:cNvPr id="9" name="Rectangle: Rounded Corners 8">
            <a:extLst>
              <a:ext uri="{FF2B5EF4-FFF2-40B4-BE49-F238E27FC236}">
                <a16:creationId xmlns:a16="http://schemas.microsoft.com/office/drawing/2014/main" id="{10154E14-6A6A-4D2D-AB60-102A0E6E3713}"/>
              </a:ext>
            </a:extLst>
          </p:cNvPr>
          <p:cNvSpPr/>
          <p:nvPr/>
        </p:nvSpPr>
        <p:spPr>
          <a:xfrm>
            <a:off x="8795656" y="4315142"/>
            <a:ext cx="2200589" cy="1225899"/>
          </a:xfrm>
          <a:prstGeom prst="roundRect">
            <a:avLst/>
          </a:prstGeom>
          <a:solidFill>
            <a:schemeClr val="accent2"/>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 B</a:t>
            </a:r>
          </a:p>
        </p:txBody>
      </p:sp>
      <p:sp>
        <p:nvSpPr>
          <p:cNvPr id="11" name="Rectangle 10">
            <a:extLst>
              <a:ext uri="{FF2B5EF4-FFF2-40B4-BE49-F238E27FC236}">
                <a16:creationId xmlns:a16="http://schemas.microsoft.com/office/drawing/2014/main" id="{2A55CBAE-8DAB-4E2C-9498-36017B220555}"/>
              </a:ext>
            </a:extLst>
          </p:cNvPr>
          <p:cNvSpPr/>
          <p:nvPr/>
        </p:nvSpPr>
        <p:spPr>
          <a:xfrm>
            <a:off x="4582974" y="1919209"/>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SHA-512 - Optional</a:t>
            </a:r>
          </a:p>
        </p:txBody>
      </p:sp>
      <p:sp>
        <p:nvSpPr>
          <p:cNvPr id="12" name="Rectangle 11">
            <a:extLst>
              <a:ext uri="{FF2B5EF4-FFF2-40B4-BE49-F238E27FC236}">
                <a16:creationId xmlns:a16="http://schemas.microsoft.com/office/drawing/2014/main" id="{3B836325-65F1-4B6C-93A0-8DEC76355999}"/>
              </a:ext>
            </a:extLst>
          </p:cNvPr>
          <p:cNvSpPr/>
          <p:nvPr/>
        </p:nvSpPr>
        <p:spPr>
          <a:xfrm>
            <a:off x="4582974" y="2994819"/>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SHA-256- Optional</a:t>
            </a:r>
          </a:p>
        </p:txBody>
      </p:sp>
      <p:sp>
        <p:nvSpPr>
          <p:cNvPr id="13" name="Rectangle 12">
            <a:extLst>
              <a:ext uri="{FF2B5EF4-FFF2-40B4-BE49-F238E27FC236}">
                <a16:creationId xmlns:a16="http://schemas.microsoft.com/office/drawing/2014/main" id="{2FCDDC27-3801-476E-886A-91B2D360BFD1}"/>
              </a:ext>
            </a:extLst>
          </p:cNvPr>
          <p:cNvSpPr/>
          <p:nvPr/>
        </p:nvSpPr>
        <p:spPr>
          <a:xfrm>
            <a:off x="4582974" y="4178867"/>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SHA-1 - Required</a:t>
            </a:r>
          </a:p>
        </p:txBody>
      </p:sp>
      <p:sp>
        <p:nvSpPr>
          <p:cNvPr id="14" name="Rectangle 13">
            <a:extLst>
              <a:ext uri="{FF2B5EF4-FFF2-40B4-BE49-F238E27FC236}">
                <a16:creationId xmlns:a16="http://schemas.microsoft.com/office/drawing/2014/main" id="{51BC5FDB-D187-44FF-A09E-CF7C20DE1AF0}"/>
              </a:ext>
            </a:extLst>
          </p:cNvPr>
          <p:cNvSpPr/>
          <p:nvPr/>
        </p:nvSpPr>
        <p:spPr>
          <a:xfrm>
            <a:off x="4582974" y="5300505"/>
            <a:ext cx="2139943" cy="868362"/>
          </a:xfrm>
          <a:prstGeom prst="rect">
            <a:avLst/>
          </a:prstGeom>
          <a:solidFill>
            <a:schemeClr val="accent5"/>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MD5 - Optional</a:t>
            </a:r>
          </a:p>
        </p:txBody>
      </p:sp>
      <p:cxnSp>
        <p:nvCxnSpPr>
          <p:cNvPr id="16" name="Straight Arrow Connector 15">
            <a:extLst>
              <a:ext uri="{FF2B5EF4-FFF2-40B4-BE49-F238E27FC236}">
                <a16:creationId xmlns:a16="http://schemas.microsoft.com/office/drawing/2014/main" id="{40A718AE-536B-44BB-8DB0-77694A64FD22}"/>
              </a:ext>
            </a:extLst>
          </p:cNvPr>
          <p:cNvCxnSpPr>
            <a:cxnSpLocks/>
            <a:stCxn id="5" idx="3"/>
            <a:endCxn id="11" idx="1"/>
          </p:cNvCxnSpPr>
          <p:nvPr/>
        </p:nvCxnSpPr>
        <p:spPr>
          <a:xfrm flipV="1">
            <a:off x="3396344" y="2353390"/>
            <a:ext cx="1186630" cy="1768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8508BC-459A-4025-BDFB-6C4789527C91}"/>
              </a:ext>
            </a:extLst>
          </p:cNvPr>
          <p:cNvCxnSpPr>
            <a:cxnSpLocks/>
            <a:stCxn id="5" idx="3"/>
            <a:endCxn id="12" idx="1"/>
          </p:cNvCxnSpPr>
          <p:nvPr/>
        </p:nvCxnSpPr>
        <p:spPr>
          <a:xfrm flipV="1">
            <a:off x="3396344" y="3429000"/>
            <a:ext cx="1186630" cy="692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F2E9684-1201-47F9-BD42-039E63FA3682}"/>
              </a:ext>
            </a:extLst>
          </p:cNvPr>
          <p:cNvCxnSpPr>
            <a:cxnSpLocks/>
            <a:stCxn id="5" idx="3"/>
            <a:endCxn id="13" idx="1"/>
          </p:cNvCxnSpPr>
          <p:nvPr/>
        </p:nvCxnSpPr>
        <p:spPr>
          <a:xfrm>
            <a:off x="3396344" y="4121499"/>
            <a:ext cx="1186630" cy="491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F46AFA-3593-47DC-8DB0-B77FEA14300D}"/>
              </a:ext>
            </a:extLst>
          </p:cNvPr>
          <p:cNvCxnSpPr>
            <a:cxnSpLocks/>
            <a:stCxn id="5" idx="3"/>
            <a:endCxn id="14" idx="1"/>
          </p:cNvCxnSpPr>
          <p:nvPr/>
        </p:nvCxnSpPr>
        <p:spPr>
          <a:xfrm>
            <a:off x="3396344" y="4121499"/>
            <a:ext cx="1186630" cy="1613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B7F9AA5-2A15-4C79-8436-70825B1B148A}"/>
              </a:ext>
            </a:extLst>
          </p:cNvPr>
          <p:cNvSpPr txBox="1"/>
          <p:nvPr/>
        </p:nvSpPr>
        <p:spPr>
          <a:xfrm>
            <a:off x="3730892" y="1243246"/>
            <a:ext cx="921021" cy="369332"/>
          </a:xfrm>
          <a:prstGeom prst="rect">
            <a:avLst/>
          </a:prstGeom>
          <a:noFill/>
        </p:spPr>
        <p:txBody>
          <a:bodyPr wrap="none" rtlCol="0">
            <a:spAutoFit/>
          </a:bodyPr>
          <a:lstStyle/>
          <a:p>
            <a:r>
              <a:rPr lang="en-US" dirty="0"/>
              <a:t>Options</a:t>
            </a:r>
          </a:p>
        </p:txBody>
      </p:sp>
      <p:sp>
        <p:nvSpPr>
          <p:cNvPr id="33" name="TextBox 32">
            <a:extLst>
              <a:ext uri="{FF2B5EF4-FFF2-40B4-BE49-F238E27FC236}">
                <a16:creationId xmlns:a16="http://schemas.microsoft.com/office/drawing/2014/main" id="{29CD5CDB-6947-4F6C-A403-F54A07FC27E4}"/>
              </a:ext>
            </a:extLst>
          </p:cNvPr>
          <p:cNvSpPr txBox="1"/>
          <p:nvPr/>
        </p:nvSpPr>
        <p:spPr>
          <a:xfrm>
            <a:off x="7164374" y="1243246"/>
            <a:ext cx="907621" cy="369332"/>
          </a:xfrm>
          <a:prstGeom prst="rect">
            <a:avLst/>
          </a:prstGeom>
          <a:noFill/>
        </p:spPr>
        <p:txBody>
          <a:bodyPr wrap="none" rtlCol="0">
            <a:spAutoFit/>
          </a:bodyPr>
          <a:lstStyle/>
          <a:p>
            <a:r>
              <a:rPr lang="en-US" dirty="0"/>
              <a:t>Choices</a:t>
            </a:r>
          </a:p>
        </p:txBody>
      </p:sp>
      <p:cxnSp>
        <p:nvCxnSpPr>
          <p:cNvPr id="28" name="Straight Arrow Connector 27">
            <a:extLst>
              <a:ext uri="{FF2B5EF4-FFF2-40B4-BE49-F238E27FC236}">
                <a16:creationId xmlns:a16="http://schemas.microsoft.com/office/drawing/2014/main" id="{E21F3F7A-DDE0-49B5-8B3B-4F152D2CE86E}"/>
              </a:ext>
            </a:extLst>
          </p:cNvPr>
          <p:cNvCxnSpPr>
            <a:stCxn id="8" idx="1"/>
            <a:endCxn id="11" idx="3"/>
          </p:cNvCxnSpPr>
          <p:nvPr/>
        </p:nvCxnSpPr>
        <p:spPr>
          <a:xfrm flipH="1" flipV="1">
            <a:off x="6722917" y="2353390"/>
            <a:ext cx="2072739" cy="64142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58A408-9DD5-427F-8DD1-4D690E504693}"/>
              </a:ext>
            </a:extLst>
          </p:cNvPr>
          <p:cNvCxnSpPr>
            <a:stCxn id="8" idx="1"/>
            <a:endCxn id="13" idx="3"/>
          </p:cNvCxnSpPr>
          <p:nvPr/>
        </p:nvCxnSpPr>
        <p:spPr>
          <a:xfrm flipH="1">
            <a:off x="6722917" y="2994819"/>
            <a:ext cx="2072739" cy="161822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5FACC5B-A61F-4C23-9476-8BDF43908DD2}"/>
              </a:ext>
            </a:extLst>
          </p:cNvPr>
          <p:cNvCxnSpPr>
            <a:stCxn id="9" idx="1"/>
            <a:endCxn id="14" idx="3"/>
          </p:cNvCxnSpPr>
          <p:nvPr/>
        </p:nvCxnSpPr>
        <p:spPr>
          <a:xfrm flipH="1">
            <a:off x="6722917" y="4928092"/>
            <a:ext cx="2072739" cy="806594"/>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49603F0-7E97-4335-AAD4-114CE8EDE4CF}"/>
              </a:ext>
            </a:extLst>
          </p:cNvPr>
          <p:cNvCxnSpPr>
            <a:stCxn id="9" idx="1"/>
            <a:endCxn id="13" idx="3"/>
          </p:cNvCxnSpPr>
          <p:nvPr/>
        </p:nvCxnSpPr>
        <p:spPr>
          <a:xfrm flipH="1" flipV="1">
            <a:off x="6722917" y="4613048"/>
            <a:ext cx="2072739" cy="31504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EB7085E-F311-4968-8BDC-EE792BB02BCB}"/>
              </a:ext>
            </a:extLst>
          </p:cNvPr>
          <p:cNvCxnSpPr>
            <a:stCxn id="9" idx="1"/>
            <a:endCxn id="12" idx="3"/>
          </p:cNvCxnSpPr>
          <p:nvPr/>
        </p:nvCxnSpPr>
        <p:spPr>
          <a:xfrm flipH="1" flipV="1">
            <a:off x="6722917" y="3429000"/>
            <a:ext cx="2072739" cy="149909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Diagram 22">
            <a:extLst>
              <a:ext uri="{FF2B5EF4-FFF2-40B4-BE49-F238E27FC236}">
                <a16:creationId xmlns:a16="http://schemas.microsoft.com/office/drawing/2014/main" id="{23C8B4E1-E00D-42CA-9BCD-1B12E43A224D}"/>
              </a:ext>
            </a:extLst>
          </p:cNvPr>
          <p:cNvGraphicFramePr/>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4843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2702-691B-4498-BB5C-01DCCDA22AF1}"/>
              </a:ext>
            </a:extLst>
          </p:cNvPr>
          <p:cNvSpPr>
            <a:spLocks noGrp="1"/>
          </p:cNvSpPr>
          <p:nvPr>
            <p:ph type="title"/>
          </p:nvPr>
        </p:nvSpPr>
        <p:spPr/>
        <p:txBody>
          <a:bodyPr/>
          <a:lstStyle/>
          <a:p>
            <a:r>
              <a:rPr lang="en-US" dirty="0"/>
              <a:t>Required to be vulnerable</a:t>
            </a:r>
          </a:p>
        </p:txBody>
      </p:sp>
      <p:sp>
        <p:nvSpPr>
          <p:cNvPr id="4" name="Slide Number Placeholder 3">
            <a:extLst>
              <a:ext uri="{FF2B5EF4-FFF2-40B4-BE49-F238E27FC236}">
                <a16:creationId xmlns:a16="http://schemas.microsoft.com/office/drawing/2014/main" id="{79D97FFF-2FAD-4E3B-8D16-C2699D6A7C41}"/>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38</a:t>
            </a:fld>
            <a:r>
              <a:rPr lang="en-US"/>
              <a:t> </a:t>
            </a:r>
            <a:r>
              <a:rPr lang="en-US">
                <a:solidFill>
                  <a:srgbClr val="C1CD23"/>
                </a:solidFill>
              </a:rPr>
              <a:t>|</a:t>
            </a:r>
            <a:endParaRPr lang="en-US" dirty="0">
              <a:solidFill>
                <a:srgbClr val="C1CD23"/>
              </a:solidFill>
            </a:endParaRPr>
          </a:p>
        </p:txBody>
      </p:sp>
      <p:sp>
        <p:nvSpPr>
          <p:cNvPr id="5" name="Rectangle: Rounded Corners 4">
            <a:extLst>
              <a:ext uri="{FF2B5EF4-FFF2-40B4-BE49-F238E27FC236}">
                <a16:creationId xmlns:a16="http://schemas.microsoft.com/office/drawing/2014/main" id="{B77111CC-1ACD-4B8D-835C-10482598E931}"/>
              </a:ext>
            </a:extLst>
          </p:cNvPr>
          <p:cNvSpPr/>
          <p:nvPr/>
        </p:nvSpPr>
        <p:spPr>
          <a:xfrm>
            <a:off x="1195755" y="3508549"/>
            <a:ext cx="2200589" cy="1225899"/>
          </a:xfrm>
          <a:prstGeom prst="roundRect">
            <a:avLst/>
          </a:prstGeom>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Authentication Protocol 1.1</a:t>
            </a:r>
          </a:p>
        </p:txBody>
      </p:sp>
      <p:sp>
        <p:nvSpPr>
          <p:cNvPr id="8" name="Rectangle: Rounded Corners 7">
            <a:extLst>
              <a:ext uri="{FF2B5EF4-FFF2-40B4-BE49-F238E27FC236}">
                <a16:creationId xmlns:a16="http://schemas.microsoft.com/office/drawing/2014/main" id="{7A409D33-597F-45DC-9D10-711F76DF4B6D}"/>
              </a:ext>
            </a:extLst>
          </p:cNvPr>
          <p:cNvSpPr/>
          <p:nvPr/>
        </p:nvSpPr>
        <p:spPr>
          <a:xfrm>
            <a:off x="8795656" y="2381869"/>
            <a:ext cx="2200589" cy="1225899"/>
          </a:xfrm>
          <a:prstGeom prst="roundRect">
            <a:avLst/>
          </a:prstGeom>
          <a:solidFill>
            <a:srgbClr val="7030A0"/>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 A</a:t>
            </a:r>
          </a:p>
        </p:txBody>
      </p:sp>
      <p:sp>
        <p:nvSpPr>
          <p:cNvPr id="9" name="Rectangle: Rounded Corners 8">
            <a:extLst>
              <a:ext uri="{FF2B5EF4-FFF2-40B4-BE49-F238E27FC236}">
                <a16:creationId xmlns:a16="http://schemas.microsoft.com/office/drawing/2014/main" id="{10154E14-6A6A-4D2D-AB60-102A0E6E3713}"/>
              </a:ext>
            </a:extLst>
          </p:cNvPr>
          <p:cNvSpPr/>
          <p:nvPr/>
        </p:nvSpPr>
        <p:spPr>
          <a:xfrm>
            <a:off x="8795656" y="4315142"/>
            <a:ext cx="2200589" cy="1225899"/>
          </a:xfrm>
          <a:prstGeom prst="roundRect">
            <a:avLst/>
          </a:prstGeom>
          <a:solidFill>
            <a:schemeClr val="accent2"/>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 B</a:t>
            </a:r>
          </a:p>
        </p:txBody>
      </p:sp>
      <p:sp>
        <p:nvSpPr>
          <p:cNvPr id="11" name="Rectangle 10">
            <a:extLst>
              <a:ext uri="{FF2B5EF4-FFF2-40B4-BE49-F238E27FC236}">
                <a16:creationId xmlns:a16="http://schemas.microsoft.com/office/drawing/2014/main" id="{2A55CBAE-8DAB-4E2C-9498-36017B220555}"/>
              </a:ext>
            </a:extLst>
          </p:cNvPr>
          <p:cNvSpPr/>
          <p:nvPr/>
        </p:nvSpPr>
        <p:spPr>
          <a:xfrm>
            <a:off x="4582974" y="1919209"/>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SHA-512 - Optional</a:t>
            </a:r>
          </a:p>
        </p:txBody>
      </p:sp>
      <p:sp>
        <p:nvSpPr>
          <p:cNvPr id="12" name="Rectangle 11">
            <a:extLst>
              <a:ext uri="{FF2B5EF4-FFF2-40B4-BE49-F238E27FC236}">
                <a16:creationId xmlns:a16="http://schemas.microsoft.com/office/drawing/2014/main" id="{3B836325-65F1-4B6C-93A0-8DEC76355999}"/>
              </a:ext>
            </a:extLst>
          </p:cNvPr>
          <p:cNvSpPr/>
          <p:nvPr/>
        </p:nvSpPr>
        <p:spPr>
          <a:xfrm>
            <a:off x="4582974" y="2994819"/>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SHA-256- Optional</a:t>
            </a:r>
          </a:p>
        </p:txBody>
      </p:sp>
      <p:sp>
        <p:nvSpPr>
          <p:cNvPr id="13" name="Rectangle 12">
            <a:extLst>
              <a:ext uri="{FF2B5EF4-FFF2-40B4-BE49-F238E27FC236}">
                <a16:creationId xmlns:a16="http://schemas.microsoft.com/office/drawing/2014/main" id="{2FCDDC27-3801-476E-886A-91B2D360BFD1}"/>
              </a:ext>
            </a:extLst>
          </p:cNvPr>
          <p:cNvSpPr/>
          <p:nvPr/>
        </p:nvSpPr>
        <p:spPr>
          <a:xfrm>
            <a:off x="4582974" y="4178867"/>
            <a:ext cx="2139943" cy="8683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SHA-1 - Required</a:t>
            </a:r>
          </a:p>
        </p:txBody>
      </p:sp>
      <p:sp>
        <p:nvSpPr>
          <p:cNvPr id="14" name="Rectangle 13">
            <a:extLst>
              <a:ext uri="{FF2B5EF4-FFF2-40B4-BE49-F238E27FC236}">
                <a16:creationId xmlns:a16="http://schemas.microsoft.com/office/drawing/2014/main" id="{51BC5FDB-D187-44FF-A09E-CF7C20DE1AF0}"/>
              </a:ext>
            </a:extLst>
          </p:cNvPr>
          <p:cNvSpPr/>
          <p:nvPr/>
        </p:nvSpPr>
        <p:spPr>
          <a:xfrm>
            <a:off x="4582974" y="5300505"/>
            <a:ext cx="2139943"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MD5 - Optional</a:t>
            </a:r>
          </a:p>
        </p:txBody>
      </p:sp>
      <p:cxnSp>
        <p:nvCxnSpPr>
          <p:cNvPr id="16" name="Straight Arrow Connector 15">
            <a:extLst>
              <a:ext uri="{FF2B5EF4-FFF2-40B4-BE49-F238E27FC236}">
                <a16:creationId xmlns:a16="http://schemas.microsoft.com/office/drawing/2014/main" id="{40A718AE-536B-44BB-8DB0-77694A64FD22}"/>
              </a:ext>
            </a:extLst>
          </p:cNvPr>
          <p:cNvCxnSpPr>
            <a:cxnSpLocks/>
            <a:stCxn id="5" idx="3"/>
            <a:endCxn id="11" idx="1"/>
          </p:cNvCxnSpPr>
          <p:nvPr/>
        </p:nvCxnSpPr>
        <p:spPr>
          <a:xfrm flipV="1">
            <a:off x="3396344" y="2353390"/>
            <a:ext cx="1186630" cy="1768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8508BC-459A-4025-BDFB-6C4789527C91}"/>
              </a:ext>
            </a:extLst>
          </p:cNvPr>
          <p:cNvCxnSpPr>
            <a:cxnSpLocks/>
            <a:stCxn id="5" idx="3"/>
            <a:endCxn id="12" idx="1"/>
          </p:cNvCxnSpPr>
          <p:nvPr/>
        </p:nvCxnSpPr>
        <p:spPr>
          <a:xfrm flipV="1">
            <a:off x="3396344" y="3429000"/>
            <a:ext cx="1186630" cy="692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F2E9684-1201-47F9-BD42-039E63FA3682}"/>
              </a:ext>
            </a:extLst>
          </p:cNvPr>
          <p:cNvCxnSpPr>
            <a:cxnSpLocks/>
            <a:stCxn id="5" idx="3"/>
            <a:endCxn id="13" idx="1"/>
          </p:cNvCxnSpPr>
          <p:nvPr/>
        </p:nvCxnSpPr>
        <p:spPr>
          <a:xfrm>
            <a:off x="3396344" y="4121499"/>
            <a:ext cx="1186630" cy="491549"/>
          </a:xfrm>
          <a:prstGeom prst="straightConnector1">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F46AFA-3593-47DC-8DB0-B77FEA14300D}"/>
              </a:ext>
            </a:extLst>
          </p:cNvPr>
          <p:cNvCxnSpPr>
            <a:cxnSpLocks/>
            <a:stCxn id="5" idx="3"/>
            <a:endCxn id="14" idx="1"/>
          </p:cNvCxnSpPr>
          <p:nvPr/>
        </p:nvCxnSpPr>
        <p:spPr>
          <a:xfrm>
            <a:off x="3396344" y="4121499"/>
            <a:ext cx="1186630" cy="1613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B7F9AA5-2A15-4C79-8436-70825B1B148A}"/>
              </a:ext>
            </a:extLst>
          </p:cNvPr>
          <p:cNvSpPr txBox="1"/>
          <p:nvPr/>
        </p:nvSpPr>
        <p:spPr>
          <a:xfrm>
            <a:off x="3730892" y="1243246"/>
            <a:ext cx="921021" cy="369332"/>
          </a:xfrm>
          <a:prstGeom prst="rect">
            <a:avLst/>
          </a:prstGeom>
          <a:noFill/>
        </p:spPr>
        <p:txBody>
          <a:bodyPr wrap="none" rtlCol="0">
            <a:spAutoFit/>
          </a:bodyPr>
          <a:lstStyle/>
          <a:p>
            <a:r>
              <a:rPr lang="en-US" dirty="0"/>
              <a:t>Options</a:t>
            </a:r>
          </a:p>
        </p:txBody>
      </p:sp>
      <p:sp>
        <p:nvSpPr>
          <p:cNvPr id="33" name="TextBox 32">
            <a:extLst>
              <a:ext uri="{FF2B5EF4-FFF2-40B4-BE49-F238E27FC236}">
                <a16:creationId xmlns:a16="http://schemas.microsoft.com/office/drawing/2014/main" id="{29CD5CDB-6947-4F6C-A403-F54A07FC27E4}"/>
              </a:ext>
            </a:extLst>
          </p:cNvPr>
          <p:cNvSpPr txBox="1"/>
          <p:nvPr/>
        </p:nvSpPr>
        <p:spPr>
          <a:xfrm>
            <a:off x="7164374" y="1243246"/>
            <a:ext cx="907621" cy="369332"/>
          </a:xfrm>
          <a:prstGeom prst="rect">
            <a:avLst/>
          </a:prstGeom>
          <a:noFill/>
        </p:spPr>
        <p:txBody>
          <a:bodyPr wrap="none" rtlCol="0">
            <a:spAutoFit/>
          </a:bodyPr>
          <a:lstStyle/>
          <a:p>
            <a:r>
              <a:rPr lang="en-US" dirty="0"/>
              <a:t>Choices</a:t>
            </a:r>
          </a:p>
        </p:txBody>
      </p:sp>
      <p:cxnSp>
        <p:nvCxnSpPr>
          <p:cNvPr id="28" name="Straight Arrow Connector 27">
            <a:extLst>
              <a:ext uri="{FF2B5EF4-FFF2-40B4-BE49-F238E27FC236}">
                <a16:creationId xmlns:a16="http://schemas.microsoft.com/office/drawing/2014/main" id="{E21F3F7A-DDE0-49B5-8B3B-4F152D2CE86E}"/>
              </a:ext>
            </a:extLst>
          </p:cNvPr>
          <p:cNvCxnSpPr>
            <a:stCxn id="8" idx="1"/>
            <a:endCxn id="11" idx="3"/>
          </p:cNvCxnSpPr>
          <p:nvPr/>
        </p:nvCxnSpPr>
        <p:spPr>
          <a:xfrm flipH="1" flipV="1">
            <a:off x="6722917" y="2353390"/>
            <a:ext cx="2072739" cy="64142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58A408-9DD5-427F-8DD1-4D690E504693}"/>
              </a:ext>
            </a:extLst>
          </p:cNvPr>
          <p:cNvCxnSpPr>
            <a:stCxn id="8" idx="1"/>
            <a:endCxn id="13" idx="3"/>
          </p:cNvCxnSpPr>
          <p:nvPr/>
        </p:nvCxnSpPr>
        <p:spPr>
          <a:xfrm flipH="1">
            <a:off x="6722917" y="2994819"/>
            <a:ext cx="2072739" cy="1618229"/>
          </a:xfrm>
          <a:prstGeom prst="straightConnector1">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5FACC5B-A61F-4C23-9476-8BDF43908DD2}"/>
              </a:ext>
            </a:extLst>
          </p:cNvPr>
          <p:cNvCxnSpPr>
            <a:stCxn id="9" idx="1"/>
            <a:endCxn id="14" idx="3"/>
          </p:cNvCxnSpPr>
          <p:nvPr/>
        </p:nvCxnSpPr>
        <p:spPr>
          <a:xfrm flipH="1">
            <a:off x="6722917" y="4928092"/>
            <a:ext cx="2072739" cy="80659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49603F0-7E97-4335-AAD4-114CE8EDE4CF}"/>
              </a:ext>
            </a:extLst>
          </p:cNvPr>
          <p:cNvCxnSpPr>
            <a:stCxn id="9" idx="1"/>
            <a:endCxn id="13" idx="3"/>
          </p:cNvCxnSpPr>
          <p:nvPr/>
        </p:nvCxnSpPr>
        <p:spPr>
          <a:xfrm flipH="1" flipV="1">
            <a:off x="6722917" y="4613048"/>
            <a:ext cx="2072739" cy="315044"/>
          </a:xfrm>
          <a:prstGeom prst="straightConnector1">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EB7085E-F311-4968-8BDC-EE792BB02BCB}"/>
              </a:ext>
            </a:extLst>
          </p:cNvPr>
          <p:cNvCxnSpPr>
            <a:stCxn id="9" idx="1"/>
            <a:endCxn id="12" idx="3"/>
          </p:cNvCxnSpPr>
          <p:nvPr/>
        </p:nvCxnSpPr>
        <p:spPr>
          <a:xfrm flipH="1" flipV="1">
            <a:off x="6722917" y="3429000"/>
            <a:ext cx="2072739" cy="149909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Diagram 22">
            <a:extLst>
              <a:ext uri="{FF2B5EF4-FFF2-40B4-BE49-F238E27FC236}">
                <a16:creationId xmlns:a16="http://schemas.microsoft.com/office/drawing/2014/main" id="{400072D3-9B02-4B0D-9A56-D4E767CD98BF}"/>
              </a:ext>
            </a:extLst>
          </p:cNvPr>
          <p:cNvGraphicFramePr/>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055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INC1: In Scope of Authority</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normAutofit lnSpcReduction="10000"/>
          </a:bodyPr>
          <a:lstStyle/>
          <a:p>
            <a:endParaRPr lang="en-US"/>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39</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408127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7274-23D5-4E88-9E71-7376DD3BFD53}"/>
              </a:ext>
            </a:extLst>
          </p:cNvPr>
          <p:cNvSpPr>
            <a:spLocks noGrp="1"/>
          </p:cNvSpPr>
          <p:nvPr>
            <p:ph type="title"/>
          </p:nvPr>
        </p:nvSpPr>
        <p:spPr/>
        <p:txBody>
          <a:bodyPr/>
          <a:lstStyle/>
          <a:p>
            <a:r>
              <a:rPr lang="en-US" dirty="0"/>
              <a:t>Merge Dependent Bugs</a:t>
            </a:r>
          </a:p>
        </p:txBody>
      </p:sp>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E70E7546-1DB2-4F72-9C57-5CE0814BA1D0}"/>
              </a:ext>
            </a:extLst>
          </p:cNvPr>
          <p:cNvGraphicFramePr/>
          <p:nvPr/>
        </p:nvGraphicFramePr>
        <p:xfrm>
          <a:off x="10948141"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croll: Vertical 5">
            <a:extLst>
              <a:ext uri="{FF2B5EF4-FFF2-40B4-BE49-F238E27FC236}">
                <a16:creationId xmlns:a16="http://schemas.microsoft.com/office/drawing/2014/main" id="{3850CE6E-7020-4767-8ADC-559B80B53DB9}"/>
              </a:ext>
            </a:extLst>
          </p:cNvPr>
          <p:cNvSpPr/>
          <p:nvPr/>
        </p:nvSpPr>
        <p:spPr>
          <a:xfrm>
            <a:off x="1034742" y="1647515"/>
            <a:ext cx="3462291" cy="4190260"/>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Vulnerability Report</a:t>
            </a:r>
          </a:p>
        </p:txBody>
      </p:sp>
      <p:sp>
        <p:nvSpPr>
          <p:cNvPr id="7" name="Rectangle: Rounded Corners 6">
            <a:extLst>
              <a:ext uri="{FF2B5EF4-FFF2-40B4-BE49-F238E27FC236}">
                <a16:creationId xmlns:a16="http://schemas.microsoft.com/office/drawing/2014/main" id="{35F366C1-466E-406C-B8B4-F55A20ACC82C}"/>
              </a:ext>
            </a:extLst>
          </p:cNvPr>
          <p:cNvSpPr/>
          <p:nvPr/>
        </p:nvSpPr>
        <p:spPr>
          <a:xfrm>
            <a:off x="5856798" y="1323480"/>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sp>
        <p:nvSpPr>
          <p:cNvPr id="8" name="Rectangle: Rounded Corners 7">
            <a:extLst>
              <a:ext uri="{FF2B5EF4-FFF2-40B4-BE49-F238E27FC236}">
                <a16:creationId xmlns:a16="http://schemas.microsoft.com/office/drawing/2014/main" id="{1C2ABCD1-5C6D-42A5-8A12-C446ADDDA302}"/>
              </a:ext>
            </a:extLst>
          </p:cNvPr>
          <p:cNvSpPr/>
          <p:nvPr/>
        </p:nvSpPr>
        <p:spPr>
          <a:xfrm>
            <a:off x="5856796" y="2258850"/>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sp>
        <p:nvSpPr>
          <p:cNvPr id="9" name="Rectangle: Rounded Corners 8">
            <a:extLst>
              <a:ext uri="{FF2B5EF4-FFF2-40B4-BE49-F238E27FC236}">
                <a16:creationId xmlns:a16="http://schemas.microsoft.com/office/drawing/2014/main" id="{A1E06564-0FF3-4B38-ABDC-D9A2D6D2BE6B}"/>
              </a:ext>
            </a:extLst>
          </p:cNvPr>
          <p:cNvSpPr/>
          <p:nvPr/>
        </p:nvSpPr>
        <p:spPr>
          <a:xfrm>
            <a:off x="5864197" y="3224781"/>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sp>
        <p:nvSpPr>
          <p:cNvPr id="10" name="Rectangle: Rounded Corners 9">
            <a:extLst>
              <a:ext uri="{FF2B5EF4-FFF2-40B4-BE49-F238E27FC236}">
                <a16:creationId xmlns:a16="http://schemas.microsoft.com/office/drawing/2014/main" id="{ADCCED19-76B5-493E-93D3-97BF8366DE8A}"/>
              </a:ext>
            </a:extLst>
          </p:cNvPr>
          <p:cNvSpPr/>
          <p:nvPr/>
        </p:nvSpPr>
        <p:spPr>
          <a:xfrm>
            <a:off x="5856797" y="4267265"/>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sp>
        <p:nvSpPr>
          <p:cNvPr id="11" name="Rectangle: Rounded Corners 10">
            <a:extLst>
              <a:ext uri="{FF2B5EF4-FFF2-40B4-BE49-F238E27FC236}">
                <a16:creationId xmlns:a16="http://schemas.microsoft.com/office/drawing/2014/main" id="{1048135E-89F2-4F8B-82BD-DC2613C265A9}"/>
              </a:ext>
            </a:extLst>
          </p:cNvPr>
          <p:cNvSpPr/>
          <p:nvPr/>
        </p:nvSpPr>
        <p:spPr>
          <a:xfrm>
            <a:off x="5864197" y="5339885"/>
            <a:ext cx="1243859"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p:txBody>
      </p:sp>
      <p:cxnSp>
        <p:nvCxnSpPr>
          <p:cNvPr id="13" name="Straight Arrow Connector 12">
            <a:extLst>
              <a:ext uri="{FF2B5EF4-FFF2-40B4-BE49-F238E27FC236}">
                <a16:creationId xmlns:a16="http://schemas.microsoft.com/office/drawing/2014/main" id="{7B53ABCD-1DDA-4976-B2DA-0705BA42C62F}"/>
              </a:ext>
            </a:extLst>
          </p:cNvPr>
          <p:cNvCxnSpPr>
            <a:stCxn id="6" idx="3"/>
            <a:endCxn id="7" idx="1"/>
          </p:cNvCxnSpPr>
          <p:nvPr/>
        </p:nvCxnSpPr>
        <p:spPr>
          <a:xfrm flipV="1">
            <a:off x="4064247" y="1647515"/>
            <a:ext cx="1792551" cy="2095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1B096DD-F101-4579-B50C-7AA31836AF15}"/>
              </a:ext>
            </a:extLst>
          </p:cNvPr>
          <p:cNvCxnSpPr>
            <a:stCxn id="6" idx="3"/>
            <a:endCxn id="8" idx="1"/>
          </p:cNvCxnSpPr>
          <p:nvPr/>
        </p:nvCxnSpPr>
        <p:spPr>
          <a:xfrm flipV="1">
            <a:off x="4064247" y="2582885"/>
            <a:ext cx="1792549" cy="1159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ADEF71F-5D51-4E27-89EF-392A3A474619}"/>
              </a:ext>
            </a:extLst>
          </p:cNvPr>
          <p:cNvCxnSpPr>
            <a:stCxn id="6" idx="3"/>
            <a:endCxn id="9" idx="1"/>
          </p:cNvCxnSpPr>
          <p:nvPr/>
        </p:nvCxnSpPr>
        <p:spPr>
          <a:xfrm flipV="1">
            <a:off x="4064247" y="3548816"/>
            <a:ext cx="1799950" cy="193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2798EF-53EE-4FC2-BB3C-AA3B3D362904}"/>
              </a:ext>
            </a:extLst>
          </p:cNvPr>
          <p:cNvCxnSpPr>
            <a:stCxn id="6" idx="3"/>
            <a:endCxn id="10" idx="1"/>
          </p:cNvCxnSpPr>
          <p:nvPr/>
        </p:nvCxnSpPr>
        <p:spPr>
          <a:xfrm>
            <a:off x="4064247" y="3742645"/>
            <a:ext cx="1792550" cy="848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D49265-5473-40E3-95A7-F452C55668B3}"/>
              </a:ext>
            </a:extLst>
          </p:cNvPr>
          <p:cNvCxnSpPr>
            <a:stCxn id="6" idx="3"/>
            <a:endCxn id="11" idx="1"/>
          </p:cNvCxnSpPr>
          <p:nvPr/>
        </p:nvCxnSpPr>
        <p:spPr>
          <a:xfrm>
            <a:off x="4064247" y="3742645"/>
            <a:ext cx="1799950" cy="192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6FBF9E-17E3-4E8D-A8E0-63C818AFF179}"/>
              </a:ext>
            </a:extLst>
          </p:cNvPr>
          <p:cNvCxnSpPr>
            <a:stCxn id="9" idx="2"/>
            <a:endCxn id="10" idx="0"/>
          </p:cNvCxnSpPr>
          <p:nvPr/>
        </p:nvCxnSpPr>
        <p:spPr>
          <a:xfrm flipH="1">
            <a:off x="6478727" y="3872851"/>
            <a:ext cx="7400" cy="394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274D8F0-1D97-4D65-BD1B-C49BB218168F}"/>
              </a:ext>
            </a:extLst>
          </p:cNvPr>
          <p:cNvSpPr txBox="1"/>
          <p:nvPr/>
        </p:nvSpPr>
        <p:spPr>
          <a:xfrm>
            <a:off x="6511033" y="3905624"/>
            <a:ext cx="1099981" cy="307777"/>
          </a:xfrm>
          <a:prstGeom prst="rect">
            <a:avLst/>
          </a:prstGeom>
          <a:noFill/>
        </p:spPr>
        <p:txBody>
          <a:bodyPr wrap="none" rtlCol="0">
            <a:spAutoFit/>
          </a:bodyPr>
          <a:lstStyle/>
          <a:p>
            <a:r>
              <a:rPr lang="en-US" sz="1400" dirty="0"/>
              <a:t>Dependency</a:t>
            </a:r>
          </a:p>
        </p:txBody>
      </p:sp>
      <p:sp>
        <p:nvSpPr>
          <p:cNvPr id="20" name="Oval 19">
            <a:extLst>
              <a:ext uri="{FF2B5EF4-FFF2-40B4-BE49-F238E27FC236}">
                <a16:creationId xmlns:a16="http://schemas.microsoft.com/office/drawing/2014/main" id="{F820DBE9-8C34-4D09-BE2A-3779AFBA7548}"/>
              </a:ext>
            </a:extLst>
          </p:cNvPr>
          <p:cNvSpPr/>
          <p:nvPr/>
        </p:nvSpPr>
        <p:spPr>
          <a:xfrm>
            <a:off x="5364755" y="2968933"/>
            <a:ext cx="2220541" cy="22740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5776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C0FAF17-74DC-43EE-B9EA-A914804E55D9}"/>
              </a:ext>
            </a:extLst>
          </p:cNvPr>
          <p:cNvSpPr/>
          <p:nvPr/>
        </p:nvSpPr>
        <p:spPr>
          <a:xfrm>
            <a:off x="616448" y="1572768"/>
            <a:ext cx="10216711" cy="4587240"/>
          </a:xfrm>
          <a:prstGeom prst="roundRect">
            <a:avLst/>
          </a:prstGeom>
          <a:solidFill>
            <a:schemeClr val="accent1">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166D0-C4D3-4836-A961-8553B5240C49}"/>
              </a:ext>
            </a:extLst>
          </p:cNvPr>
          <p:cNvSpPr>
            <a:spLocks noGrp="1"/>
          </p:cNvSpPr>
          <p:nvPr>
            <p:ph type="title"/>
          </p:nvPr>
        </p:nvSpPr>
        <p:spPr/>
        <p:txBody>
          <a:bodyPr/>
          <a:lstStyle/>
          <a:p>
            <a:r>
              <a:rPr lang="en-US" dirty="0"/>
              <a:t>CNA Scopes</a:t>
            </a:r>
          </a:p>
        </p:txBody>
      </p:sp>
      <p:sp>
        <p:nvSpPr>
          <p:cNvPr id="4" name="Slide Number Placeholder 3">
            <a:extLst>
              <a:ext uri="{FF2B5EF4-FFF2-40B4-BE49-F238E27FC236}">
                <a16:creationId xmlns:a16="http://schemas.microsoft.com/office/drawing/2014/main" id="{A6CEF7D9-5D58-4BFE-B576-B4FADD98BD75}"/>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40</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5" name="Oval 4">
            <a:extLst>
              <a:ext uri="{FF2B5EF4-FFF2-40B4-BE49-F238E27FC236}">
                <a16:creationId xmlns:a16="http://schemas.microsoft.com/office/drawing/2014/main" id="{0CE84967-049B-45EE-B86F-27072C266A7C}"/>
              </a:ext>
            </a:extLst>
          </p:cNvPr>
          <p:cNvSpPr/>
          <p:nvPr/>
        </p:nvSpPr>
        <p:spPr>
          <a:xfrm>
            <a:off x="1106424" y="1913065"/>
            <a:ext cx="1216152" cy="1179576"/>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Vendor</a:t>
            </a:r>
          </a:p>
        </p:txBody>
      </p:sp>
      <p:sp>
        <p:nvSpPr>
          <p:cNvPr id="8" name="Oval 7">
            <a:extLst>
              <a:ext uri="{FF2B5EF4-FFF2-40B4-BE49-F238E27FC236}">
                <a16:creationId xmlns:a16="http://schemas.microsoft.com/office/drawing/2014/main" id="{A8BF9F9D-2482-45E9-91A7-5215AF92F51B}"/>
              </a:ext>
            </a:extLst>
          </p:cNvPr>
          <p:cNvSpPr/>
          <p:nvPr/>
        </p:nvSpPr>
        <p:spPr>
          <a:xfrm>
            <a:off x="5330952" y="1642872"/>
            <a:ext cx="1216152" cy="1179576"/>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Source Project</a:t>
            </a:r>
          </a:p>
        </p:txBody>
      </p:sp>
      <p:sp>
        <p:nvSpPr>
          <p:cNvPr id="9" name="Oval 8">
            <a:extLst>
              <a:ext uri="{FF2B5EF4-FFF2-40B4-BE49-F238E27FC236}">
                <a16:creationId xmlns:a16="http://schemas.microsoft.com/office/drawing/2014/main" id="{981CDA8D-0CFE-4EBE-9915-846C874A8B5B}"/>
              </a:ext>
            </a:extLst>
          </p:cNvPr>
          <p:cNvSpPr/>
          <p:nvPr/>
        </p:nvSpPr>
        <p:spPr>
          <a:xfrm>
            <a:off x="6547104" y="4366260"/>
            <a:ext cx="1216152" cy="1179576"/>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Vendor</a:t>
            </a:r>
          </a:p>
        </p:txBody>
      </p:sp>
      <p:sp>
        <p:nvSpPr>
          <p:cNvPr id="10" name="Oval 9">
            <a:extLst>
              <a:ext uri="{FF2B5EF4-FFF2-40B4-BE49-F238E27FC236}">
                <a16:creationId xmlns:a16="http://schemas.microsoft.com/office/drawing/2014/main" id="{68DCA379-8388-41DD-A22E-215F95CC6184}"/>
              </a:ext>
            </a:extLst>
          </p:cNvPr>
          <p:cNvSpPr/>
          <p:nvPr/>
        </p:nvSpPr>
        <p:spPr>
          <a:xfrm>
            <a:off x="7543800" y="1642872"/>
            <a:ext cx="3456432" cy="3200400"/>
          </a:xfrm>
          <a:prstGeom prst="ellipse">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Organization</a:t>
            </a:r>
          </a:p>
        </p:txBody>
      </p:sp>
      <p:sp>
        <p:nvSpPr>
          <p:cNvPr id="11" name="Oval 10">
            <a:extLst>
              <a:ext uri="{FF2B5EF4-FFF2-40B4-BE49-F238E27FC236}">
                <a16:creationId xmlns:a16="http://schemas.microsoft.com/office/drawing/2014/main" id="{365D2275-0284-473E-A426-4754B182161B}"/>
              </a:ext>
            </a:extLst>
          </p:cNvPr>
          <p:cNvSpPr/>
          <p:nvPr/>
        </p:nvSpPr>
        <p:spPr>
          <a:xfrm>
            <a:off x="1764792" y="2959608"/>
            <a:ext cx="3456432" cy="3200400"/>
          </a:xfrm>
          <a:prstGeom prst="ellipse">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Coordination Center</a:t>
            </a:r>
          </a:p>
        </p:txBody>
      </p:sp>
      <p:sp>
        <p:nvSpPr>
          <p:cNvPr id="13" name="TextBox 12">
            <a:extLst>
              <a:ext uri="{FF2B5EF4-FFF2-40B4-BE49-F238E27FC236}">
                <a16:creationId xmlns:a16="http://schemas.microsoft.com/office/drawing/2014/main" id="{AC4D830A-508D-4E62-9957-30D3CD423C07}"/>
              </a:ext>
            </a:extLst>
          </p:cNvPr>
          <p:cNvSpPr txBox="1"/>
          <p:nvPr/>
        </p:nvSpPr>
        <p:spPr>
          <a:xfrm>
            <a:off x="1283208" y="1203436"/>
            <a:ext cx="3013838" cy="369332"/>
          </a:xfrm>
          <a:prstGeom prst="rect">
            <a:avLst/>
          </a:prstGeom>
          <a:noFill/>
        </p:spPr>
        <p:txBody>
          <a:bodyPr wrap="none" rtlCol="0">
            <a:spAutoFit/>
          </a:bodyPr>
          <a:lstStyle/>
          <a:p>
            <a:r>
              <a:rPr lang="en-US" dirty="0"/>
              <a:t>Root CNA / CNA of Last Resort</a:t>
            </a:r>
          </a:p>
        </p:txBody>
      </p:sp>
      <p:graphicFrame>
        <p:nvGraphicFramePr>
          <p:cNvPr id="14" name="Diagram 13">
            <a:extLst>
              <a:ext uri="{FF2B5EF4-FFF2-40B4-BE49-F238E27FC236}">
                <a16:creationId xmlns:a16="http://schemas.microsoft.com/office/drawing/2014/main" id="{D3C1DEDD-8EEA-453B-A074-280AF620C553}"/>
              </a:ext>
            </a:extLst>
          </p:cNvPr>
          <p:cNvGraphicFramePr/>
          <p:nvPr>
            <p:extLst>
              <p:ext uri="{D42A27DB-BD31-4B8C-83A1-F6EECF244321}">
                <p14:modId xmlns:p14="http://schemas.microsoft.com/office/powerpoint/2010/main" val="2529234722"/>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5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8" grpId="0" animBg="1"/>
      <p:bldP spid="9" grpId="0" animBg="1"/>
      <p:bldP spid="10" grpId="0" animBg="1"/>
      <p:bldP spid="11" grpId="0" animBg="1"/>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A5C8-2220-48E4-B891-3D6BFBB6C3B7}"/>
              </a:ext>
            </a:extLst>
          </p:cNvPr>
          <p:cNvSpPr>
            <a:spLocks noGrp="1"/>
          </p:cNvSpPr>
          <p:nvPr>
            <p:ph type="title"/>
          </p:nvPr>
        </p:nvSpPr>
        <p:spPr/>
        <p:txBody>
          <a:bodyPr/>
          <a:lstStyle/>
          <a:p>
            <a:r>
              <a:rPr lang="en-US" dirty="0"/>
              <a:t>Scope Hierarchy</a:t>
            </a:r>
          </a:p>
        </p:txBody>
      </p:sp>
      <p:sp>
        <p:nvSpPr>
          <p:cNvPr id="4" name="Slide Number Placeholder 3">
            <a:extLst>
              <a:ext uri="{FF2B5EF4-FFF2-40B4-BE49-F238E27FC236}">
                <a16:creationId xmlns:a16="http://schemas.microsoft.com/office/drawing/2014/main" id="{1A57AA5D-DEB5-486F-B0DC-9297698FF513}"/>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41</a:t>
            </a:fld>
            <a:r>
              <a:rPr lang="en-US"/>
              <a:t> </a:t>
            </a:r>
            <a:r>
              <a:rPr lang="en-US">
                <a:solidFill>
                  <a:srgbClr val="C1CD23"/>
                </a:solidFill>
              </a:rPr>
              <a:t>|</a:t>
            </a:r>
            <a:endParaRPr lang="en-US" dirty="0">
              <a:solidFill>
                <a:srgbClr val="C1CD23"/>
              </a:solidFill>
            </a:endParaRPr>
          </a:p>
        </p:txBody>
      </p:sp>
      <p:sp>
        <p:nvSpPr>
          <p:cNvPr id="10" name="Rectangle: Rounded Corners 9">
            <a:extLst>
              <a:ext uri="{FF2B5EF4-FFF2-40B4-BE49-F238E27FC236}">
                <a16:creationId xmlns:a16="http://schemas.microsoft.com/office/drawing/2014/main" id="{8CA04ADA-BAEB-4B5B-B59F-6F0E4017858F}"/>
              </a:ext>
            </a:extLst>
          </p:cNvPr>
          <p:cNvSpPr/>
          <p:nvPr/>
        </p:nvSpPr>
        <p:spPr>
          <a:xfrm>
            <a:off x="619760" y="1263447"/>
            <a:ext cx="10373362" cy="1600200"/>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A966714F-E5B6-4FEE-BB8A-D0845D3A8A0B}"/>
              </a:ext>
            </a:extLst>
          </p:cNvPr>
          <p:cNvSpPr/>
          <p:nvPr/>
        </p:nvSpPr>
        <p:spPr>
          <a:xfrm>
            <a:off x="619760" y="2863647"/>
            <a:ext cx="10373362" cy="1600200"/>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7C7557F-CAD3-483B-ADA0-DDFD4714A961}"/>
              </a:ext>
            </a:extLst>
          </p:cNvPr>
          <p:cNvSpPr/>
          <p:nvPr/>
        </p:nvSpPr>
        <p:spPr>
          <a:xfrm>
            <a:off x="619760" y="4463847"/>
            <a:ext cx="10373362" cy="1600200"/>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BA27EB-A79F-4269-8A39-2908673A62D7}"/>
              </a:ext>
            </a:extLst>
          </p:cNvPr>
          <p:cNvSpPr txBox="1"/>
          <p:nvPr/>
        </p:nvSpPr>
        <p:spPr>
          <a:xfrm>
            <a:off x="690880" y="1740381"/>
            <a:ext cx="872355" cy="646331"/>
          </a:xfrm>
          <a:prstGeom prst="rect">
            <a:avLst/>
          </a:prstGeom>
          <a:noFill/>
        </p:spPr>
        <p:txBody>
          <a:bodyPr wrap="none" rtlCol="0">
            <a:spAutoFit/>
          </a:bodyPr>
          <a:lstStyle/>
          <a:p>
            <a:r>
              <a:rPr lang="en-US" dirty="0"/>
              <a:t>First</a:t>
            </a:r>
          </a:p>
          <a:p>
            <a:r>
              <a:rPr lang="en-US" dirty="0"/>
              <a:t>Priority</a:t>
            </a:r>
          </a:p>
        </p:txBody>
      </p:sp>
      <p:sp>
        <p:nvSpPr>
          <p:cNvPr id="17" name="TextBox 16">
            <a:extLst>
              <a:ext uri="{FF2B5EF4-FFF2-40B4-BE49-F238E27FC236}">
                <a16:creationId xmlns:a16="http://schemas.microsoft.com/office/drawing/2014/main" id="{8D2159EC-6787-4FD6-ABDC-4746B087B199}"/>
              </a:ext>
            </a:extLst>
          </p:cNvPr>
          <p:cNvSpPr txBox="1"/>
          <p:nvPr/>
        </p:nvSpPr>
        <p:spPr>
          <a:xfrm>
            <a:off x="812801" y="3340581"/>
            <a:ext cx="872355" cy="646331"/>
          </a:xfrm>
          <a:prstGeom prst="rect">
            <a:avLst/>
          </a:prstGeom>
          <a:noFill/>
        </p:spPr>
        <p:txBody>
          <a:bodyPr wrap="none" rtlCol="0">
            <a:spAutoFit/>
          </a:bodyPr>
          <a:lstStyle/>
          <a:p>
            <a:r>
              <a:rPr lang="en-US" dirty="0"/>
              <a:t>Second</a:t>
            </a:r>
          </a:p>
          <a:p>
            <a:r>
              <a:rPr lang="en-US" dirty="0"/>
              <a:t>Priority</a:t>
            </a:r>
          </a:p>
        </p:txBody>
      </p:sp>
      <p:sp>
        <p:nvSpPr>
          <p:cNvPr id="18" name="TextBox 17">
            <a:extLst>
              <a:ext uri="{FF2B5EF4-FFF2-40B4-BE49-F238E27FC236}">
                <a16:creationId xmlns:a16="http://schemas.microsoft.com/office/drawing/2014/main" id="{75F34F50-0A9C-45CF-8FDD-C7BCFEFD24EC}"/>
              </a:ext>
            </a:extLst>
          </p:cNvPr>
          <p:cNvSpPr txBox="1"/>
          <p:nvPr/>
        </p:nvSpPr>
        <p:spPr>
          <a:xfrm>
            <a:off x="812801" y="4802282"/>
            <a:ext cx="872355" cy="923330"/>
          </a:xfrm>
          <a:prstGeom prst="rect">
            <a:avLst/>
          </a:prstGeom>
          <a:noFill/>
        </p:spPr>
        <p:txBody>
          <a:bodyPr wrap="none" rtlCol="0">
            <a:spAutoFit/>
          </a:bodyPr>
          <a:lstStyle/>
          <a:p>
            <a:r>
              <a:rPr lang="en-US" dirty="0"/>
              <a:t>Third –</a:t>
            </a:r>
          </a:p>
          <a:p>
            <a:r>
              <a:rPr lang="en-US" dirty="0"/>
              <a:t>Nth</a:t>
            </a:r>
          </a:p>
          <a:p>
            <a:r>
              <a:rPr lang="en-US" dirty="0"/>
              <a:t>Priority</a:t>
            </a:r>
          </a:p>
        </p:txBody>
      </p:sp>
      <p:sp>
        <p:nvSpPr>
          <p:cNvPr id="19" name="Rectangle: Rounded Corners 18">
            <a:extLst>
              <a:ext uri="{FF2B5EF4-FFF2-40B4-BE49-F238E27FC236}">
                <a16:creationId xmlns:a16="http://schemas.microsoft.com/office/drawing/2014/main" id="{DA0C6795-0CBB-4337-A099-BC455BDA1B15}"/>
              </a:ext>
            </a:extLst>
          </p:cNvPr>
          <p:cNvSpPr/>
          <p:nvPr/>
        </p:nvSpPr>
        <p:spPr>
          <a:xfrm>
            <a:off x="2590800" y="1615440"/>
            <a:ext cx="2783840"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Vendors</a:t>
            </a:r>
          </a:p>
        </p:txBody>
      </p:sp>
      <p:sp>
        <p:nvSpPr>
          <p:cNvPr id="20" name="Rectangle: Rounded Corners 19">
            <a:extLst>
              <a:ext uri="{FF2B5EF4-FFF2-40B4-BE49-F238E27FC236}">
                <a16:creationId xmlns:a16="http://schemas.microsoft.com/office/drawing/2014/main" id="{08738E36-1A20-4620-B23A-8F41E5A5CD94}"/>
              </a:ext>
            </a:extLst>
          </p:cNvPr>
          <p:cNvSpPr/>
          <p:nvPr/>
        </p:nvSpPr>
        <p:spPr>
          <a:xfrm>
            <a:off x="6817362" y="1615440"/>
            <a:ext cx="2783840"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Open-Source Projects</a:t>
            </a:r>
          </a:p>
        </p:txBody>
      </p:sp>
      <p:sp>
        <p:nvSpPr>
          <p:cNvPr id="21" name="Rectangle: Rounded Corners 20">
            <a:extLst>
              <a:ext uri="{FF2B5EF4-FFF2-40B4-BE49-F238E27FC236}">
                <a16:creationId xmlns:a16="http://schemas.microsoft.com/office/drawing/2014/main" id="{C3B5BE35-1A20-4092-9938-08DCAE4D99D5}"/>
              </a:ext>
            </a:extLst>
          </p:cNvPr>
          <p:cNvSpPr/>
          <p:nvPr/>
        </p:nvSpPr>
        <p:spPr>
          <a:xfrm>
            <a:off x="1931593" y="3155746"/>
            <a:ext cx="2377440"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Coordination Centers</a:t>
            </a:r>
          </a:p>
        </p:txBody>
      </p:sp>
      <p:sp>
        <p:nvSpPr>
          <p:cNvPr id="22" name="Rectangle: Rounded Corners 21">
            <a:extLst>
              <a:ext uri="{FF2B5EF4-FFF2-40B4-BE49-F238E27FC236}">
                <a16:creationId xmlns:a16="http://schemas.microsoft.com/office/drawing/2014/main" id="{D73BAB44-77B7-4D83-81CC-5AF48FB678CD}"/>
              </a:ext>
            </a:extLst>
          </p:cNvPr>
          <p:cNvSpPr/>
          <p:nvPr/>
        </p:nvSpPr>
        <p:spPr>
          <a:xfrm>
            <a:off x="4845031" y="3190449"/>
            <a:ext cx="2377440"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 Bounties</a:t>
            </a:r>
          </a:p>
        </p:txBody>
      </p:sp>
      <p:sp>
        <p:nvSpPr>
          <p:cNvPr id="23" name="Rectangle: Rounded Corners 22">
            <a:extLst>
              <a:ext uri="{FF2B5EF4-FFF2-40B4-BE49-F238E27FC236}">
                <a16:creationId xmlns:a16="http://schemas.microsoft.com/office/drawing/2014/main" id="{46D6984C-3B32-43BB-A91F-3D91A7E5CA10}"/>
              </a:ext>
            </a:extLst>
          </p:cNvPr>
          <p:cNvSpPr/>
          <p:nvPr/>
        </p:nvSpPr>
        <p:spPr>
          <a:xfrm>
            <a:off x="7758469" y="3159253"/>
            <a:ext cx="2783840"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Organizations</a:t>
            </a:r>
          </a:p>
        </p:txBody>
      </p:sp>
      <p:sp>
        <p:nvSpPr>
          <p:cNvPr id="24" name="Rectangle: Rounded Corners 23">
            <a:extLst>
              <a:ext uri="{FF2B5EF4-FFF2-40B4-BE49-F238E27FC236}">
                <a16:creationId xmlns:a16="http://schemas.microsoft.com/office/drawing/2014/main" id="{2BA995FD-B2BF-439A-9AFE-14B43B6486AC}"/>
              </a:ext>
            </a:extLst>
          </p:cNvPr>
          <p:cNvSpPr/>
          <p:nvPr/>
        </p:nvSpPr>
        <p:spPr>
          <a:xfrm>
            <a:off x="3576320" y="4790649"/>
            <a:ext cx="6431280"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Root CNAs / CNAs of Last Resort</a:t>
            </a:r>
          </a:p>
        </p:txBody>
      </p:sp>
      <p:graphicFrame>
        <p:nvGraphicFramePr>
          <p:cNvPr id="25" name="Diagram 24">
            <a:extLst>
              <a:ext uri="{FF2B5EF4-FFF2-40B4-BE49-F238E27FC236}">
                <a16:creationId xmlns:a16="http://schemas.microsoft.com/office/drawing/2014/main" id="{E0CBD0B7-6DDE-41C3-86FB-2F7D5722CD68}"/>
              </a:ext>
            </a:extLst>
          </p:cNvPr>
          <p:cNvGraphicFramePr/>
          <p:nvPr>
            <p:extLst>
              <p:ext uri="{D42A27DB-BD31-4B8C-83A1-F6EECF244321}">
                <p14:modId xmlns:p14="http://schemas.microsoft.com/office/powerpoint/2010/main" val="661033634"/>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401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E3C1F3-ED1E-447A-9C48-02308A3A252F}"/>
              </a:ext>
            </a:extLst>
          </p:cNvPr>
          <p:cNvSpPr>
            <a:spLocks noGrp="1"/>
          </p:cNvSpPr>
          <p:nvPr>
            <p:ph type="ctrTitle" sz="quarter"/>
          </p:nvPr>
        </p:nvSpPr>
        <p:spPr/>
        <p:txBody>
          <a:bodyPr/>
          <a:lstStyle/>
          <a:p>
            <a:r>
              <a:rPr lang="en-US" dirty="0"/>
              <a:t>Overlapping Scopes:</a:t>
            </a:r>
            <a:br>
              <a:rPr lang="en-US" dirty="0"/>
            </a:br>
            <a:r>
              <a:rPr lang="en-US" dirty="0"/>
              <a:t>Vendors and Open Source</a:t>
            </a:r>
          </a:p>
        </p:txBody>
      </p:sp>
      <p:sp>
        <p:nvSpPr>
          <p:cNvPr id="4" name="Slide Number Placeholder 3">
            <a:extLst>
              <a:ext uri="{FF2B5EF4-FFF2-40B4-BE49-F238E27FC236}">
                <a16:creationId xmlns:a16="http://schemas.microsoft.com/office/drawing/2014/main" id="{BDBDE27C-EBBC-4213-A6BB-2EEA0B20836F}"/>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42</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950948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49CD-1FB6-4DD8-993D-F7918F00C8E7}"/>
              </a:ext>
            </a:extLst>
          </p:cNvPr>
          <p:cNvSpPr>
            <a:spLocks noGrp="1"/>
          </p:cNvSpPr>
          <p:nvPr>
            <p:ph type="title"/>
          </p:nvPr>
        </p:nvSpPr>
        <p:spPr/>
        <p:txBody>
          <a:bodyPr/>
          <a:lstStyle/>
          <a:p>
            <a:r>
              <a:rPr lang="en-US" dirty="0"/>
              <a:t>Software Dependencies</a:t>
            </a:r>
          </a:p>
        </p:txBody>
      </p:sp>
      <p:sp>
        <p:nvSpPr>
          <p:cNvPr id="3" name="Content Placeholder 2">
            <a:extLst>
              <a:ext uri="{FF2B5EF4-FFF2-40B4-BE49-F238E27FC236}">
                <a16:creationId xmlns:a16="http://schemas.microsoft.com/office/drawing/2014/main" id="{BFA10B19-E6F9-4BDA-B55F-B7FB1564FB0D}"/>
              </a:ext>
            </a:extLst>
          </p:cNvPr>
          <p:cNvSpPr>
            <a:spLocks noGrp="1"/>
          </p:cNvSpPr>
          <p:nvPr>
            <p:ph idx="1"/>
          </p:nvPr>
        </p:nvSpPr>
        <p:spPr/>
        <p:txBody>
          <a:bodyPr/>
          <a:lstStyle/>
          <a:p>
            <a:r>
              <a:rPr lang="en-US" dirty="0"/>
              <a:t>Upstream is a CNA</a:t>
            </a:r>
          </a:p>
          <a:p>
            <a:pPr lvl="1"/>
            <a:r>
              <a:rPr lang="en-US" dirty="0"/>
              <a:t>Upstream gets priority</a:t>
            </a:r>
          </a:p>
          <a:p>
            <a:pPr lvl="1"/>
            <a:r>
              <a:rPr lang="en-US" dirty="0"/>
              <a:t>Escalate to Root if upstream disputes</a:t>
            </a:r>
          </a:p>
          <a:p>
            <a:r>
              <a:rPr lang="en-US" dirty="0"/>
              <a:t>Upstream is not a CNA</a:t>
            </a:r>
          </a:p>
          <a:p>
            <a:pPr lvl="1"/>
            <a:r>
              <a:rPr lang="en-US" dirty="0"/>
              <a:t>Must make good-faith effort to contact upstream</a:t>
            </a:r>
          </a:p>
          <a:p>
            <a:pPr lvl="1"/>
            <a:r>
              <a:rPr lang="en-US" dirty="0"/>
              <a:t>Option 1</a:t>
            </a:r>
          </a:p>
          <a:p>
            <a:pPr lvl="2"/>
            <a:r>
              <a:rPr lang="en-US" dirty="0"/>
              <a:t>Request CVE ID from CNA of Last Resort</a:t>
            </a:r>
          </a:p>
          <a:p>
            <a:pPr lvl="1"/>
            <a:r>
              <a:rPr lang="en-US" dirty="0"/>
              <a:t>Option 2</a:t>
            </a:r>
          </a:p>
          <a:p>
            <a:pPr lvl="2"/>
            <a:r>
              <a:rPr lang="en-US" dirty="0"/>
              <a:t>Assign if no other CNAs involved</a:t>
            </a:r>
          </a:p>
          <a:p>
            <a:pPr lvl="2"/>
            <a:r>
              <a:rPr lang="en-US" dirty="0"/>
              <a:t>Negotiate assignment if multiple CNAs are involved</a:t>
            </a:r>
          </a:p>
          <a:p>
            <a:pPr lvl="2"/>
            <a:r>
              <a:rPr lang="en-US" dirty="0"/>
              <a:t>Go to CNA of Last Resort if negotiations fail</a:t>
            </a:r>
          </a:p>
          <a:p>
            <a:endParaRPr lang="en-US" dirty="0"/>
          </a:p>
        </p:txBody>
      </p:sp>
      <p:sp>
        <p:nvSpPr>
          <p:cNvPr id="4" name="Slide Number Placeholder 3">
            <a:extLst>
              <a:ext uri="{FF2B5EF4-FFF2-40B4-BE49-F238E27FC236}">
                <a16:creationId xmlns:a16="http://schemas.microsoft.com/office/drawing/2014/main" id="{C5BF8ADA-0838-4926-84A3-E07B6B38BB1C}"/>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43</a:t>
            </a:fld>
            <a:r>
              <a:rPr lang="en-US"/>
              <a:t> </a:t>
            </a:r>
            <a:r>
              <a:rPr lang="en-US">
                <a:solidFill>
                  <a:srgbClr val="C1CD23"/>
                </a:solidFill>
              </a:rPr>
              <a:t>|</a:t>
            </a:r>
            <a:endParaRPr lang="en-US" dirty="0">
              <a:solidFill>
                <a:srgbClr val="C1CD23"/>
              </a:solidFill>
            </a:endParaRPr>
          </a:p>
        </p:txBody>
      </p:sp>
      <p:pic>
        <p:nvPicPr>
          <p:cNvPr id="6" name="Graphic 5" descr="Man with kid">
            <a:extLst>
              <a:ext uri="{FF2B5EF4-FFF2-40B4-BE49-F238E27FC236}">
                <a16:creationId xmlns:a16="http://schemas.microsoft.com/office/drawing/2014/main" id="{BCFF5898-052D-4B0C-9C70-09FC2210AD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3494" y="1540890"/>
            <a:ext cx="4015706" cy="4015706"/>
          </a:xfrm>
          <a:prstGeom prst="rect">
            <a:avLst/>
          </a:prstGeom>
        </p:spPr>
      </p:pic>
      <p:graphicFrame>
        <p:nvGraphicFramePr>
          <p:cNvPr id="7" name="Diagram 6">
            <a:extLst>
              <a:ext uri="{FF2B5EF4-FFF2-40B4-BE49-F238E27FC236}">
                <a16:creationId xmlns:a16="http://schemas.microsoft.com/office/drawing/2014/main" id="{5FE4E675-A97E-4155-8856-C8A6946ABD33}"/>
              </a:ext>
            </a:extLst>
          </p:cNvPr>
          <p:cNvGraphicFramePr/>
          <p:nvPr>
            <p:extLst>
              <p:ext uri="{D42A27DB-BD31-4B8C-83A1-F6EECF244321}">
                <p14:modId xmlns:p14="http://schemas.microsoft.com/office/powerpoint/2010/main" val="4199529467"/>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06432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5380-C5BC-4054-A667-9D1571C5B749}"/>
              </a:ext>
            </a:extLst>
          </p:cNvPr>
          <p:cNvSpPr>
            <a:spLocks noGrp="1"/>
          </p:cNvSpPr>
          <p:nvPr>
            <p:ph type="title"/>
          </p:nvPr>
        </p:nvSpPr>
        <p:spPr/>
        <p:txBody>
          <a:bodyPr/>
          <a:lstStyle/>
          <a:p>
            <a:r>
              <a:rPr lang="en-US" dirty="0"/>
              <a:t>Vendor CNAs Collaborate on a Project</a:t>
            </a:r>
          </a:p>
        </p:txBody>
      </p:sp>
      <p:sp>
        <p:nvSpPr>
          <p:cNvPr id="3" name="Content Placeholder 2">
            <a:extLst>
              <a:ext uri="{FF2B5EF4-FFF2-40B4-BE49-F238E27FC236}">
                <a16:creationId xmlns:a16="http://schemas.microsoft.com/office/drawing/2014/main" id="{80F5011E-9FED-4F70-85BC-CB2BAFC07A2C}"/>
              </a:ext>
            </a:extLst>
          </p:cNvPr>
          <p:cNvSpPr>
            <a:spLocks noGrp="1"/>
          </p:cNvSpPr>
          <p:nvPr>
            <p:ph idx="1"/>
          </p:nvPr>
        </p:nvSpPr>
        <p:spPr/>
        <p:txBody>
          <a:bodyPr>
            <a:normAutofit/>
          </a:bodyPr>
          <a:lstStyle/>
          <a:p>
            <a:r>
              <a:rPr lang="en-US" dirty="0"/>
              <a:t>Option 1</a:t>
            </a:r>
          </a:p>
          <a:p>
            <a:pPr lvl="1"/>
            <a:r>
              <a:rPr lang="en-US" dirty="0"/>
              <a:t>Negotiate</a:t>
            </a:r>
          </a:p>
          <a:p>
            <a:pPr lvl="1"/>
            <a:r>
              <a:rPr lang="en-US" dirty="0"/>
              <a:t>Escalate to Root if negotiations fail</a:t>
            </a:r>
          </a:p>
          <a:p>
            <a:r>
              <a:rPr lang="en-US" dirty="0"/>
              <a:t>Option 2</a:t>
            </a:r>
          </a:p>
          <a:p>
            <a:pPr lvl="1"/>
            <a:r>
              <a:rPr lang="en-US" dirty="0"/>
              <a:t>Create project-focused CNA</a:t>
            </a:r>
          </a:p>
          <a:p>
            <a:pPr lvl="1"/>
            <a:endParaRPr lang="en-US" dirty="0"/>
          </a:p>
        </p:txBody>
      </p:sp>
      <p:sp>
        <p:nvSpPr>
          <p:cNvPr id="4" name="Slide Number Placeholder 3">
            <a:extLst>
              <a:ext uri="{FF2B5EF4-FFF2-40B4-BE49-F238E27FC236}">
                <a16:creationId xmlns:a16="http://schemas.microsoft.com/office/drawing/2014/main" id="{89638F63-8906-44B8-BE51-B2D933EA986E}"/>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44</a:t>
            </a:fld>
            <a:r>
              <a:rPr lang="en-US"/>
              <a:t> </a:t>
            </a:r>
            <a:r>
              <a:rPr lang="en-US">
                <a:solidFill>
                  <a:srgbClr val="C1CD23"/>
                </a:solidFill>
              </a:rPr>
              <a:t>|</a:t>
            </a:r>
            <a:endParaRPr lang="en-US" dirty="0">
              <a:solidFill>
                <a:srgbClr val="C1CD23"/>
              </a:solidFill>
            </a:endParaRPr>
          </a:p>
        </p:txBody>
      </p:sp>
      <p:pic>
        <p:nvPicPr>
          <p:cNvPr id="8" name="Graphic 7" descr="Cheers">
            <a:extLst>
              <a:ext uri="{FF2B5EF4-FFF2-40B4-BE49-F238E27FC236}">
                <a16:creationId xmlns:a16="http://schemas.microsoft.com/office/drawing/2014/main" id="{33A798A5-A8D5-4632-B5ED-D8C6508A1E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9200" y="1585665"/>
            <a:ext cx="4314015" cy="4314015"/>
          </a:xfrm>
          <a:prstGeom prst="rect">
            <a:avLst/>
          </a:prstGeom>
        </p:spPr>
      </p:pic>
      <p:graphicFrame>
        <p:nvGraphicFramePr>
          <p:cNvPr id="6" name="Diagram 5">
            <a:extLst>
              <a:ext uri="{FF2B5EF4-FFF2-40B4-BE49-F238E27FC236}">
                <a16:creationId xmlns:a16="http://schemas.microsoft.com/office/drawing/2014/main" id="{88298B25-9101-4112-A3B5-ED14EE894556}"/>
              </a:ext>
            </a:extLst>
          </p:cNvPr>
          <p:cNvGraphicFramePr/>
          <p:nvPr>
            <p:extLst>
              <p:ext uri="{D42A27DB-BD31-4B8C-83A1-F6EECF244321}">
                <p14:modId xmlns:p14="http://schemas.microsoft.com/office/powerpoint/2010/main" val="4199529467"/>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2561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8190-0D7B-4C68-87C5-B2916AD8BFA5}"/>
              </a:ext>
            </a:extLst>
          </p:cNvPr>
          <p:cNvSpPr>
            <a:spLocks noGrp="1"/>
          </p:cNvSpPr>
          <p:nvPr>
            <p:ph type="title"/>
          </p:nvPr>
        </p:nvSpPr>
        <p:spPr/>
        <p:txBody>
          <a:bodyPr/>
          <a:lstStyle/>
          <a:p>
            <a:r>
              <a:rPr lang="en-US" dirty="0"/>
              <a:t>Forks</a:t>
            </a:r>
          </a:p>
        </p:txBody>
      </p:sp>
      <p:sp>
        <p:nvSpPr>
          <p:cNvPr id="3" name="Content Placeholder 2">
            <a:extLst>
              <a:ext uri="{FF2B5EF4-FFF2-40B4-BE49-F238E27FC236}">
                <a16:creationId xmlns:a16="http://schemas.microsoft.com/office/drawing/2014/main" id="{2F8D8663-8019-4744-95D6-EE7795420CAB}"/>
              </a:ext>
            </a:extLst>
          </p:cNvPr>
          <p:cNvSpPr>
            <a:spLocks noGrp="1"/>
          </p:cNvSpPr>
          <p:nvPr>
            <p:ph idx="1"/>
          </p:nvPr>
        </p:nvSpPr>
        <p:spPr/>
        <p:txBody>
          <a:bodyPr/>
          <a:lstStyle/>
          <a:p>
            <a:r>
              <a:rPr lang="en-US" dirty="0"/>
              <a:t>Defer to main branch (if one exists)</a:t>
            </a:r>
          </a:p>
          <a:p>
            <a:r>
              <a:rPr lang="en-US" dirty="0"/>
              <a:t>Negotiate the assignment otherwise</a:t>
            </a:r>
          </a:p>
          <a:p>
            <a:r>
              <a:rPr lang="en-US" dirty="0"/>
              <a:t>Escalate to Root if negotiations fail</a:t>
            </a:r>
          </a:p>
          <a:p>
            <a:endParaRPr lang="en-US" dirty="0"/>
          </a:p>
        </p:txBody>
      </p:sp>
      <p:sp>
        <p:nvSpPr>
          <p:cNvPr id="4" name="Slide Number Placeholder 3">
            <a:extLst>
              <a:ext uri="{FF2B5EF4-FFF2-40B4-BE49-F238E27FC236}">
                <a16:creationId xmlns:a16="http://schemas.microsoft.com/office/drawing/2014/main" id="{28DFB145-C239-4816-802B-591FCA1BD85F}"/>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45</a:t>
            </a:fld>
            <a:r>
              <a:rPr lang="en-US"/>
              <a:t> </a:t>
            </a:r>
            <a:r>
              <a:rPr lang="en-US">
                <a:solidFill>
                  <a:srgbClr val="C1CD23"/>
                </a:solidFill>
              </a:rPr>
              <a:t>|</a:t>
            </a:r>
            <a:endParaRPr lang="en-US" dirty="0">
              <a:solidFill>
                <a:srgbClr val="C1CD23"/>
              </a:solidFill>
            </a:endParaRPr>
          </a:p>
        </p:txBody>
      </p:sp>
      <p:pic>
        <p:nvPicPr>
          <p:cNvPr id="6" name="Graphic 5" descr="Fork">
            <a:extLst>
              <a:ext uri="{FF2B5EF4-FFF2-40B4-BE49-F238E27FC236}">
                <a16:creationId xmlns:a16="http://schemas.microsoft.com/office/drawing/2014/main" id="{40442171-B910-424E-8138-95B0B8FF54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9200" y="1816793"/>
            <a:ext cx="4043680" cy="4043680"/>
          </a:xfrm>
          <a:prstGeom prst="rect">
            <a:avLst/>
          </a:prstGeom>
        </p:spPr>
      </p:pic>
      <p:graphicFrame>
        <p:nvGraphicFramePr>
          <p:cNvPr id="7" name="Diagram 6">
            <a:extLst>
              <a:ext uri="{FF2B5EF4-FFF2-40B4-BE49-F238E27FC236}">
                <a16:creationId xmlns:a16="http://schemas.microsoft.com/office/drawing/2014/main" id="{D8B8C1C6-B107-4A5B-AB52-DF63E40F495F}"/>
              </a:ext>
            </a:extLst>
          </p:cNvPr>
          <p:cNvGraphicFramePr/>
          <p:nvPr>
            <p:extLst>
              <p:ext uri="{D42A27DB-BD31-4B8C-83A1-F6EECF244321}">
                <p14:modId xmlns:p14="http://schemas.microsoft.com/office/powerpoint/2010/main" val="4199529467"/>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2527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99B5FC-8483-47EC-A783-DE1166B5BAFF}"/>
              </a:ext>
            </a:extLst>
          </p:cNvPr>
          <p:cNvSpPr>
            <a:spLocks noGrp="1"/>
          </p:cNvSpPr>
          <p:nvPr>
            <p:ph type="ctrTitle" sz="quarter"/>
          </p:nvPr>
        </p:nvSpPr>
        <p:spPr/>
        <p:txBody>
          <a:bodyPr/>
          <a:lstStyle/>
          <a:p>
            <a:r>
              <a:rPr lang="en-US" dirty="0"/>
              <a:t>Overlapping Scopes:</a:t>
            </a:r>
            <a:br>
              <a:rPr lang="en-US" dirty="0"/>
            </a:br>
            <a:r>
              <a:rPr lang="en-US" dirty="0"/>
              <a:t>Non-Vendor CNAs</a:t>
            </a:r>
          </a:p>
        </p:txBody>
      </p:sp>
      <p:sp>
        <p:nvSpPr>
          <p:cNvPr id="4" name="Slide Number Placeholder 3">
            <a:extLst>
              <a:ext uri="{FF2B5EF4-FFF2-40B4-BE49-F238E27FC236}">
                <a16:creationId xmlns:a16="http://schemas.microsoft.com/office/drawing/2014/main" id="{2D956707-27C0-461F-AD5E-CAD3E134E5D9}"/>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46</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887339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A9B6-00F7-4A3E-A56E-590E3A5F665E}"/>
              </a:ext>
            </a:extLst>
          </p:cNvPr>
          <p:cNvSpPr>
            <a:spLocks noGrp="1"/>
          </p:cNvSpPr>
          <p:nvPr>
            <p:ph type="title"/>
          </p:nvPr>
        </p:nvSpPr>
        <p:spPr>
          <a:xfrm>
            <a:off x="812801" y="274638"/>
            <a:ext cx="10972799" cy="868362"/>
          </a:xfrm>
        </p:spPr>
        <p:txBody>
          <a:bodyPr>
            <a:normAutofit/>
          </a:bodyPr>
          <a:lstStyle/>
          <a:p>
            <a:r>
              <a:rPr lang="en-US" dirty="0"/>
              <a:t>Coordinators, Bounties, and Researchers</a:t>
            </a:r>
          </a:p>
        </p:txBody>
      </p:sp>
      <p:sp>
        <p:nvSpPr>
          <p:cNvPr id="3" name="Content Placeholder 2">
            <a:extLst>
              <a:ext uri="{FF2B5EF4-FFF2-40B4-BE49-F238E27FC236}">
                <a16:creationId xmlns:a16="http://schemas.microsoft.com/office/drawing/2014/main" id="{78FB694B-ACCD-4FED-AECA-0B2DE7072BB1}"/>
              </a:ext>
            </a:extLst>
          </p:cNvPr>
          <p:cNvSpPr>
            <a:spLocks noGrp="1"/>
          </p:cNvSpPr>
          <p:nvPr>
            <p:ph idx="1"/>
          </p:nvPr>
        </p:nvSpPr>
        <p:spPr/>
        <p:txBody>
          <a:bodyPr/>
          <a:lstStyle/>
          <a:p>
            <a:r>
              <a:rPr lang="en-US" dirty="0"/>
              <a:t>Difficult to detect duplicate assignments before disclosure</a:t>
            </a:r>
          </a:p>
          <a:p>
            <a:r>
              <a:rPr lang="en-US" dirty="0"/>
              <a:t>Good-faith effort to contact vendor required</a:t>
            </a:r>
          </a:p>
          <a:p>
            <a:pPr lvl="1"/>
            <a:r>
              <a:rPr lang="en-US" dirty="0"/>
              <a:t>Vendor can detect independent discoveries</a:t>
            </a:r>
          </a:p>
          <a:p>
            <a:r>
              <a:rPr lang="en-US" dirty="0"/>
              <a:t>First to populate gets priority</a:t>
            </a:r>
          </a:p>
        </p:txBody>
      </p:sp>
      <p:sp>
        <p:nvSpPr>
          <p:cNvPr id="4" name="Slide Number Placeholder 3">
            <a:extLst>
              <a:ext uri="{FF2B5EF4-FFF2-40B4-BE49-F238E27FC236}">
                <a16:creationId xmlns:a16="http://schemas.microsoft.com/office/drawing/2014/main" id="{91F0EC82-352C-4BEB-AF48-F4F11DC6C7CF}"/>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47</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551D54F7-34B4-4C91-B9EE-4888B72126A8}"/>
              </a:ext>
            </a:extLst>
          </p:cNvPr>
          <p:cNvGraphicFramePr/>
          <p:nvPr>
            <p:extLst>
              <p:ext uri="{D42A27DB-BD31-4B8C-83A1-F6EECF244321}">
                <p14:modId xmlns:p14="http://schemas.microsoft.com/office/powerpoint/2010/main" val="4199529467"/>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159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D05D-9E39-4FC0-992B-5AA399B2B210}"/>
              </a:ext>
            </a:extLst>
          </p:cNvPr>
          <p:cNvSpPr>
            <a:spLocks noGrp="1"/>
          </p:cNvSpPr>
          <p:nvPr>
            <p:ph type="title"/>
          </p:nvPr>
        </p:nvSpPr>
        <p:spPr/>
        <p:txBody>
          <a:bodyPr/>
          <a:lstStyle/>
          <a:p>
            <a:r>
              <a:rPr lang="en-US" dirty="0"/>
              <a:t>Root CNAs</a:t>
            </a:r>
          </a:p>
        </p:txBody>
      </p:sp>
      <p:graphicFrame>
        <p:nvGraphicFramePr>
          <p:cNvPr id="5" name="Content Placeholder 4">
            <a:extLst>
              <a:ext uri="{FF2B5EF4-FFF2-40B4-BE49-F238E27FC236}">
                <a16:creationId xmlns:a16="http://schemas.microsoft.com/office/drawing/2014/main" id="{E680D927-CDB4-4C66-A03E-27619A231ED8}"/>
              </a:ext>
            </a:extLst>
          </p:cNvPr>
          <p:cNvGraphicFramePr>
            <a:graphicFrameLocks noGrp="1"/>
          </p:cNvGraphicFramePr>
          <p:nvPr>
            <p:ph idx="1"/>
            <p:extLst>
              <p:ext uri="{D42A27DB-BD31-4B8C-83A1-F6EECF244321}">
                <p14:modId xmlns:p14="http://schemas.microsoft.com/office/powerpoint/2010/main" val="2569134583"/>
              </p:ext>
            </p:extLst>
          </p:nvPr>
        </p:nvGraphicFramePr>
        <p:xfrm>
          <a:off x="812800" y="1447800"/>
          <a:ext cx="10195626"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A0E6857-A068-4E30-8612-5AF630065E1E}"/>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48</a:t>
            </a:fld>
            <a:r>
              <a:rPr lang="en-US"/>
              <a:t> </a:t>
            </a:r>
            <a:r>
              <a:rPr lang="en-US">
                <a:solidFill>
                  <a:srgbClr val="C1CD23"/>
                </a:solidFill>
              </a:rPr>
              <a:t>|</a:t>
            </a:r>
            <a:endParaRPr lang="en-US" dirty="0">
              <a:solidFill>
                <a:srgbClr val="C1CD23"/>
              </a:solidFill>
            </a:endParaRPr>
          </a:p>
        </p:txBody>
      </p:sp>
      <p:graphicFrame>
        <p:nvGraphicFramePr>
          <p:cNvPr id="6" name="Diagram 5">
            <a:extLst>
              <a:ext uri="{FF2B5EF4-FFF2-40B4-BE49-F238E27FC236}">
                <a16:creationId xmlns:a16="http://schemas.microsoft.com/office/drawing/2014/main" id="{BD68C168-A892-4BF9-8F0A-0F505D1DCA53}"/>
              </a:ext>
            </a:extLst>
          </p:cNvPr>
          <p:cNvGraphicFramePr/>
          <p:nvPr>
            <p:extLst>
              <p:ext uri="{D42A27DB-BD31-4B8C-83A1-F6EECF244321}">
                <p14:modId xmlns:p14="http://schemas.microsoft.com/office/powerpoint/2010/main" val="4199529467"/>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25418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B605AF-0F96-4E86-A629-BF539627634E}"/>
              </a:ext>
            </a:extLst>
          </p:cNvPr>
          <p:cNvSpPr>
            <a:spLocks noGrp="1"/>
          </p:cNvSpPr>
          <p:nvPr>
            <p:ph type="ctrTitle" sz="quarter"/>
          </p:nvPr>
        </p:nvSpPr>
        <p:spPr/>
        <p:txBody>
          <a:bodyPr/>
          <a:lstStyle/>
          <a:p>
            <a:r>
              <a:rPr lang="en-US" dirty="0"/>
              <a:t>INC2: Intended to be Public</a:t>
            </a:r>
          </a:p>
        </p:txBody>
      </p:sp>
      <p:sp>
        <p:nvSpPr>
          <p:cNvPr id="4" name="Slide Number Placeholder 3">
            <a:extLst>
              <a:ext uri="{FF2B5EF4-FFF2-40B4-BE49-F238E27FC236}">
                <a16:creationId xmlns:a16="http://schemas.microsoft.com/office/drawing/2014/main" id="{5E31CA41-6C53-42C0-852C-EDED767312CD}"/>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49</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415348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B26DF3-DD44-4730-8A3D-A92AC282B6CF}"/>
              </a:ext>
            </a:extLst>
          </p:cNvPr>
          <p:cNvSpPr>
            <a:spLocks noGrp="1"/>
          </p:cNvSpPr>
          <p:nvPr>
            <p:ph type="ctrTitle" sz="quarter"/>
          </p:nvPr>
        </p:nvSpPr>
        <p:spPr/>
        <p:txBody>
          <a:bodyPr/>
          <a:lstStyle/>
          <a:p>
            <a:r>
              <a:rPr lang="en-US" dirty="0"/>
              <a:t>Difficulties in Identifying Independent Bugs</a:t>
            </a:r>
          </a:p>
        </p:txBody>
      </p:sp>
      <p:sp>
        <p:nvSpPr>
          <p:cNvPr id="4" name="Slide Number Placeholder 3">
            <a:extLst>
              <a:ext uri="{FF2B5EF4-FFF2-40B4-BE49-F238E27FC236}">
                <a16:creationId xmlns:a16="http://schemas.microsoft.com/office/drawing/2014/main" id="{0D5D8117-9BEC-48E6-B333-E01F7C491CDE}"/>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29534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7274-23D5-4E88-9E71-7376DD3BFD53}"/>
              </a:ext>
            </a:extLst>
          </p:cNvPr>
          <p:cNvSpPr>
            <a:spLocks noGrp="1"/>
          </p:cNvSpPr>
          <p:nvPr>
            <p:ph type="title"/>
          </p:nvPr>
        </p:nvSpPr>
        <p:spPr/>
        <p:txBody>
          <a:bodyPr/>
          <a:lstStyle/>
          <a:p>
            <a:r>
              <a:rPr lang="en-US" dirty="0"/>
              <a:t>Public</a:t>
            </a:r>
          </a:p>
        </p:txBody>
      </p:sp>
      <p:sp>
        <p:nvSpPr>
          <p:cNvPr id="3" name="Content Placeholder 2">
            <a:extLst>
              <a:ext uri="{FF2B5EF4-FFF2-40B4-BE49-F238E27FC236}">
                <a16:creationId xmlns:a16="http://schemas.microsoft.com/office/drawing/2014/main" id="{82D362E5-07C7-4CAA-BC75-79276F7A517C}"/>
              </a:ext>
            </a:extLst>
          </p:cNvPr>
          <p:cNvSpPr>
            <a:spLocks noGrp="1"/>
          </p:cNvSpPr>
          <p:nvPr>
            <p:ph idx="1"/>
          </p:nvPr>
        </p:nvSpPr>
        <p:spPr/>
        <p:txBody>
          <a:bodyPr/>
          <a:lstStyle/>
          <a:p>
            <a:r>
              <a:rPr lang="en-US" dirty="0"/>
              <a:t>Private CVE IDs don’t help the community</a:t>
            </a:r>
          </a:p>
          <a:p>
            <a:r>
              <a:rPr lang="en-US" dirty="0"/>
              <a:t>Can assign before public but</a:t>
            </a:r>
          </a:p>
          <a:p>
            <a:pPr lvl="1"/>
            <a:r>
              <a:rPr lang="en-US" dirty="0"/>
              <a:t>Must intend to make the information public</a:t>
            </a:r>
          </a:p>
          <a:p>
            <a:pPr lvl="1"/>
            <a:r>
              <a:rPr lang="en-US" dirty="0"/>
              <a:t>If a CNA decides not to publish, then the ID should be rejected </a:t>
            </a:r>
          </a:p>
        </p:txBody>
      </p:sp>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50</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3D81FEB6-EBC0-457E-9DDA-EFEE06653660}"/>
              </a:ext>
            </a:extLst>
          </p:cNvPr>
          <p:cNvGraphicFramePr/>
          <p:nvPr>
            <p:extLst>
              <p:ext uri="{D42A27DB-BD31-4B8C-83A1-F6EECF244321}">
                <p14:modId xmlns:p14="http://schemas.microsoft.com/office/powerpoint/2010/main" val="1177378617"/>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685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CFD0-79F0-490A-B308-71D51CB3E04E}"/>
              </a:ext>
            </a:extLst>
          </p:cNvPr>
          <p:cNvSpPr>
            <a:spLocks noGrp="1"/>
          </p:cNvSpPr>
          <p:nvPr>
            <p:ph type="title"/>
          </p:nvPr>
        </p:nvSpPr>
        <p:spPr/>
        <p:txBody>
          <a:bodyPr/>
          <a:lstStyle/>
          <a:p>
            <a:r>
              <a:rPr lang="en-US" dirty="0"/>
              <a:t>Public Requirements</a:t>
            </a:r>
          </a:p>
        </p:txBody>
      </p:sp>
      <p:sp>
        <p:nvSpPr>
          <p:cNvPr id="3" name="Content Placeholder 2">
            <a:extLst>
              <a:ext uri="{FF2B5EF4-FFF2-40B4-BE49-F238E27FC236}">
                <a16:creationId xmlns:a16="http://schemas.microsoft.com/office/drawing/2014/main" id="{0EAEF35F-6A2E-4BD8-A357-ADB0108F70D8}"/>
              </a:ext>
            </a:extLst>
          </p:cNvPr>
          <p:cNvSpPr>
            <a:spLocks noGrp="1"/>
          </p:cNvSpPr>
          <p:nvPr>
            <p:ph idx="1"/>
          </p:nvPr>
        </p:nvSpPr>
        <p:spPr/>
        <p:txBody>
          <a:bodyPr/>
          <a:lstStyle/>
          <a:p>
            <a:r>
              <a:rPr lang="en-US" dirty="0"/>
              <a:t>Must have a URL</a:t>
            </a:r>
          </a:p>
          <a:p>
            <a:r>
              <a:rPr lang="en-US" dirty="0"/>
              <a:t>The Terms of Service must allow ability to link to the URL</a:t>
            </a:r>
          </a:p>
          <a:p>
            <a:r>
              <a:rPr lang="en-US" dirty="0"/>
              <a:t>The document linked to the URL must contain:</a:t>
            </a:r>
          </a:p>
          <a:p>
            <a:pPr lvl="1"/>
            <a:r>
              <a:rPr lang="en-US" dirty="0"/>
              <a:t>Product</a:t>
            </a:r>
          </a:p>
          <a:p>
            <a:pPr lvl="1"/>
            <a:r>
              <a:rPr lang="en-US" dirty="0"/>
              <a:t>Version</a:t>
            </a:r>
          </a:p>
          <a:p>
            <a:pPr lvl="1"/>
            <a:r>
              <a:rPr lang="en-US" dirty="0"/>
              <a:t>Problem type (vulnerability type or impact)</a:t>
            </a:r>
          </a:p>
          <a:p>
            <a:r>
              <a:rPr lang="en-US" dirty="0"/>
              <a:t>Registration and login requirements are acceptable, but there can be no other restrictions</a:t>
            </a:r>
          </a:p>
          <a:p>
            <a:endParaRPr lang="en-US" dirty="0"/>
          </a:p>
        </p:txBody>
      </p:sp>
      <p:sp>
        <p:nvSpPr>
          <p:cNvPr id="4" name="Slide Number Placeholder 3">
            <a:extLst>
              <a:ext uri="{FF2B5EF4-FFF2-40B4-BE49-F238E27FC236}">
                <a16:creationId xmlns:a16="http://schemas.microsoft.com/office/drawing/2014/main" id="{DCE27026-C402-4C2C-B3C0-DD20A072BBA5}"/>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51</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6610DD92-C1D3-483C-8DA9-8227BC0F77C6}"/>
              </a:ext>
            </a:extLst>
          </p:cNvPr>
          <p:cNvGraphicFramePr/>
          <p:nvPr>
            <p:extLst>
              <p:ext uri="{D42A27DB-BD31-4B8C-83A1-F6EECF244321}">
                <p14:modId xmlns:p14="http://schemas.microsoft.com/office/powerpoint/2010/main" val="439137603"/>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9704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02A2-39B9-4828-90A8-9DD16051BFF0}"/>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8E972838-18AB-4FE2-88D3-63CC947D6F4F}"/>
              </a:ext>
            </a:extLst>
          </p:cNvPr>
          <p:cNvSpPr>
            <a:spLocks noGrp="1"/>
          </p:cNvSpPr>
          <p:nvPr>
            <p:ph idx="1"/>
          </p:nvPr>
        </p:nvSpPr>
        <p:spPr/>
        <p:txBody>
          <a:bodyPr/>
          <a:lstStyle/>
          <a:p>
            <a:r>
              <a:rPr lang="en-US" dirty="0"/>
              <a:t>Patches – Not Considered Public</a:t>
            </a:r>
          </a:p>
          <a:p>
            <a:r>
              <a:rPr lang="en-US" dirty="0"/>
              <a:t>Commits to online open-source repositories – Maybe</a:t>
            </a:r>
          </a:p>
          <a:p>
            <a:r>
              <a:rPr lang="en-US" dirty="0"/>
              <a:t>Change logs that only say “Fixed CVE-YYYY-NNNN” – Not Considered Public</a:t>
            </a:r>
          </a:p>
          <a:p>
            <a:r>
              <a:rPr lang="en-US" dirty="0"/>
              <a:t>Researcher blog posts – Considered Public</a:t>
            </a:r>
          </a:p>
          <a:p>
            <a:r>
              <a:rPr lang="en-US" dirty="0"/>
              <a:t>Advisories behind a customer log in – Not Considered Public</a:t>
            </a:r>
          </a:p>
          <a:p>
            <a:r>
              <a:rPr lang="en-US" dirty="0"/>
              <a:t>Links to a conference presentation – Considered Public</a:t>
            </a:r>
          </a:p>
          <a:p>
            <a:r>
              <a:rPr lang="en-US" dirty="0"/>
              <a:t>An academic journal entry - Maybe</a:t>
            </a:r>
          </a:p>
        </p:txBody>
      </p:sp>
      <p:sp>
        <p:nvSpPr>
          <p:cNvPr id="4" name="Slide Number Placeholder 3">
            <a:extLst>
              <a:ext uri="{FF2B5EF4-FFF2-40B4-BE49-F238E27FC236}">
                <a16:creationId xmlns:a16="http://schemas.microsoft.com/office/drawing/2014/main" id="{5EC6C942-9FFE-42CC-8306-C3080EA201F9}"/>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52</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93E81D8E-0BB0-4577-B6BD-A283D71F176F}"/>
              </a:ext>
            </a:extLst>
          </p:cNvPr>
          <p:cNvGraphicFramePr/>
          <p:nvPr>
            <p:extLst>
              <p:ext uri="{D42A27DB-BD31-4B8C-83A1-F6EECF244321}">
                <p14:modId xmlns:p14="http://schemas.microsoft.com/office/powerpoint/2010/main" val="919531342"/>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646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E80607-3C38-4694-8183-7C00784B1666}"/>
              </a:ext>
            </a:extLst>
          </p:cNvPr>
          <p:cNvSpPr>
            <a:spLocks noGrp="1"/>
          </p:cNvSpPr>
          <p:nvPr>
            <p:ph type="ctrTitle" sz="quarter"/>
          </p:nvPr>
        </p:nvSpPr>
        <p:spPr/>
        <p:txBody>
          <a:bodyPr/>
          <a:lstStyle/>
          <a:p>
            <a:r>
              <a:rPr lang="en-US" dirty="0"/>
              <a:t>INC3: Customer-Controlled Software</a:t>
            </a:r>
          </a:p>
        </p:txBody>
      </p:sp>
      <p:sp>
        <p:nvSpPr>
          <p:cNvPr id="4" name="Slide Number Placeholder 3">
            <a:extLst>
              <a:ext uri="{FF2B5EF4-FFF2-40B4-BE49-F238E27FC236}">
                <a16:creationId xmlns:a16="http://schemas.microsoft.com/office/drawing/2014/main" id="{9D664C95-1E66-42CF-967D-16BAA186860B}"/>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508583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7274-23D5-4E88-9E71-7376DD3BFD53}"/>
              </a:ext>
            </a:extLst>
          </p:cNvPr>
          <p:cNvSpPr>
            <a:spLocks noGrp="1"/>
          </p:cNvSpPr>
          <p:nvPr>
            <p:ph type="title"/>
          </p:nvPr>
        </p:nvSpPr>
        <p:spPr/>
        <p:txBody>
          <a:bodyPr/>
          <a:lstStyle/>
          <a:p>
            <a:r>
              <a:rPr lang="en-US" dirty="0"/>
              <a:t>Examples of Customer-Controlled Products</a:t>
            </a:r>
          </a:p>
        </p:txBody>
      </p:sp>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54</a:t>
            </a:fld>
            <a:r>
              <a:rPr lang="en-US"/>
              <a:t> </a:t>
            </a:r>
            <a:r>
              <a:rPr lang="en-US">
                <a:solidFill>
                  <a:srgbClr val="C1CD23"/>
                </a:solidFill>
              </a:rPr>
              <a:t>|</a:t>
            </a:r>
            <a:endParaRPr lang="en-US" dirty="0">
              <a:solidFill>
                <a:srgbClr val="C1CD23"/>
              </a:solidFill>
            </a:endParaRPr>
          </a:p>
        </p:txBody>
      </p:sp>
      <p:pic>
        <p:nvPicPr>
          <p:cNvPr id="6" name="Picture 5" descr="A screenshot of a cell phone&#10;&#10;Description automatically generated">
            <a:extLst>
              <a:ext uri="{FF2B5EF4-FFF2-40B4-BE49-F238E27FC236}">
                <a16:creationId xmlns:a16="http://schemas.microsoft.com/office/drawing/2014/main" id="{B302F025-CCC0-478E-9B27-F58ACE82CC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6142" y="2555977"/>
            <a:ext cx="3193957" cy="2874607"/>
          </a:xfrm>
          <a:prstGeom prst="rect">
            <a:avLst/>
          </a:prstGeom>
        </p:spPr>
      </p:pic>
      <p:sp>
        <p:nvSpPr>
          <p:cNvPr id="7" name="TextBox 6">
            <a:extLst>
              <a:ext uri="{FF2B5EF4-FFF2-40B4-BE49-F238E27FC236}">
                <a16:creationId xmlns:a16="http://schemas.microsoft.com/office/drawing/2014/main" id="{AFEB7FAD-F3A0-4ECC-A023-DFA74F3E2903}"/>
              </a:ext>
            </a:extLst>
          </p:cNvPr>
          <p:cNvSpPr txBox="1"/>
          <p:nvPr/>
        </p:nvSpPr>
        <p:spPr>
          <a:xfrm>
            <a:off x="416142" y="5612595"/>
            <a:ext cx="3354514" cy="230832"/>
          </a:xfrm>
          <a:prstGeom prst="rect">
            <a:avLst/>
          </a:prstGeom>
          <a:noFill/>
        </p:spPr>
        <p:txBody>
          <a:bodyPr wrap="square" rtlCol="0">
            <a:spAutoFit/>
          </a:bodyPr>
          <a:lstStyle/>
          <a:p>
            <a:r>
              <a:rPr lang="en-US" sz="900" dirty="0">
                <a:hlinkClick r:id="rId4" tooltip="http://www.psychocats.net/ubuntu/wubi"/>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9" name="Picture 8" descr="A screenshot of a computer&#10;&#10;Description automatically generated">
            <a:extLst>
              <a:ext uri="{FF2B5EF4-FFF2-40B4-BE49-F238E27FC236}">
                <a16:creationId xmlns:a16="http://schemas.microsoft.com/office/drawing/2014/main" id="{A50CA84F-0C0E-47D8-889D-758AA5E17DB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849260" y="2653836"/>
            <a:ext cx="3468904" cy="2678891"/>
          </a:xfrm>
          <a:prstGeom prst="rect">
            <a:avLst/>
          </a:prstGeom>
        </p:spPr>
      </p:pic>
      <p:sp>
        <p:nvSpPr>
          <p:cNvPr id="10" name="TextBox 9">
            <a:extLst>
              <a:ext uri="{FF2B5EF4-FFF2-40B4-BE49-F238E27FC236}">
                <a16:creationId xmlns:a16="http://schemas.microsoft.com/office/drawing/2014/main" id="{E07FC6B5-0BC1-4101-BADD-6C0D11623029}"/>
              </a:ext>
            </a:extLst>
          </p:cNvPr>
          <p:cNvSpPr txBox="1"/>
          <p:nvPr/>
        </p:nvSpPr>
        <p:spPr>
          <a:xfrm>
            <a:off x="4664070" y="5474095"/>
            <a:ext cx="2654094" cy="369332"/>
          </a:xfrm>
          <a:prstGeom prst="rect">
            <a:avLst/>
          </a:prstGeom>
          <a:noFill/>
        </p:spPr>
        <p:txBody>
          <a:bodyPr wrap="square" rtlCol="0">
            <a:spAutoFit/>
          </a:bodyPr>
          <a:lstStyle/>
          <a:p>
            <a:r>
              <a:rPr lang="en-US" sz="900" dirty="0">
                <a:hlinkClick r:id="rId7" tooltip="http://superuser.com/questions/322461/home-network-setup-incorporating-cisco-asa-5505"/>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12" name="Picture 11" descr="A close up of a map&#10;&#10;Description automatically generated">
            <a:extLst>
              <a:ext uri="{FF2B5EF4-FFF2-40B4-BE49-F238E27FC236}">
                <a16:creationId xmlns:a16="http://schemas.microsoft.com/office/drawing/2014/main" id="{7DF50517-A9C6-4597-AD7C-3938C1FBFA0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246722" y="2536760"/>
            <a:ext cx="3649475" cy="2866651"/>
          </a:xfrm>
          <a:prstGeom prst="rect">
            <a:avLst/>
          </a:prstGeom>
        </p:spPr>
      </p:pic>
      <p:sp>
        <p:nvSpPr>
          <p:cNvPr id="13" name="TextBox 12">
            <a:extLst>
              <a:ext uri="{FF2B5EF4-FFF2-40B4-BE49-F238E27FC236}">
                <a16:creationId xmlns:a16="http://schemas.microsoft.com/office/drawing/2014/main" id="{91CA8289-2180-4502-93B5-0BDE8799BB20}"/>
              </a:ext>
            </a:extLst>
          </p:cNvPr>
          <p:cNvSpPr txBox="1"/>
          <p:nvPr/>
        </p:nvSpPr>
        <p:spPr>
          <a:xfrm>
            <a:off x="7479766" y="5489646"/>
            <a:ext cx="3699373" cy="230832"/>
          </a:xfrm>
          <a:prstGeom prst="rect">
            <a:avLst/>
          </a:prstGeom>
          <a:noFill/>
        </p:spPr>
        <p:txBody>
          <a:bodyPr wrap="square" rtlCol="0">
            <a:spAutoFit/>
          </a:bodyPr>
          <a:lstStyle/>
          <a:p>
            <a:r>
              <a:rPr lang="en-US" sz="900" dirty="0">
                <a:hlinkClick r:id="rId9" tooltip="https://commons.wikimedia.org/wiki/File:Dependency_graph_of_the_software_distribution_bootstrap.png"/>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14" name="TextBox 13">
            <a:extLst>
              <a:ext uri="{FF2B5EF4-FFF2-40B4-BE49-F238E27FC236}">
                <a16:creationId xmlns:a16="http://schemas.microsoft.com/office/drawing/2014/main" id="{E74D04CD-03D2-4E04-9FDA-4BA79026A433}"/>
              </a:ext>
            </a:extLst>
          </p:cNvPr>
          <p:cNvSpPr txBox="1"/>
          <p:nvPr/>
        </p:nvSpPr>
        <p:spPr>
          <a:xfrm>
            <a:off x="918237" y="1713752"/>
            <a:ext cx="2350323" cy="369332"/>
          </a:xfrm>
          <a:prstGeom prst="rect">
            <a:avLst/>
          </a:prstGeom>
          <a:noFill/>
        </p:spPr>
        <p:txBody>
          <a:bodyPr wrap="none" rtlCol="0">
            <a:spAutoFit/>
          </a:bodyPr>
          <a:lstStyle/>
          <a:p>
            <a:r>
              <a:rPr lang="en-US" b="1" dirty="0"/>
              <a:t>Installed on a Machine</a:t>
            </a:r>
          </a:p>
        </p:txBody>
      </p:sp>
      <p:sp>
        <p:nvSpPr>
          <p:cNvPr id="15" name="TextBox 14">
            <a:extLst>
              <a:ext uri="{FF2B5EF4-FFF2-40B4-BE49-F238E27FC236}">
                <a16:creationId xmlns:a16="http://schemas.microsoft.com/office/drawing/2014/main" id="{8B2964DA-FB5A-4847-AE41-007EEF97F3CD}"/>
              </a:ext>
            </a:extLst>
          </p:cNvPr>
          <p:cNvSpPr txBox="1"/>
          <p:nvPr/>
        </p:nvSpPr>
        <p:spPr>
          <a:xfrm>
            <a:off x="4848977" y="1713752"/>
            <a:ext cx="2284280" cy="369332"/>
          </a:xfrm>
          <a:prstGeom prst="rect">
            <a:avLst/>
          </a:prstGeom>
          <a:noFill/>
        </p:spPr>
        <p:txBody>
          <a:bodyPr wrap="none" rtlCol="0">
            <a:spAutoFit/>
          </a:bodyPr>
          <a:lstStyle/>
          <a:p>
            <a:r>
              <a:rPr lang="en-US" b="1" dirty="0"/>
              <a:t>Installed in a Network</a:t>
            </a:r>
          </a:p>
        </p:txBody>
      </p:sp>
      <p:sp>
        <p:nvSpPr>
          <p:cNvPr id="16" name="TextBox 15">
            <a:extLst>
              <a:ext uri="{FF2B5EF4-FFF2-40B4-BE49-F238E27FC236}">
                <a16:creationId xmlns:a16="http://schemas.microsoft.com/office/drawing/2014/main" id="{4290B097-34AF-4ADB-A998-8F8BD1B736BE}"/>
              </a:ext>
            </a:extLst>
          </p:cNvPr>
          <p:cNvSpPr txBox="1"/>
          <p:nvPr/>
        </p:nvSpPr>
        <p:spPr>
          <a:xfrm>
            <a:off x="7762710" y="1713752"/>
            <a:ext cx="3133487" cy="369332"/>
          </a:xfrm>
          <a:prstGeom prst="rect">
            <a:avLst/>
          </a:prstGeom>
          <a:noFill/>
        </p:spPr>
        <p:txBody>
          <a:bodyPr wrap="none" rtlCol="0">
            <a:spAutoFit/>
          </a:bodyPr>
          <a:lstStyle/>
          <a:p>
            <a:r>
              <a:rPr lang="en-US" b="1" dirty="0"/>
              <a:t>Library for an Installed Product</a:t>
            </a:r>
          </a:p>
        </p:txBody>
      </p:sp>
      <p:graphicFrame>
        <p:nvGraphicFramePr>
          <p:cNvPr id="17" name="Diagram 16">
            <a:extLst>
              <a:ext uri="{FF2B5EF4-FFF2-40B4-BE49-F238E27FC236}">
                <a16:creationId xmlns:a16="http://schemas.microsoft.com/office/drawing/2014/main" id="{C9D9E0CB-3F42-4667-A65D-71AB9C018780}"/>
              </a:ext>
            </a:extLst>
          </p:cNvPr>
          <p:cNvGraphicFramePr/>
          <p:nvPr>
            <p:extLst>
              <p:ext uri="{D42A27DB-BD31-4B8C-83A1-F6EECF244321}">
                <p14:modId xmlns:p14="http://schemas.microsoft.com/office/powerpoint/2010/main" val="1657564036"/>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453170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E92A-79E7-47C8-923D-0E2B8219B146}"/>
              </a:ext>
            </a:extLst>
          </p:cNvPr>
          <p:cNvSpPr>
            <a:spLocks noGrp="1"/>
          </p:cNvSpPr>
          <p:nvPr>
            <p:ph type="title"/>
          </p:nvPr>
        </p:nvSpPr>
        <p:spPr/>
        <p:txBody>
          <a:bodyPr/>
          <a:lstStyle/>
          <a:p>
            <a:r>
              <a:rPr lang="en-US" dirty="0"/>
              <a:t>Examples that are Not Customer Controlled</a:t>
            </a:r>
          </a:p>
        </p:txBody>
      </p:sp>
      <p:sp>
        <p:nvSpPr>
          <p:cNvPr id="4" name="Slide Number Placeholder 3">
            <a:extLst>
              <a:ext uri="{FF2B5EF4-FFF2-40B4-BE49-F238E27FC236}">
                <a16:creationId xmlns:a16="http://schemas.microsoft.com/office/drawing/2014/main" id="{6AA1187D-1727-4C59-BEBD-7BCEC9F16E3F}"/>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55</a:t>
            </a:fld>
            <a:r>
              <a:rPr lang="en-US"/>
              <a:t> </a:t>
            </a:r>
            <a:r>
              <a:rPr lang="en-US">
                <a:solidFill>
                  <a:srgbClr val="C1CD23"/>
                </a:solidFill>
              </a:rPr>
              <a:t>|</a:t>
            </a:r>
            <a:endParaRPr lang="en-US" dirty="0">
              <a:solidFill>
                <a:srgbClr val="C1CD23"/>
              </a:solidFill>
            </a:endParaRPr>
          </a:p>
        </p:txBody>
      </p:sp>
      <p:pic>
        <p:nvPicPr>
          <p:cNvPr id="12" name="Picture 11">
            <a:extLst>
              <a:ext uri="{FF2B5EF4-FFF2-40B4-BE49-F238E27FC236}">
                <a16:creationId xmlns:a16="http://schemas.microsoft.com/office/drawing/2014/main" id="{7EC63635-30FA-40DD-987E-447ECE9229A7}"/>
              </a:ext>
            </a:extLst>
          </p:cNvPr>
          <p:cNvPicPr>
            <a:picLocks noChangeAspect="1"/>
          </p:cNvPicPr>
          <p:nvPr/>
        </p:nvPicPr>
        <p:blipFill>
          <a:blip r:embed="rId3"/>
          <a:stretch>
            <a:fillRect/>
          </a:stretch>
        </p:blipFill>
        <p:spPr>
          <a:xfrm>
            <a:off x="6663642" y="2324224"/>
            <a:ext cx="4034885" cy="3248082"/>
          </a:xfrm>
          <a:prstGeom prst="rect">
            <a:avLst/>
          </a:prstGeom>
        </p:spPr>
      </p:pic>
      <p:pic>
        <p:nvPicPr>
          <p:cNvPr id="14" name="Picture 13" descr="A close up of text on a white background&#10;&#10;Description automatically generated">
            <a:extLst>
              <a:ext uri="{FF2B5EF4-FFF2-40B4-BE49-F238E27FC236}">
                <a16:creationId xmlns:a16="http://schemas.microsoft.com/office/drawing/2014/main" id="{08B95017-E3CD-44E2-9C44-B75B1A69DA2D}"/>
              </a:ext>
            </a:extLst>
          </p:cNvPr>
          <p:cNvPicPr>
            <a:picLocks noChangeAspect="1"/>
          </p:cNvPicPr>
          <p:nvPr/>
        </p:nvPicPr>
        <p:blipFill>
          <a:blip r:embed="rId4"/>
          <a:stretch>
            <a:fillRect/>
          </a:stretch>
        </p:blipFill>
        <p:spPr>
          <a:xfrm>
            <a:off x="1156493" y="1918278"/>
            <a:ext cx="4939507" cy="3704630"/>
          </a:xfrm>
          <a:prstGeom prst="rect">
            <a:avLst/>
          </a:prstGeom>
        </p:spPr>
      </p:pic>
      <p:sp>
        <p:nvSpPr>
          <p:cNvPr id="15" name="TextBox 14">
            <a:extLst>
              <a:ext uri="{FF2B5EF4-FFF2-40B4-BE49-F238E27FC236}">
                <a16:creationId xmlns:a16="http://schemas.microsoft.com/office/drawing/2014/main" id="{1D5C9654-CAF3-4564-AF6D-96B6763469D8}"/>
              </a:ext>
            </a:extLst>
          </p:cNvPr>
          <p:cNvSpPr txBox="1"/>
          <p:nvPr/>
        </p:nvSpPr>
        <p:spPr>
          <a:xfrm>
            <a:off x="2845199" y="1548946"/>
            <a:ext cx="1562094" cy="369332"/>
          </a:xfrm>
          <a:prstGeom prst="rect">
            <a:avLst/>
          </a:prstGeom>
          <a:noFill/>
        </p:spPr>
        <p:txBody>
          <a:bodyPr wrap="none" rtlCol="0">
            <a:spAutoFit/>
          </a:bodyPr>
          <a:lstStyle/>
          <a:p>
            <a:r>
              <a:rPr lang="en-US" b="1" dirty="0"/>
              <a:t>Cloud Services</a:t>
            </a:r>
          </a:p>
        </p:txBody>
      </p:sp>
      <p:sp>
        <p:nvSpPr>
          <p:cNvPr id="16" name="TextBox 15">
            <a:extLst>
              <a:ext uri="{FF2B5EF4-FFF2-40B4-BE49-F238E27FC236}">
                <a16:creationId xmlns:a16="http://schemas.microsoft.com/office/drawing/2014/main" id="{B5F36919-2E40-4226-96A1-2CED07B9B588}"/>
              </a:ext>
            </a:extLst>
          </p:cNvPr>
          <p:cNvSpPr txBox="1"/>
          <p:nvPr/>
        </p:nvSpPr>
        <p:spPr>
          <a:xfrm>
            <a:off x="7699565" y="1548946"/>
            <a:ext cx="1963038" cy="369332"/>
          </a:xfrm>
          <a:prstGeom prst="rect">
            <a:avLst/>
          </a:prstGeom>
          <a:noFill/>
        </p:spPr>
        <p:txBody>
          <a:bodyPr wrap="none" rtlCol="0">
            <a:spAutoFit/>
          </a:bodyPr>
          <a:lstStyle/>
          <a:p>
            <a:r>
              <a:rPr lang="en-US" b="1" dirty="0"/>
              <a:t>Individual Website</a:t>
            </a:r>
          </a:p>
        </p:txBody>
      </p:sp>
      <p:graphicFrame>
        <p:nvGraphicFramePr>
          <p:cNvPr id="9" name="Diagram 8">
            <a:extLst>
              <a:ext uri="{FF2B5EF4-FFF2-40B4-BE49-F238E27FC236}">
                <a16:creationId xmlns:a16="http://schemas.microsoft.com/office/drawing/2014/main" id="{7E871055-8DBB-4039-837C-138E56AEA5C1}"/>
              </a:ext>
            </a:extLst>
          </p:cNvPr>
          <p:cNvGraphicFramePr/>
          <p:nvPr>
            <p:extLst>
              <p:ext uri="{D42A27DB-BD31-4B8C-83A1-F6EECF244321}">
                <p14:modId xmlns:p14="http://schemas.microsoft.com/office/powerpoint/2010/main" val="1944648753"/>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54077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982D59-C167-4416-8151-2485CA360EDF}"/>
              </a:ext>
            </a:extLst>
          </p:cNvPr>
          <p:cNvSpPr>
            <a:spLocks noGrp="1"/>
          </p:cNvSpPr>
          <p:nvPr>
            <p:ph type="ctrTitle" sz="quarter"/>
          </p:nvPr>
        </p:nvSpPr>
        <p:spPr/>
        <p:txBody>
          <a:bodyPr/>
          <a:lstStyle/>
          <a:p>
            <a:r>
              <a:rPr lang="en-US" dirty="0"/>
              <a:t>INC4: Publicly Available and Licensable Products</a:t>
            </a:r>
          </a:p>
        </p:txBody>
      </p:sp>
      <p:sp>
        <p:nvSpPr>
          <p:cNvPr id="4" name="Slide Number Placeholder 3">
            <a:extLst>
              <a:ext uri="{FF2B5EF4-FFF2-40B4-BE49-F238E27FC236}">
                <a16:creationId xmlns:a16="http://schemas.microsoft.com/office/drawing/2014/main" id="{FA8BD219-07C8-4394-A2CC-085C42624B27}"/>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56</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257669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F181-C767-43A8-863F-BA319274F841}"/>
              </a:ext>
            </a:extLst>
          </p:cNvPr>
          <p:cNvSpPr>
            <a:spLocks noGrp="1"/>
          </p:cNvSpPr>
          <p:nvPr>
            <p:ph type="title"/>
          </p:nvPr>
        </p:nvSpPr>
        <p:spPr/>
        <p:txBody>
          <a:bodyPr/>
          <a:lstStyle/>
          <a:p>
            <a:r>
              <a:rPr lang="en-US" dirty="0"/>
              <a:t>Excludes</a:t>
            </a:r>
          </a:p>
        </p:txBody>
      </p:sp>
      <p:sp>
        <p:nvSpPr>
          <p:cNvPr id="3" name="Content Placeholder 2">
            <a:extLst>
              <a:ext uri="{FF2B5EF4-FFF2-40B4-BE49-F238E27FC236}">
                <a16:creationId xmlns:a16="http://schemas.microsoft.com/office/drawing/2014/main" id="{C4EC2D6E-3A22-4713-BCEB-047E22005F9A}"/>
              </a:ext>
            </a:extLst>
          </p:cNvPr>
          <p:cNvSpPr>
            <a:spLocks noGrp="1"/>
          </p:cNvSpPr>
          <p:nvPr>
            <p:ph idx="1"/>
          </p:nvPr>
        </p:nvSpPr>
        <p:spPr/>
        <p:txBody>
          <a:bodyPr/>
          <a:lstStyle/>
          <a:p>
            <a:r>
              <a:rPr lang="en-US" dirty="0"/>
              <a:t>Betas</a:t>
            </a:r>
          </a:p>
          <a:p>
            <a:r>
              <a:rPr lang="en-US" dirty="0"/>
              <a:t>Unofficial open source releases</a:t>
            </a:r>
          </a:p>
          <a:p>
            <a:r>
              <a:rPr lang="en-US" dirty="0"/>
              <a:t>Malware</a:t>
            </a:r>
          </a:p>
          <a:p>
            <a:r>
              <a:rPr lang="en-US" dirty="0"/>
              <a:t>Internal business software</a:t>
            </a:r>
          </a:p>
          <a:p>
            <a:r>
              <a:rPr lang="en-US" dirty="0"/>
              <a:t>Code snippets from Stack Overflow</a:t>
            </a:r>
          </a:p>
        </p:txBody>
      </p:sp>
      <p:sp>
        <p:nvSpPr>
          <p:cNvPr id="4" name="Slide Number Placeholder 3">
            <a:extLst>
              <a:ext uri="{FF2B5EF4-FFF2-40B4-BE49-F238E27FC236}">
                <a16:creationId xmlns:a16="http://schemas.microsoft.com/office/drawing/2014/main" id="{49341EFC-449F-4DA3-9B77-2244313BD2BE}"/>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57</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FC7D16A2-6274-486A-BEAA-64F7C83FA243}"/>
              </a:ext>
            </a:extLst>
          </p:cNvPr>
          <p:cNvGraphicFramePr/>
          <p:nvPr>
            <p:extLst>
              <p:ext uri="{D42A27DB-BD31-4B8C-83A1-F6EECF244321}">
                <p14:modId xmlns:p14="http://schemas.microsoft.com/office/powerpoint/2010/main" val="2992351678"/>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57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INC5: Check </a:t>
            </a:r>
            <a:r>
              <a:rPr lang="en-US"/>
              <a:t>for Duplicates</a:t>
            </a:r>
            <a:endParaRPr lang="en-US" dirty="0"/>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normAutofit lnSpcReduction="10000"/>
          </a:bodyPr>
          <a:lstStyle/>
          <a:p>
            <a:endParaRPr lang="en-US"/>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58</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226900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1164-459B-4C60-B0FD-25B7F6AA919E}"/>
              </a:ext>
            </a:extLst>
          </p:cNvPr>
          <p:cNvSpPr>
            <a:spLocks noGrp="1"/>
          </p:cNvSpPr>
          <p:nvPr>
            <p:ph type="title"/>
          </p:nvPr>
        </p:nvSpPr>
        <p:spPr/>
        <p:txBody>
          <a:bodyPr/>
          <a:lstStyle/>
          <a:p>
            <a:r>
              <a:rPr lang="en-US" dirty="0"/>
              <a:t>Coordinate</a:t>
            </a:r>
          </a:p>
        </p:txBody>
      </p:sp>
      <p:sp>
        <p:nvSpPr>
          <p:cNvPr id="4" name="Slide Number Placeholder 3">
            <a:extLst>
              <a:ext uri="{FF2B5EF4-FFF2-40B4-BE49-F238E27FC236}">
                <a16:creationId xmlns:a16="http://schemas.microsoft.com/office/drawing/2014/main" id="{2578249F-0AFB-441B-87AD-5C33B2007A73}"/>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59</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Rectangle: Rounded Corners 5">
            <a:extLst>
              <a:ext uri="{FF2B5EF4-FFF2-40B4-BE49-F238E27FC236}">
                <a16:creationId xmlns:a16="http://schemas.microsoft.com/office/drawing/2014/main" id="{429C7069-B9E6-41D8-B396-89A304AC328D}"/>
              </a:ext>
            </a:extLst>
          </p:cNvPr>
          <p:cNvSpPr/>
          <p:nvPr/>
        </p:nvSpPr>
        <p:spPr>
          <a:xfrm>
            <a:off x="794657" y="1469571"/>
            <a:ext cx="2732315" cy="14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Vendor CNA</a:t>
            </a:r>
          </a:p>
        </p:txBody>
      </p:sp>
      <p:sp>
        <p:nvSpPr>
          <p:cNvPr id="7" name="Rectangle: Rounded Corners 6">
            <a:extLst>
              <a:ext uri="{FF2B5EF4-FFF2-40B4-BE49-F238E27FC236}">
                <a16:creationId xmlns:a16="http://schemas.microsoft.com/office/drawing/2014/main" id="{3B7AA504-40C6-47D0-A983-AD0815A61A87}"/>
              </a:ext>
            </a:extLst>
          </p:cNvPr>
          <p:cNvSpPr/>
          <p:nvPr/>
        </p:nvSpPr>
        <p:spPr>
          <a:xfrm>
            <a:off x="794657" y="4267201"/>
            <a:ext cx="2732315" cy="14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Researcher CNA</a:t>
            </a:r>
          </a:p>
        </p:txBody>
      </p:sp>
      <p:sp>
        <p:nvSpPr>
          <p:cNvPr id="9" name="Rectangle: Rounded Corners 8">
            <a:extLst>
              <a:ext uri="{FF2B5EF4-FFF2-40B4-BE49-F238E27FC236}">
                <a16:creationId xmlns:a16="http://schemas.microsoft.com/office/drawing/2014/main" id="{700B1A2E-7710-48BB-BA64-8EE4B1963360}"/>
              </a:ext>
            </a:extLst>
          </p:cNvPr>
          <p:cNvSpPr/>
          <p:nvPr/>
        </p:nvSpPr>
        <p:spPr>
          <a:xfrm>
            <a:off x="7663542" y="2808515"/>
            <a:ext cx="2732315" cy="14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Upstream Vendor</a:t>
            </a:r>
          </a:p>
          <a:p>
            <a:pPr algn="ctr"/>
            <a:r>
              <a:rPr lang="en-US" dirty="0"/>
              <a:t>(Not a CNA)</a:t>
            </a:r>
          </a:p>
        </p:txBody>
      </p:sp>
      <p:cxnSp>
        <p:nvCxnSpPr>
          <p:cNvPr id="11" name="Straight Arrow Connector 10">
            <a:extLst>
              <a:ext uri="{FF2B5EF4-FFF2-40B4-BE49-F238E27FC236}">
                <a16:creationId xmlns:a16="http://schemas.microsoft.com/office/drawing/2014/main" id="{744C67FB-3009-4540-94D3-767C7ACDA102}"/>
              </a:ext>
            </a:extLst>
          </p:cNvPr>
          <p:cNvCxnSpPr>
            <a:stCxn id="6" idx="3"/>
            <a:endCxn id="9" idx="1"/>
          </p:cNvCxnSpPr>
          <p:nvPr/>
        </p:nvCxnSpPr>
        <p:spPr>
          <a:xfrm>
            <a:off x="3526972" y="2204357"/>
            <a:ext cx="4136570" cy="1338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D7C2220-C814-475D-A2BF-E5A1E403267C}"/>
              </a:ext>
            </a:extLst>
          </p:cNvPr>
          <p:cNvCxnSpPr>
            <a:stCxn id="7" idx="3"/>
            <a:endCxn id="9" idx="1"/>
          </p:cNvCxnSpPr>
          <p:nvPr/>
        </p:nvCxnSpPr>
        <p:spPr>
          <a:xfrm flipV="1">
            <a:off x="3526972" y="3543301"/>
            <a:ext cx="4136570" cy="1458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51F525C-EC7A-4765-AFD8-ECB2DA7CFD8D}"/>
              </a:ext>
            </a:extLst>
          </p:cNvPr>
          <p:cNvSpPr txBox="1"/>
          <p:nvPr/>
        </p:nvSpPr>
        <p:spPr>
          <a:xfrm rot="20470267">
            <a:off x="3924029" y="4520688"/>
            <a:ext cx="2382960" cy="369332"/>
          </a:xfrm>
          <a:prstGeom prst="rect">
            <a:avLst/>
          </a:prstGeom>
          <a:noFill/>
        </p:spPr>
        <p:txBody>
          <a:bodyPr wrap="none" rtlCol="0">
            <a:spAutoFit/>
          </a:bodyPr>
          <a:lstStyle/>
          <a:p>
            <a:r>
              <a:rPr lang="en-US" dirty="0"/>
              <a:t>Found XYZ vulnerability</a:t>
            </a:r>
          </a:p>
        </p:txBody>
      </p:sp>
      <p:sp>
        <p:nvSpPr>
          <p:cNvPr id="15" name="TextBox 14">
            <a:extLst>
              <a:ext uri="{FF2B5EF4-FFF2-40B4-BE49-F238E27FC236}">
                <a16:creationId xmlns:a16="http://schemas.microsoft.com/office/drawing/2014/main" id="{421B7D6E-A50D-48E2-84B4-B172B4F5FEA7}"/>
              </a:ext>
            </a:extLst>
          </p:cNvPr>
          <p:cNvSpPr txBox="1"/>
          <p:nvPr/>
        </p:nvSpPr>
        <p:spPr>
          <a:xfrm rot="1107075">
            <a:off x="4396198" y="2385434"/>
            <a:ext cx="2382960" cy="369332"/>
          </a:xfrm>
          <a:prstGeom prst="rect">
            <a:avLst/>
          </a:prstGeom>
          <a:noFill/>
        </p:spPr>
        <p:txBody>
          <a:bodyPr wrap="none" rtlCol="0">
            <a:spAutoFit/>
          </a:bodyPr>
          <a:lstStyle/>
          <a:p>
            <a:r>
              <a:rPr lang="en-US" dirty="0"/>
              <a:t>Found XYZ vulnerability</a:t>
            </a:r>
          </a:p>
        </p:txBody>
      </p:sp>
      <p:graphicFrame>
        <p:nvGraphicFramePr>
          <p:cNvPr id="12" name="Diagram 11">
            <a:extLst>
              <a:ext uri="{FF2B5EF4-FFF2-40B4-BE49-F238E27FC236}">
                <a16:creationId xmlns:a16="http://schemas.microsoft.com/office/drawing/2014/main" id="{793D6221-570F-4CCD-BBE1-F65D0A8C1664}"/>
              </a:ext>
            </a:extLst>
          </p:cNvPr>
          <p:cNvGraphicFramePr/>
          <p:nvPr>
            <p:extLst>
              <p:ext uri="{D42A27DB-BD31-4B8C-83A1-F6EECF244321}">
                <p14:modId xmlns:p14="http://schemas.microsoft.com/office/powerpoint/2010/main" val="3437233305"/>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832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7274-23D5-4E88-9E71-7376DD3BFD53}"/>
              </a:ext>
            </a:extLst>
          </p:cNvPr>
          <p:cNvSpPr>
            <a:spLocks noGrp="1"/>
          </p:cNvSpPr>
          <p:nvPr>
            <p:ph type="title"/>
          </p:nvPr>
        </p:nvSpPr>
        <p:spPr/>
        <p:txBody>
          <a:bodyPr/>
          <a:lstStyle/>
          <a:p>
            <a:r>
              <a:rPr lang="en-US" dirty="0"/>
              <a:t>What is a Bug?</a:t>
            </a:r>
          </a:p>
        </p:txBody>
      </p:sp>
      <p:pic>
        <p:nvPicPr>
          <p:cNvPr id="7" name="Content Placeholder 6" descr="Beetle">
            <a:extLst>
              <a:ext uri="{FF2B5EF4-FFF2-40B4-BE49-F238E27FC236}">
                <a16:creationId xmlns:a16="http://schemas.microsoft.com/office/drawing/2014/main" id="{7F78D0DE-0F87-4202-A47D-7F13A53B04C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318209" y="1712155"/>
            <a:ext cx="1801183" cy="1801183"/>
          </a:xfrm>
        </p:spPr>
      </p:pic>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6</a:t>
            </a:fld>
            <a:r>
              <a:rPr lang="en-US"/>
              <a:t> </a:t>
            </a:r>
            <a:r>
              <a:rPr lang="en-US">
                <a:solidFill>
                  <a:srgbClr val="C1CD23"/>
                </a:solidFill>
              </a:rPr>
              <a:t>|</a:t>
            </a:r>
            <a:endParaRPr lang="en-US" dirty="0">
              <a:solidFill>
                <a:srgbClr val="C1CD23"/>
              </a:solidFill>
            </a:endParaRPr>
          </a:p>
        </p:txBody>
      </p:sp>
      <p:graphicFrame>
        <p:nvGraphicFramePr>
          <p:cNvPr id="5" name="Diagram 4">
            <a:extLst>
              <a:ext uri="{FF2B5EF4-FFF2-40B4-BE49-F238E27FC236}">
                <a16:creationId xmlns:a16="http://schemas.microsoft.com/office/drawing/2014/main" id="{E70E7546-1DB2-4F72-9C57-5CE0814BA1D0}"/>
              </a:ext>
            </a:extLst>
          </p:cNvPr>
          <p:cNvGraphicFramePr/>
          <p:nvPr/>
        </p:nvGraphicFramePr>
        <p:xfrm>
          <a:off x="10948141" y="1447801"/>
          <a:ext cx="1243859" cy="4589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Graphic 8" descr="Rat">
            <a:extLst>
              <a:ext uri="{FF2B5EF4-FFF2-40B4-BE49-F238E27FC236}">
                <a16:creationId xmlns:a16="http://schemas.microsoft.com/office/drawing/2014/main" id="{797C72C1-5671-4467-8EE1-4BFF2B16D7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29412" y="1203095"/>
            <a:ext cx="2173550" cy="2173550"/>
          </a:xfrm>
          <a:prstGeom prst="rect">
            <a:avLst/>
          </a:prstGeom>
        </p:spPr>
      </p:pic>
      <p:pic>
        <p:nvPicPr>
          <p:cNvPr id="11" name="Graphic 10" descr="Snake">
            <a:extLst>
              <a:ext uri="{FF2B5EF4-FFF2-40B4-BE49-F238E27FC236}">
                <a16:creationId xmlns:a16="http://schemas.microsoft.com/office/drawing/2014/main" id="{CD30C7EA-6E4D-443B-8BF1-90630486FB2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28188" y="3797146"/>
            <a:ext cx="2052468" cy="2052468"/>
          </a:xfrm>
          <a:prstGeom prst="rect">
            <a:avLst/>
          </a:prstGeom>
        </p:spPr>
      </p:pic>
      <p:sp>
        <p:nvSpPr>
          <p:cNvPr id="12" name="&quot;Not Allowed&quot; Symbol 11">
            <a:extLst>
              <a:ext uri="{FF2B5EF4-FFF2-40B4-BE49-F238E27FC236}">
                <a16:creationId xmlns:a16="http://schemas.microsoft.com/office/drawing/2014/main" id="{EE553D4C-346E-4462-A279-2DB608F66258}"/>
              </a:ext>
            </a:extLst>
          </p:cNvPr>
          <p:cNvSpPr/>
          <p:nvPr/>
        </p:nvSpPr>
        <p:spPr>
          <a:xfrm>
            <a:off x="3120749" y="3429000"/>
            <a:ext cx="3542189" cy="2878081"/>
          </a:xfrm>
          <a:prstGeom prst="noSmoking">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3" name="&quot;Not Allowed&quot; Symbol 12">
            <a:extLst>
              <a:ext uri="{FF2B5EF4-FFF2-40B4-BE49-F238E27FC236}">
                <a16:creationId xmlns:a16="http://schemas.microsoft.com/office/drawing/2014/main" id="{8AC94F9B-9D64-4F28-8096-998F2FF6D5D1}"/>
              </a:ext>
            </a:extLst>
          </p:cNvPr>
          <p:cNvSpPr/>
          <p:nvPr/>
        </p:nvSpPr>
        <p:spPr>
          <a:xfrm>
            <a:off x="5962589" y="1195354"/>
            <a:ext cx="2844060" cy="2515511"/>
          </a:xfrm>
          <a:prstGeom prst="noSmoking">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06FA515A-086D-45D8-8F1A-BC7DDCCC2A99}"/>
              </a:ext>
            </a:extLst>
          </p:cNvPr>
          <p:cNvSpPr/>
          <p:nvPr/>
        </p:nvSpPr>
        <p:spPr>
          <a:xfrm>
            <a:off x="1854758" y="1637398"/>
            <a:ext cx="728083" cy="230832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4400" b="1" dirty="0">
                <a:ln/>
                <a:solidFill>
                  <a:schemeClr val="accent4"/>
                </a:solidFill>
                <a:sym typeface="Wingdings" panose="05000000000000000000" pitchFamily="2" charset="2"/>
              </a:rPr>
              <a:t></a:t>
            </a:r>
            <a:endParaRPr lang="en-US" sz="14400" b="1" dirty="0">
              <a:ln/>
              <a:solidFill>
                <a:schemeClr val="accent4"/>
              </a:solidFill>
            </a:endParaRPr>
          </a:p>
        </p:txBody>
      </p:sp>
    </p:spTree>
    <p:extLst>
      <p:ext uri="{BB962C8B-B14F-4D97-AF65-F5344CB8AC3E}">
        <p14:creationId xmlns:p14="http://schemas.microsoft.com/office/powerpoint/2010/main" val="3959490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57BE-FD10-499A-A7DA-2FD7CFF504C8}"/>
              </a:ext>
            </a:extLst>
          </p:cNvPr>
          <p:cNvSpPr>
            <a:spLocks noGrp="1"/>
          </p:cNvSpPr>
          <p:nvPr>
            <p:ph type="title"/>
          </p:nvPr>
        </p:nvSpPr>
        <p:spPr/>
        <p:txBody>
          <a:bodyPr/>
          <a:lstStyle/>
          <a:p>
            <a:r>
              <a:rPr lang="en-US" dirty="0"/>
              <a:t>Typos are the Enemy</a:t>
            </a:r>
          </a:p>
        </p:txBody>
      </p:sp>
      <p:sp>
        <p:nvSpPr>
          <p:cNvPr id="4" name="Slide Number Placeholder 3">
            <a:extLst>
              <a:ext uri="{FF2B5EF4-FFF2-40B4-BE49-F238E27FC236}">
                <a16:creationId xmlns:a16="http://schemas.microsoft.com/office/drawing/2014/main" id="{EF44C3B7-3B1C-4247-93BD-76C06118D280}"/>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60</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8" name="TextBox 7">
            <a:extLst>
              <a:ext uri="{FF2B5EF4-FFF2-40B4-BE49-F238E27FC236}">
                <a16:creationId xmlns:a16="http://schemas.microsoft.com/office/drawing/2014/main" id="{97A90DDF-03FA-4341-8560-FA1824A48B3B}"/>
              </a:ext>
            </a:extLst>
          </p:cNvPr>
          <p:cNvSpPr txBox="1"/>
          <p:nvPr/>
        </p:nvSpPr>
        <p:spPr>
          <a:xfrm>
            <a:off x="3080657" y="2054697"/>
            <a:ext cx="4084773" cy="830997"/>
          </a:xfrm>
          <a:prstGeom prst="rect">
            <a:avLst/>
          </a:prstGeom>
          <a:noFill/>
        </p:spPr>
        <p:txBody>
          <a:bodyPr wrap="none" rtlCol="0">
            <a:spAutoFit/>
          </a:bodyPr>
          <a:lstStyle/>
          <a:p>
            <a:r>
              <a:rPr lang="en-US" sz="4800" b="1" dirty="0"/>
              <a:t>CVE-YYYY-1234</a:t>
            </a:r>
          </a:p>
        </p:txBody>
      </p:sp>
      <p:sp>
        <p:nvSpPr>
          <p:cNvPr id="9" name="TextBox 8">
            <a:extLst>
              <a:ext uri="{FF2B5EF4-FFF2-40B4-BE49-F238E27FC236}">
                <a16:creationId xmlns:a16="http://schemas.microsoft.com/office/drawing/2014/main" id="{B4BB8575-70A2-429D-A67A-5FD25786FE03}"/>
              </a:ext>
            </a:extLst>
          </p:cNvPr>
          <p:cNvSpPr txBox="1"/>
          <p:nvPr/>
        </p:nvSpPr>
        <p:spPr>
          <a:xfrm>
            <a:off x="3080656" y="3429000"/>
            <a:ext cx="4084773" cy="830997"/>
          </a:xfrm>
          <a:prstGeom prst="rect">
            <a:avLst/>
          </a:prstGeom>
          <a:noFill/>
        </p:spPr>
        <p:txBody>
          <a:bodyPr wrap="none" rtlCol="0">
            <a:spAutoFit/>
          </a:bodyPr>
          <a:lstStyle/>
          <a:p>
            <a:r>
              <a:rPr lang="en-US" sz="4800" b="1" dirty="0"/>
              <a:t>CVE-YYYY-1324</a:t>
            </a:r>
          </a:p>
        </p:txBody>
      </p:sp>
      <p:sp>
        <p:nvSpPr>
          <p:cNvPr id="10" name="Rectangle 9">
            <a:extLst>
              <a:ext uri="{FF2B5EF4-FFF2-40B4-BE49-F238E27FC236}">
                <a16:creationId xmlns:a16="http://schemas.microsoft.com/office/drawing/2014/main" id="{18EE0D29-74DB-4CF4-9593-5DB655777ADD}"/>
              </a:ext>
            </a:extLst>
          </p:cNvPr>
          <p:cNvSpPr/>
          <p:nvPr/>
        </p:nvSpPr>
        <p:spPr>
          <a:xfrm>
            <a:off x="6096000" y="2144486"/>
            <a:ext cx="620486" cy="653143"/>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199C0124-87E8-4FFE-B0B1-5D66594CEC06}"/>
              </a:ext>
            </a:extLst>
          </p:cNvPr>
          <p:cNvSpPr/>
          <p:nvPr/>
        </p:nvSpPr>
        <p:spPr>
          <a:xfrm>
            <a:off x="6096000" y="3493335"/>
            <a:ext cx="620486" cy="653143"/>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CE84549C-3E8C-41C3-BAD2-73DA2C23D963}"/>
              </a:ext>
            </a:extLst>
          </p:cNvPr>
          <p:cNvGraphicFramePr/>
          <p:nvPr>
            <p:extLst>
              <p:ext uri="{D42A27DB-BD31-4B8C-83A1-F6EECF244321}">
                <p14:modId xmlns:p14="http://schemas.microsoft.com/office/powerpoint/2010/main" val="4167793666"/>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790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6974-DD77-48A3-86FB-FCF5E365B2BA}"/>
              </a:ext>
            </a:extLst>
          </p:cNvPr>
          <p:cNvSpPr>
            <a:spLocks noGrp="1"/>
          </p:cNvSpPr>
          <p:nvPr>
            <p:ph type="title"/>
          </p:nvPr>
        </p:nvSpPr>
        <p:spPr/>
        <p:txBody>
          <a:bodyPr/>
          <a:lstStyle/>
          <a:p>
            <a:r>
              <a:rPr lang="en-US" dirty="0"/>
              <a:t>Check the CVE List</a:t>
            </a:r>
          </a:p>
        </p:txBody>
      </p:sp>
      <p:pic>
        <p:nvPicPr>
          <p:cNvPr id="6" name="Content Placeholder 5" descr="A screenshot of a cell phone&#10;&#10;Description automatically generated">
            <a:extLst>
              <a:ext uri="{FF2B5EF4-FFF2-40B4-BE49-F238E27FC236}">
                <a16:creationId xmlns:a16="http://schemas.microsoft.com/office/drawing/2014/main" id="{0A818272-E637-4AFB-BC00-FA2D5706BD33}"/>
              </a:ext>
            </a:extLst>
          </p:cNvPr>
          <p:cNvPicPr>
            <a:picLocks noGrp="1" noChangeAspect="1"/>
          </p:cNvPicPr>
          <p:nvPr>
            <p:ph idx="1"/>
          </p:nvPr>
        </p:nvPicPr>
        <p:blipFill>
          <a:blip r:embed="rId3"/>
          <a:stretch>
            <a:fillRect/>
          </a:stretch>
        </p:blipFill>
        <p:spPr>
          <a:xfrm>
            <a:off x="724585" y="1883229"/>
            <a:ext cx="10399994" cy="3646714"/>
          </a:xfrm>
        </p:spPr>
      </p:pic>
      <p:sp>
        <p:nvSpPr>
          <p:cNvPr id="4" name="Slide Number Placeholder 3">
            <a:extLst>
              <a:ext uri="{FF2B5EF4-FFF2-40B4-BE49-F238E27FC236}">
                <a16:creationId xmlns:a16="http://schemas.microsoft.com/office/drawing/2014/main" id="{AB519432-5EFF-4D67-8E36-CEBA8A1476B3}"/>
              </a:ext>
            </a:extLst>
          </p:cNvPr>
          <p:cNvSpPr>
            <a:spLocks noGrp="1"/>
          </p:cNvSpPr>
          <p:nvPr>
            <p:ph type="sldNum" sz="quarter" idx="4"/>
          </p:nvPr>
        </p:nvSpPr>
        <p:spPr/>
        <p:txBody>
          <a:bodyPr/>
          <a:lstStyle/>
          <a:p>
            <a:r>
              <a:rPr lang="en-US">
                <a:latin typeface="Arial" pitchFamily="34" charset="0"/>
              </a:rPr>
              <a:t>| </a:t>
            </a:r>
            <a:fld id="{295008BC-DA31-4D19-837B-EFA4386B05F5}" type="slidenum">
              <a:rPr lang="en-US" smtClean="0">
                <a:latin typeface="Arial" pitchFamily="34" charset="0"/>
              </a:rPr>
              <a:pPr/>
              <a:t>61</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graphicFrame>
        <p:nvGraphicFramePr>
          <p:cNvPr id="5" name="Diagram 4">
            <a:extLst>
              <a:ext uri="{FF2B5EF4-FFF2-40B4-BE49-F238E27FC236}">
                <a16:creationId xmlns:a16="http://schemas.microsoft.com/office/drawing/2014/main" id="{D95BEE7A-4A95-424F-B168-E964485C0155}"/>
              </a:ext>
            </a:extLst>
          </p:cNvPr>
          <p:cNvGraphicFramePr/>
          <p:nvPr>
            <p:extLst>
              <p:ext uri="{D42A27DB-BD31-4B8C-83A1-F6EECF244321}">
                <p14:modId xmlns:p14="http://schemas.microsoft.com/office/powerpoint/2010/main" val="1939081312"/>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2081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6A97-BE0E-4244-8583-9423D5F27C6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C13F3C0-7BA7-41A9-BB92-794974D26DBE}"/>
              </a:ext>
            </a:extLst>
          </p:cNvPr>
          <p:cNvSpPr>
            <a:spLocks noGrp="1"/>
          </p:cNvSpPr>
          <p:nvPr>
            <p:ph idx="1"/>
          </p:nvPr>
        </p:nvSpPr>
        <p:spPr/>
        <p:txBody>
          <a:bodyPr/>
          <a:lstStyle/>
          <a:p>
            <a:r>
              <a:rPr lang="en-US" dirty="0"/>
              <a:t>CNT1 – Independently Fixable</a:t>
            </a:r>
          </a:p>
          <a:p>
            <a:r>
              <a:rPr lang="en-US" dirty="0"/>
              <a:t>CNT2 – Are the bugs vulnerabilities</a:t>
            </a:r>
          </a:p>
          <a:p>
            <a:r>
              <a:rPr lang="en-US" dirty="0"/>
              <a:t>CNT3 – Determine the affected set of products</a:t>
            </a:r>
          </a:p>
          <a:p>
            <a:r>
              <a:rPr lang="en-US" dirty="0"/>
              <a:t>INC1 – Determine if they are in your scope</a:t>
            </a:r>
          </a:p>
          <a:p>
            <a:r>
              <a:rPr lang="en-US" dirty="0"/>
              <a:t>INC2- Determine if you plan on making the vulnerability public</a:t>
            </a:r>
          </a:p>
          <a:p>
            <a:r>
              <a:rPr lang="en-US" dirty="0"/>
              <a:t>INC3 – Is the affected product customer controlled</a:t>
            </a:r>
          </a:p>
          <a:p>
            <a:r>
              <a:rPr lang="en-US" dirty="0"/>
              <a:t>INC4 – Is the affected product publicly available and licensable</a:t>
            </a:r>
          </a:p>
          <a:p>
            <a:r>
              <a:rPr lang="en-US" dirty="0"/>
              <a:t>INC5 – Check for existing assignment</a:t>
            </a:r>
          </a:p>
        </p:txBody>
      </p:sp>
      <p:graphicFrame>
        <p:nvGraphicFramePr>
          <p:cNvPr id="5" name="Diagram 4">
            <a:extLst>
              <a:ext uri="{FF2B5EF4-FFF2-40B4-BE49-F238E27FC236}">
                <a16:creationId xmlns:a16="http://schemas.microsoft.com/office/drawing/2014/main" id="{EBDCD489-02CC-4326-A9C4-46E841C469DE}"/>
              </a:ext>
            </a:extLst>
          </p:cNvPr>
          <p:cNvGraphicFramePr/>
          <p:nvPr>
            <p:extLst>
              <p:ext uri="{D42A27DB-BD31-4B8C-83A1-F6EECF244321}">
                <p14:modId xmlns:p14="http://schemas.microsoft.com/office/powerpoint/2010/main" val="219914048"/>
              </p:ext>
            </p:extLst>
          </p:nvPr>
        </p:nvGraphicFramePr>
        <p:xfrm>
          <a:off x="10833159" y="1447858"/>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80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03DB8-11DF-4DEA-9BD1-4CD3CF2B0B9E}"/>
              </a:ext>
            </a:extLst>
          </p:cNvPr>
          <p:cNvSpPr>
            <a:spLocks noGrp="1"/>
          </p:cNvSpPr>
          <p:nvPr>
            <p:ph type="title"/>
          </p:nvPr>
        </p:nvSpPr>
        <p:spPr/>
        <p:txBody>
          <a:bodyPr/>
          <a:lstStyle/>
          <a:p>
            <a:r>
              <a:rPr lang="en-US" dirty="0"/>
              <a:t>Quality of the Information Changes the Result</a:t>
            </a:r>
          </a:p>
        </p:txBody>
      </p:sp>
      <p:sp>
        <p:nvSpPr>
          <p:cNvPr id="4" name="Slide Number Placeholder 3">
            <a:extLst>
              <a:ext uri="{FF2B5EF4-FFF2-40B4-BE49-F238E27FC236}">
                <a16:creationId xmlns:a16="http://schemas.microsoft.com/office/drawing/2014/main" id="{A311734A-74B4-42B7-90A1-8F42A0250867}"/>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7</a:t>
            </a:fld>
            <a:r>
              <a:rPr lang="en-US"/>
              <a:t> </a:t>
            </a:r>
            <a:r>
              <a:rPr lang="en-US">
                <a:solidFill>
                  <a:srgbClr val="C1CD23"/>
                </a:solidFill>
              </a:rPr>
              <a:t>|</a:t>
            </a:r>
            <a:endParaRPr lang="en-US" dirty="0">
              <a:solidFill>
                <a:srgbClr val="C1CD23"/>
              </a:solidFill>
            </a:endParaRPr>
          </a:p>
        </p:txBody>
      </p:sp>
      <p:sp>
        <p:nvSpPr>
          <p:cNvPr id="6" name="TextBox 5">
            <a:extLst>
              <a:ext uri="{FF2B5EF4-FFF2-40B4-BE49-F238E27FC236}">
                <a16:creationId xmlns:a16="http://schemas.microsoft.com/office/drawing/2014/main" id="{B809CD38-6DFF-4963-9C8D-D3469DFC47F2}"/>
              </a:ext>
            </a:extLst>
          </p:cNvPr>
          <p:cNvSpPr txBox="1"/>
          <p:nvPr/>
        </p:nvSpPr>
        <p:spPr>
          <a:xfrm>
            <a:off x="1038687" y="1846556"/>
            <a:ext cx="2427781" cy="369332"/>
          </a:xfrm>
          <a:prstGeom prst="rect">
            <a:avLst/>
          </a:prstGeom>
          <a:noFill/>
        </p:spPr>
        <p:txBody>
          <a:bodyPr wrap="none" rtlCol="0">
            <a:spAutoFit/>
          </a:bodyPr>
          <a:lstStyle/>
          <a:p>
            <a:r>
              <a:rPr lang="en-US" dirty="0"/>
              <a:t>XSS via the A parameter</a:t>
            </a:r>
          </a:p>
        </p:txBody>
      </p:sp>
      <p:sp>
        <p:nvSpPr>
          <p:cNvPr id="7" name="TextBox 6">
            <a:extLst>
              <a:ext uri="{FF2B5EF4-FFF2-40B4-BE49-F238E27FC236}">
                <a16:creationId xmlns:a16="http://schemas.microsoft.com/office/drawing/2014/main" id="{ED094AE5-E1B6-418A-B66C-E876C7BE3927}"/>
              </a:ext>
            </a:extLst>
          </p:cNvPr>
          <p:cNvSpPr txBox="1"/>
          <p:nvPr/>
        </p:nvSpPr>
        <p:spPr>
          <a:xfrm>
            <a:off x="1038687" y="2919444"/>
            <a:ext cx="2419765" cy="369332"/>
          </a:xfrm>
          <a:prstGeom prst="rect">
            <a:avLst/>
          </a:prstGeom>
          <a:noFill/>
        </p:spPr>
        <p:txBody>
          <a:bodyPr wrap="none" rtlCol="0">
            <a:spAutoFit/>
          </a:bodyPr>
          <a:lstStyle/>
          <a:p>
            <a:r>
              <a:rPr lang="en-US" dirty="0"/>
              <a:t>XSS via the B parameter</a:t>
            </a:r>
          </a:p>
        </p:txBody>
      </p:sp>
      <p:sp>
        <p:nvSpPr>
          <p:cNvPr id="8" name="TextBox 7">
            <a:extLst>
              <a:ext uri="{FF2B5EF4-FFF2-40B4-BE49-F238E27FC236}">
                <a16:creationId xmlns:a16="http://schemas.microsoft.com/office/drawing/2014/main" id="{511CF528-5B95-4365-979F-371B951EF90F}"/>
              </a:ext>
            </a:extLst>
          </p:cNvPr>
          <p:cNvSpPr txBox="1"/>
          <p:nvPr/>
        </p:nvSpPr>
        <p:spPr>
          <a:xfrm>
            <a:off x="1049908" y="4236129"/>
            <a:ext cx="2418162" cy="369332"/>
          </a:xfrm>
          <a:prstGeom prst="rect">
            <a:avLst/>
          </a:prstGeom>
          <a:noFill/>
        </p:spPr>
        <p:txBody>
          <a:bodyPr wrap="none" rtlCol="0">
            <a:spAutoFit/>
          </a:bodyPr>
          <a:lstStyle/>
          <a:p>
            <a:r>
              <a:rPr lang="en-US" dirty="0"/>
              <a:t>XSS via the C parameter</a:t>
            </a:r>
          </a:p>
        </p:txBody>
      </p:sp>
      <p:sp>
        <p:nvSpPr>
          <p:cNvPr id="9" name="Oval 8">
            <a:extLst>
              <a:ext uri="{FF2B5EF4-FFF2-40B4-BE49-F238E27FC236}">
                <a16:creationId xmlns:a16="http://schemas.microsoft.com/office/drawing/2014/main" id="{4D5FEFC0-60C3-4BFA-BF86-D264F39DF56B}"/>
              </a:ext>
            </a:extLst>
          </p:cNvPr>
          <p:cNvSpPr/>
          <p:nvPr/>
        </p:nvSpPr>
        <p:spPr>
          <a:xfrm>
            <a:off x="4731440" y="2365498"/>
            <a:ext cx="1491448" cy="1477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15B9611-4A69-4C91-9399-BF0FD0E854DB}"/>
              </a:ext>
            </a:extLst>
          </p:cNvPr>
          <p:cNvSpPr txBox="1"/>
          <p:nvPr/>
        </p:nvSpPr>
        <p:spPr>
          <a:xfrm>
            <a:off x="7499082" y="2919443"/>
            <a:ext cx="1850571" cy="369332"/>
          </a:xfrm>
          <a:prstGeom prst="rect">
            <a:avLst/>
          </a:prstGeom>
          <a:noFill/>
        </p:spPr>
        <p:txBody>
          <a:bodyPr wrap="none" rtlCol="0">
            <a:spAutoFit/>
          </a:bodyPr>
          <a:lstStyle/>
          <a:p>
            <a:r>
              <a:rPr lang="en-US" dirty="0"/>
              <a:t>Error in XSS filters</a:t>
            </a:r>
          </a:p>
        </p:txBody>
      </p:sp>
      <p:cxnSp>
        <p:nvCxnSpPr>
          <p:cNvPr id="12" name="Straight Arrow Connector 11">
            <a:extLst>
              <a:ext uri="{FF2B5EF4-FFF2-40B4-BE49-F238E27FC236}">
                <a16:creationId xmlns:a16="http://schemas.microsoft.com/office/drawing/2014/main" id="{DE153003-53A6-47D0-BA2B-55215D112F38}"/>
              </a:ext>
            </a:extLst>
          </p:cNvPr>
          <p:cNvCxnSpPr>
            <a:stCxn id="6" idx="3"/>
            <a:endCxn id="9" idx="2"/>
          </p:cNvCxnSpPr>
          <p:nvPr/>
        </p:nvCxnSpPr>
        <p:spPr>
          <a:xfrm>
            <a:off x="3466468" y="2031222"/>
            <a:ext cx="1264972" cy="1072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483A1C-4013-43A6-8108-CE8F8587B80D}"/>
              </a:ext>
            </a:extLst>
          </p:cNvPr>
          <p:cNvCxnSpPr>
            <a:stCxn id="7" idx="3"/>
            <a:endCxn id="9" idx="2"/>
          </p:cNvCxnSpPr>
          <p:nvPr/>
        </p:nvCxnSpPr>
        <p:spPr>
          <a:xfrm>
            <a:off x="3458452" y="3104110"/>
            <a:ext cx="127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B18552-18AF-4F28-92EE-CE5278868546}"/>
              </a:ext>
            </a:extLst>
          </p:cNvPr>
          <p:cNvCxnSpPr>
            <a:stCxn id="8" idx="3"/>
            <a:endCxn id="9" idx="2"/>
          </p:cNvCxnSpPr>
          <p:nvPr/>
        </p:nvCxnSpPr>
        <p:spPr>
          <a:xfrm flipV="1">
            <a:off x="3468070" y="3104110"/>
            <a:ext cx="1263370" cy="1316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F517658-7698-4D47-A291-FED5B0D9B660}"/>
              </a:ext>
            </a:extLst>
          </p:cNvPr>
          <p:cNvCxnSpPr>
            <a:stCxn id="9" idx="6"/>
            <a:endCxn id="10" idx="1"/>
          </p:cNvCxnSpPr>
          <p:nvPr/>
        </p:nvCxnSpPr>
        <p:spPr>
          <a:xfrm flipV="1">
            <a:off x="6222888" y="3104109"/>
            <a:ext cx="127619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6C7A57-E9E2-48ED-95F0-A95CD26475C6}"/>
              </a:ext>
            </a:extLst>
          </p:cNvPr>
          <p:cNvSpPr txBox="1"/>
          <p:nvPr/>
        </p:nvSpPr>
        <p:spPr>
          <a:xfrm>
            <a:off x="812801" y="1299724"/>
            <a:ext cx="2979662" cy="461665"/>
          </a:xfrm>
          <a:prstGeom prst="rect">
            <a:avLst/>
          </a:prstGeom>
          <a:noFill/>
        </p:spPr>
        <p:txBody>
          <a:bodyPr wrap="none" rtlCol="0">
            <a:spAutoFit/>
          </a:bodyPr>
          <a:lstStyle/>
          <a:p>
            <a:r>
              <a:rPr lang="en-US" sz="2400" b="1" dirty="0"/>
              <a:t>Externally Observable</a:t>
            </a:r>
          </a:p>
        </p:txBody>
      </p:sp>
      <p:sp>
        <p:nvSpPr>
          <p:cNvPr id="20" name="TextBox 19">
            <a:extLst>
              <a:ext uri="{FF2B5EF4-FFF2-40B4-BE49-F238E27FC236}">
                <a16:creationId xmlns:a16="http://schemas.microsoft.com/office/drawing/2014/main" id="{DD6D4335-0FC4-4E84-BFA5-CF263639EAB1}"/>
              </a:ext>
            </a:extLst>
          </p:cNvPr>
          <p:cNvSpPr txBox="1"/>
          <p:nvPr/>
        </p:nvSpPr>
        <p:spPr>
          <a:xfrm>
            <a:off x="6934536" y="1246391"/>
            <a:ext cx="2788969" cy="461665"/>
          </a:xfrm>
          <a:prstGeom prst="rect">
            <a:avLst/>
          </a:prstGeom>
          <a:noFill/>
        </p:spPr>
        <p:txBody>
          <a:bodyPr wrap="none" rtlCol="0">
            <a:spAutoFit/>
          </a:bodyPr>
          <a:lstStyle/>
          <a:p>
            <a:r>
              <a:rPr lang="en-US" sz="2400" b="1" dirty="0"/>
              <a:t>Problem in the Code</a:t>
            </a:r>
          </a:p>
        </p:txBody>
      </p:sp>
      <p:graphicFrame>
        <p:nvGraphicFramePr>
          <p:cNvPr id="21" name="Diagram 20">
            <a:extLst>
              <a:ext uri="{FF2B5EF4-FFF2-40B4-BE49-F238E27FC236}">
                <a16:creationId xmlns:a16="http://schemas.microsoft.com/office/drawing/2014/main" id="{62B65E14-879D-4D49-9A8D-16E9FEB62678}"/>
              </a:ext>
            </a:extLst>
          </p:cNvPr>
          <p:cNvGraphicFramePr/>
          <p:nvPr/>
        </p:nvGraphicFramePr>
        <p:xfrm>
          <a:off x="10948141"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5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90E9-331F-4761-A165-A19FC84938F4}"/>
              </a:ext>
            </a:extLst>
          </p:cNvPr>
          <p:cNvSpPr>
            <a:spLocks noGrp="1"/>
          </p:cNvSpPr>
          <p:nvPr>
            <p:ph type="title"/>
          </p:nvPr>
        </p:nvSpPr>
        <p:spPr/>
        <p:txBody>
          <a:bodyPr/>
          <a:lstStyle/>
          <a:p>
            <a:r>
              <a:rPr lang="en-US" dirty="0"/>
              <a:t>Could, Not Should</a:t>
            </a:r>
          </a:p>
        </p:txBody>
      </p:sp>
      <p:sp>
        <p:nvSpPr>
          <p:cNvPr id="14" name="Slide Number Placeholder 13">
            <a:extLst>
              <a:ext uri="{FF2B5EF4-FFF2-40B4-BE49-F238E27FC236}">
                <a16:creationId xmlns:a16="http://schemas.microsoft.com/office/drawing/2014/main" id="{4EE8FF65-07E6-4330-BAE2-D228DDE6E74B}"/>
              </a:ext>
            </a:extLst>
          </p:cNvPr>
          <p:cNvSpPr>
            <a:spLocks noGrp="1"/>
          </p:cNvSpPr>
          <p:nvPr>
            <p:ph type="sldNum" sz="quarter" idx="4"/>
          </p:nvPr>
        </p:nvSpPr>
        <p:spPr>
          <a:prstGeom prst="rect">
            <a:avLst/>
          </a:prstGeom>
        </p:spPr>
        <p:txBody>
          <a:bodyPr vert="horz" lIns="91440" tIns="45720" rIns="91440" bIns="45720" rtlCol="0" anchor="b"/>
          <a:lstStyle>
            <a:defPPr>
              <a:defRPr lang="en-US"/>
            </a:defPPr>
            <a:lvl1pPr marL="0" algn="r" defTabSz="914400" rtl="0" eaLnBrk="1" latinLnBrk="0" hangingPunct="1">
              <a:defRPr sz="1000" kern="1200">
                <a:solidFill>
                  <a:schemeClr val="tx1">
                    <a:tint val="75000"/>
                  </a:schemeClr>
                </a:solidFill>
                <a:latin typeface="Helvetica LT St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8</a:t>
            </a:fld>
            <a:r>
              <a:rPr lang="en-US"/>
              <a:t> </a:t>
            </a:r>
            <a:r>
              <a:rPr lang="en-US">
                <a:solidFill>
                  <a:srgbClr val="C1CD23"/>
                </a:solidFill>
              </a:rPr>
              <a:t>|</a:t>
            </a:r>
            <a:endParaRPr lang="en-US" dirty="0">
              <a:solidFill>
                <a:srgbClr val="C1CD23"/>
              </a:solidFill>
            </a:endParaRPr>
          </a:p>
        </p:txBody>
      </p:sp>
      <p:grpSp>
        <p:nvGrpSpPr>
          <p:cNvPr id="11" name="Group 10">
            <a:extLst>
              <a:ext uri="{FF2B5EF4-FFF2-40B4-BE49-F238E27FC236}">
                <a16:creationId xmlns:a16="http://schemas.microsoft.com/office/drawing/2014/main" id="{B5BAEE87-991C-4A1F-AD5C-F04A0C11CA38}"/>
              </a:ext>
            </a:extLst>
          </p:cNvPr>
          <p:cNvGrpSpPr/>
          <p:nvPr/>
        </p:nvGrpSpPr>
        <p:grpSpPr>
          <a:xfrm>
            <a:off x="582166" y="1332065"/>
            <a:ext cx="6957996" cy="4124206"/>
            <a:chOff x="4166452" y="1524243"/>
            <a:chExt cx="9277328" cy="5498947"/>
          </a:xfrm>
        </p:grpSpPr>
        <p:sp>
          <p:nvSpPr>
            <p:cNvPr id="12" name="TextBox 11">
              <a:extLst>
                <a:ext uri="{FF2B5EF4-FFF2-40B4-BE49-F238E27FC236}">
                  <a16:creationId xmlns:a16="http://schemas.microsoft.com/office/drawing/2014/main" id="{EACDEE81-4E1E-4FCB-8FB1-1BE5D94073C5}"/>
                </a:ext>
              </a:extLst>
            </p:cNvPr>
            <p:cNvSpPr txBox="1"/>
            <p:nvPr/>
          </p:nvSpPr>
          <p:spPr>
            <a:xfrm>
              <a:off x="4166452" y="1524243"/>
              <a:ext cx="3373147" cy="943849"/>
            </a:xfrm>
            <a:prstGeom prst="rect">
              <a:avLst/>
            </a:prstGeom>
            <a:noFill/>
          </p:spPr>
          <p:txBody>
            <a:bodyPr wrap="none" rtlCol="0">
              <a:spAutoFit/>
            </a:bodyPr>
            <a:lstStyle/>
            <a:p>
              <a:pPr>
                <a:spcAft>
                  <a:spcPts val="450"/>
                </a:spcAft>
              </a:pPr>
              <a:r>
                <a:rPr lang="en-US" sz="4000" b="1" dirty="0">
                  <a:ea typeface="Verdana" pitchFamily="34" charset="0"/>
                  <a:cs typeface="Verdana" pitchFamily="34" charset="0"/>
                </a:rPr>
                <a:t>Scenario 1:</a:t>
              </a:r>
            </a:p>
          </p:txBody>
        </p:sp>
        <p:sp>
          <p:nvSpPr>
            <p:cNvPr id="13" name="Rectangle 5">
              <a:extLst>
                <a:ext uri="{FF2B5EF4-FFF2-40B4-BE49-F238E27FC236}">
                  <a16:creationId xmlns:a16="http://schemas.microsoft.com/office/drawing/2014/main" id="{D5B61757-773A-4CC3-A91C-C17B6E0D2557}"/>
                </a:ext>
              </a:extLst>
            </p:cNvPr>
            <p:cNvSpPr>
              <a:spLocks noChangeArrowheads="1"/>
            </p:cNvSpPr>
            <p:nvPr/>
          </p:nvSpPr>
          <p:spPr bwMode="auto">
            <a:xfrm>
              <a:off x="4661033" y="2468092"/>
              <a:ext cx="8782747" cy="4555098"/>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defTabSz="685766">
                <a:defRPr/>
              </a:pPr>
              <a:r>
                <a:rPr lang="en-US" altLang="en-US" sz="3600" kern="0" dirty="0"/>
                <a:t>if (</a:t>
              </a:r>
              <a:r>
                <a:rPr lang="en-US" altLang="en-US" sz="3600" kern="0" dirty="0" err="1"/>
                <a:t>strcmp</a:t>
              </a:r>
              <a:r>
                <a:rPr lang="en-US" altLang="en-US" sz="3600" kern="0" dirty="0"/>
                <a:t>(</a:t>
              </a:r>
              <a:r>
                <a:rPr lang="en-US" altLang="en-US" sz="3600" kern="0" dirty="0" err="1"/>
                <a:t>cmd</a:t>
              </a:r>
              <a:r>
                <a:rPr lang="en-US" altLang="en-US" sz="3600" kern="0" dirty="0"/>
                <a:t>, "show") == 0) {</a:t>
              </a:r>
            </a:p>
            <a:p>
              <a:pPr defTabSz="685766">
                <a:defRPr/>
              </a:pPr>
              <a:r>
                <a:rPr lang="en-US" altLang="en-US" sz="3600" b="1" kern="0" dirty="0">
                  <a:solidFill>
                    <a:srgbClr val="FF3300"/>
                  </a:solidFill>
                </a:rPr>
                <a:t> </a:t>
              </a:r>
              <a:r>
                <a:rPr lang="en-US" altLang="en-US" sz="3600" b="1" kern="0" dirty="0" err="1">
                  <a:solidFill>
                    <a:srgbClr val="FF3300"/>
                  </a:solidFill>
                </a:rPr>
                <a:t>strcpy</a:t>
              </a:r>
              <a:r>
                <a:rPr lang="en-US" altLang="en-US" sz="3600" b="1" kern="0" dirty="0">
                  <a:solidFill>
                    <a:srgbClr val="FF3300"/>
                  </a:solidFill>
                </a:rPr>
                <a:t>(</a:t>
              </a:r>
              <a:r>
                <a:rPr lang="en-US" altLang="en-US" sz="3600" b="1" kern="0" dirty="0" err="1">
                  <a:solidFill>
                    <a:srgbClr val="FF3300"/>
                  </a:solidFill>
                </a:rPr>
                <a:t>str</a:t>
              </a:r>
              <a:r>
                <a:rPr lang="en-US" altLang="en-US" sz="3600" b="1" kern="0" dirty="0">
                  <a:solidFill>
                    <a:srgbClr val="FF3300"/>
                  </a:solidFill>
                </a:rPr>
                <a:t>, </a:t>
              </a:r>
              <a:r>
                <a:rPr lang="en-US" altLang="en-US" sz="3600" b="1" kern="0" dirty="0" err="1">
                  <a:solidFill>
                    <a:srgbClr val="FF3300"/>
                  </a:solidFill>
                </a:rPr>
                <a:t>long_input</a:t>
              </a:r>
              <a:r>
                <a:rPr lang="en-US" altLang="en-US" sz="3600" b="1" kern="0" dirty="0">
                  <a:solidFill>
                    <a:srgbClr val="FF3300"/>
                  </a:solidFill>
                </a:rPr>
                <a:t>);</a:t>
              </a:r>
            </a:p>
            <a:p>
              <a:pPr defTabSz="685766">
                <a:defRPr/>
              </a:pPr>
              <a:r>
                <a:rPr lang="en-US" altLang="en-US" sz="3600" b="1" kern="0" dirty="0"/>
                <a:t> </a:t>
              </a:r>
              <a:r>
                <a:rPr lang="en-US" altLang="en-US" sz="3600" kern="0" dirty="0" err="1"/>
                <a:t>process_show_command</a:t>
              </a:r>
              <a:r>
                <a:rPr lang="en-US" altLang="en-US" sz="3600" kern="0" dirty="0"/>
                <a:t>(</a:t>
              </a:r>
              <a:r>
                <a:rPr lang="en-US" altLang="en-US" sz="3600" kern="0" dirty="0" err="1"/>
                <a:t>str</a:t>
              </a:r>
              <a:r>
                <a:rPr lang="en-US" altLang="en-US" sz="3600" kern="0" dirty="0"/>
                <a:t>); }</a:t>
              </a:r>
            </a:p>
            <a:p>
              <a:pPr defTabSz="685766">
                <a:defRPr/>
              </a:pPr>
              <a:r>
                <a:rPr lang="en-US" altLang="en-US" sz="3600" kern="0" dirty="0" err="1"/>
                <a:t>elsif</a:t>
              </a:r>
              <a:r>
                <a:rPr lang="en-US" altLang="en-US" sz="3600" kern="0" dirty="0"/>
                <a:t> (</a:t>
              </a:r>
              <a:r>
                <a:rPr lang="en-US" altLang="en-US" sz="3600" kern="0" dirty="0" err="1"/>
                <a:t>strcmp</a:t>
              </a:r>
              <a:r>
                <a:rPr lang="en-US" altLang="en-US" sz="3600" kern="0" dirty="0"/>
                <a:t>(</a:t>
              </a:r>
              <a:r>
                <a:rPr lang="en-US" altLang="en-US" sz="3600" kern="0" dirty="0" err="1"/>
                <a:t>cmd</a:t>
              </a:r>
              <a:r>
                <a:rPr lang="en-US" altLang="en-US" sz="3600" kern="0" dirty="0"/>
                <a:t>, "clear") == 0) {</a:t>
              </a:r>
            </a:p>
            <a:p>
              <a:pPr defTabSz="685766">
                <a:defRPr/>
              </a:pPr>
              <a:r>
                <a:rPr lang="en-US" altLang="en-US" sz="3600" b="1" kern="0" dirty="0">
                  <a:solidFill>
                    <a:srgbClr val="FF3300"/>
                  </a:solidFill>
                </a:rPr>
                <a:t> </a:t>
              </a:r>
              <a:r>
                <a:rPr lang="en-US" altLang="en-US" sz="3600" b="1" kern="0" dirty="0" err="1">
                  <a:solidFill>
                    <a:srgbClr val="FF3300"/>
                  </a:solidFill>
                </a:rPr>
                <a:t>strcpy</a:t>
              </a:r>
              <a:r>
                <a:rPr lang="en-US" altLang="en-US" sz="3600" b="1" kern="0" dirty="0">
                  <a:solidFill>
                    <a:srgbClr val="FF3300"/>
                  </a:solidFill>
                </a:rPr>
                <a:t>(</a:t>
              </a:r>
              <a:r>
                <a:rPr lang="en-US" altLang="en-US" sz="3600" b="1" kern="0" dirty="0" err="1">
                  <a:solidFill>
                    <a:srgbClr val="FF3300"/>
                  </a:solidFill>
                </a:rPr>
                <a:t>str</a:t>
              </a:r>
              <a:r>
                <a:rPr lang="en-US" altLang="en-US" sz="3600" b="1" kern="0" dirty="0">
                  <a:solidFill>
                    <a:srgbClr val="FF3300"/>
                  </a:solidFill>
                </a:rPr>
                <a:t>, </a:t>
              </a:r>
              <a:r>
                <a:rPr lang="en-US" altLang="en-US" sz="3600" b="1" kern="0" dirty="0" err="1">
                  <a:solidFill>
                    <a:srgbClr val="FF3300"/>
                  </a:solidFill>
                </a:rPr>
                <a:t>long_input</a:t>
              </a:r>
              <a:r>
                <a:rPr lang="en-US" altLang="en-US" sz="3600" b="1" kern="0" dirty="0">
                  <a:solidFill>
                    <a:srgbClr val="FF3300"/>
                  </a:solidFill>
                </a:rPr>
                <a:t>);</a:t>
              </a:r>
            </a:p>
            <a:p>
              <a:pPr defTabSz="685766">
                <a:defRPr/>
              </a:pPr>
              <a:r>
                <a:rPr lang="en-US" altLang="en-US" sz="3600" b="1" kern="0" dirty="0"/>
                <a:t> </a:t>
              </a:r>
              <a:r>
                <a:rPr lang="en-US" altLang="en-US" sz="3600" kern="0" dirty="0" err="1"/>
                <a:t>process_clear_command</a:t>
              </a:r>
              <a:r>
                <a:rPr lang="en-US" altLang="en-US" sz="3600" kern="0" dirty="0"/>
                <a:t>(</a:t>
              </a:r>
              <a:r>
                <a:rPr lang="en-US" altLang="en-US" sz="3600" kern="0" dirty="0" err="1"/>
                <a:t>str</a:t>
              </a:r>
              <a:r>
                <a:rPr lang="en-US" altLang="en-US" sz="3600" kern="0" dirty="0"/>
                <a:t>); }</a:t>
              </a:r>
            </a:p>
          </p:txBody>
        </p:sp>
      </p:grpSp>
      <p:graphicFrame>
        <p:nvGraphicFramePr>
          <p:cNvPr id="15" name="Diagram 14">
            <a:extLst>
              <a:ext uri="{FF2B5EF4-FFF2-40B4-BE49-F238E27FC236}">
                <a16:creationId xmlns:a16="http://schemas.microsoft.com/office/drawing/2014/main" id="{4D34A496-EFB9-4B93-AFCD-7269C4A5B16B}"/>
              </a:ext>
            </a:extLst>
          </p:cNvPr>
          <p:cNvGraphicFramePr/>
          <p:nvPr/>
        </p:nvGraphicFramePr>
        <p:xfrm>
          <a:off x="10948141" y="1447801"/>
          <a:ext cx="1243859" cy="458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826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5FBB54-017B-487C-B06C-FDADD260E0A4}"/>
              </a:ext>
            </a:extLst>
          </p:cNvPr>
          <p:cNvSpPr>
            <a:spLocks noGrp="1"/>
          </p:cNvSpPr>
          <p:nvPr>
            <p:ph type="title"/>
          </p:nvPr>
        </p:nvSpPr>
        <p:spPr/>
        <p:txBody>
          <a:bodyPr/>
          <a:lstStyle/>
          <a:p>
            <a:r>
              <a:rPr lang="en-US" dirty="0"/>
              <a:t>Options for Fixes Should Not Impact Assignments</a:t>
            </a:r>
          </a:p>
        </p:txBody>
      </p:sp>
      <p:sp>
        <p:nvSpPr>
          <p:cNvPr id="6" name="Content Placeholder 5">
            <a:extLst>
              <a:ext uri="{FF2B5EF4-FFF2-40B4-BE49-F238E27FC236}">
                <a16:creationId xmlns:a16="http://schemas.microsoft.com/office/drawing/2014/main" id="{B767A087-F469-4CB1-BE47-64042AC10E38}"/>
              </a:ext>
            </a:extLst>
          </p:cNvPr>
          <p:cNvSpPr>
            <a:spLocks noGrp="1"/>
          </p:cNvSpPr>
          <p:nvPr>
            <p:ph sz="half" idx="1"/>
          </p:nvPr>
        </p:nvSpPr>
        <p:spPr>
          <a:xfrm>
            <a:off x="838200" y="1517282"/>
            <a:ext cx="5181600" cy="535806"/>
          </a:xfrm>
        </p:spPr>
        <p:txBody>
          <a:bodyPr/>
          <a:lstStyle/>
          <a:p>
            <a:pPr marL="0" indent="0">
              <a:buNone/>
            </a:pPr>
            <a:r>
              <a:rPr lang="en-US" dirty="0"/>
              <a:t>Fixed Together</a:t>
            </a:r>
          </a:p>
        </p:txBody>
      </p:sp>
      <p:sp>
        <p:nvSpPr>
          <p:cNvPr id="7" name="Content Placeholder 6">
            <a:extLst>
              <a:ext uri="{FF2B5EF4-FFF2-40B4-BE49-F238E27FC236}">
                <a16:creationId xmlns:a16="http://schemas.microsoft.com/office/drawing/2014/main" id="{1FC72CCA-9F95-45FA-8AFF-7A4498F06A19}"/>
              </a:ext>
            </a:extLst>
          </p:cNvPr>
          <p:cNvSpPr>
            <a:spLocks noGrp="1"/>
          </p:cNvSpPr>
          <p:nvPr>
            <p:ph sz="half" idx="2"/>
          </p:nvPr>
        </p:nvSpPr>
        <p:spPr>
          <a:xfrm>
            <a:off x="6172200" y="1517282"/>
            <a:ext cx="5181600" cy="535806"/>
          </a:xfrm>
        </p:spPr>
        <p:txBody>
          <a:bodyPr/>
          <a:lstStyle/>
          <a:p>
            <a:pPr marL="0" indent="0">
              <a:buNone/>
            </a:pPr>
            <a:r>
              <a:rPr lang="en-US" dirty="0"/>
              <a:t>Fixed Independently</a:t>
            </a:r>
          </a:p>
        </p:txBody>
      </p:sp>
      <p:sp>
        <p:nvSpPr>
          <p:cNvPr id="4" name="Slide Number Placeholder 3">
            <a:extLst>
              <a:ext uri="{FF2B5EF4-FFF2-40B4-BE49-F238E27FC236}">
                <a16:creationId xmlns:a16="http://schemas.microsoft.com/office/drawing/2014/main" id="{2FB6EB17-6B22-47D3-90E5-A0E4D1F553A6}"/>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9</a:t>
            </a:fld>
            <a:r>
              <a:rPr lang="en-US"/>
              <a:t> </a:t>
            </a:r>
            <a:r>
              <a:rPr lang="en-US">
                <a:solidFill>
                  <a:srgbClr val="C1CD23"/>
                </a:solidFill>
              </a:rPr>
              <a:t>|</a:t>
            </a:r>
            <a:endParaRPr lang="en-US" dirty="0">
              <a:solidFill>
                <a:srgbClr val="C1CD23"/>
              </a:solidFill>
            </a:endParaRPr>
          </a:p>
        </p:txBody>
      </p:sp>
      <p:sp>
        <p:nvSpPr>
          <p:cNvPr id="10" name="Rectangle 5">
            <a:extLst>
              <a:ext uri="{FF2B5EF4-FFF2-40B4-BE49-F238E27FC236}">
                <a16:creationId xmlns:a16="http://schemas.microsoft.com/office/drawing/2014/main" id="{F51B20D8-3E8E-4B21-A6CE-2EE3F578020A}"/>
              </a:ext>
            </a:extLst>
          </p:cNvPr>
          <p:cNvSpPr>
            <a:spLocks noChangeArrowheads="1"/>
          </p:cNvSpPr>
          <p:nvPr/>
        </p:nvSpPr>
        <p:spPr bwMode="auto">
          <a:xfrm>
            <a:off x="447441" y="2329652"/>
            <a:ext cx="5572359" cy="310854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defTabSz="685766">
              <a:defRPr/>
            </a:pPr>
            <a:r>
              <a:rPr lang="en-US" altLang="en-US" sz="2800" b="1" kern="0" dirty="0">
                <a:solidFill>
                  <a:srgbClr val="FF0000"/>
                </a:solidFill>
              </a:rPr>
              <a:t>if (</a:t>
            </a:r>
            <a:r>
              <a:rPr lang="en-US" altLang="en-US" sz="2800" b="1" kern="0" dirty="0" err="1">
                <a:solidFill>
                  <a:srgbClr val="FF0000"/>
                </a:solidFill>
              </a:rPr>
              <a:t>len</a:t>
            </a:r>
            <a:r>
              <a:rPr lang="en-US" altLang="en-US" sz="2800" b="1" kern="0" dirty="0">
                <a:solidFill>
                  <a:srgbClr val="FF0000"/>
                </a:solidFill>
              </a:rPr>
              <a:t> (</a:t>
            </a:r>
            <a:r>
              <a:rPr lang="en-US" altLang="en-US" sz="2800" b="1" kern="0" dirty="0" err="1">
                <a:solidFill>
                  <a:srgbClr val="FF0000"/>
                </a:solidFill>
              </a:rPr>
              <a:t>long_input</a:t>
            </a:r>
            <a:r>
              <a:rPr lang="en-US" altLang="en-US" sz="2800" b="1" kern="0" dirty="0">
                <a:solidFill>
                  <a:srgbClr val="FF0000"/>
                </a:solidFill>
              </a:rPr>
              <a:t>) &lt; MAX_LEN) {</a:t>
            </a:r>
          </a:p>
          <a:p>
            <a:pPr defTabSz="685766">
              <a:defRPr/>
            </a:pPr>
            <a:r>
              <a:rPr lang="en-US" altLang="en-US" sz="2800" kern="0" dirty="0"/>
              <a:t>  if (</a:t>
            </a:r>
            <a:r>
              <a:rPr lang="en-US" altLang="en-US" sz="2800" kern="0" dirty="0" err="1"/>
              <a:t>strcmp</a:t>
            </a:r>
            <a:r>
              <a:rPr lang="en-US" altLang="en-US" sz="2800" kern="0" dirty="0"/>
              <a:t>(</a:t>
            </a:r>
            <a:r>
              <a:rPr lang="en-US" altLang="en-US" sz="2800" kern="0" dirty="0" err="1"/>
              <a:t>cmd</a:t>
            </a:r>
            <a:r>
              <a:rPr lang="en-US" altLang="en-US" sz="2800" kern="0" dirty="0"/>
              <a:t>, "show") == 0) {</a:t>
            </a:r>
          </a:p>
          <a:p>
            <a:pPr defTabSz="685766">
              <a:defRPr/>
            </a:pPr>
            <a:r>
              <a:rPr lang="en-US" altLang="en-US" sz="2800" b="1" kern="0" dirty="0"/>
              <a:t>   </a:t>
            </a:r>
            <a:r>
              <a:rPr lang="en-US" altLang="en-US" sz="2800" kern="0" dirty="0" err="1"/>
              <a:t>strcpy</a:t>
            </a:r>
            <a:r>
              <a:rPr lang="en-US" altLang="en-US" sz="2800" kern="0" dirty="0"/>
              <a:t>(str, </a:t>
            </a:r>
            <a:r>
              <a:rPr lang="en-US" altLang="en-US" sz="2800" kern="0" dirty="0" err="1"/>
              <a:t>long_input</a:t>
            </a:r>
            <a:r>
              <a:rPr lang="en-US" altLang="en-US" sz="2800" kern="0" dirty="0"/>
              <a:t>);</a:t>
            </a:r>
          </a:p>
          <a:p>
            <a:pPr defTabSz="685766">
              <a:defRPr/>
            </a:pPr>
            <a:r>
              <a:rPr lang="en-US" altLang="en-US" sz="2800" b="1" kern="0" dirty="0"/>
              <a:t>   </a:t>
            </a:r>
            <a:r>
              <a:rPr lang="en-US" altLang="en-US" sz="2800" kern="0" dirty="0" err="1"/>
              <a:t>process_show_command</a:t>
            </a:r>
            <a:r>
              <a:rPr lang="en-US" altLang="en-US" sz="2800" kern="0" dirty="0"/>
              <a:t>(str); }</a:t>
            </a:r>
          </a:p>
          <a:p>
            <a:pPr defTabSz="685766">
              <a:defRPr/>
            </a:pPr>
            <a:r>
              <a:rPr lang="en-US" altLang="en-US" sz="2800" kern="0" dirty="0"/>
              <a:t>  </a:t>
            </a:r>
            <a:r>
              <a:rPr lang="en-US" altLang="en-US" sz="2800" kern="0" dirty="0" err="1"/>
              <a:t>elsif</a:t>
            </a:r>
            <a:r>
              <a:rPr lang="en-US" altLang="en-US" sz="2800" kern="0" dirty="0"/>
              <a:t> (</a:t>
            </a:r>
            <a:r>
              <a:rPr lang="en-US" altLang="en-US" sz="2800" kern="0" dirty="0" err="1"/>
              <a:t>strcmp</a:t>
            </a:r>
            <a:r>
              <a:rPr lang="en-US" altLang="en-US" sz="2800" kern="0" dirty="0"/>
              <a:t>(</a:t>
            </a:r>
            <a:r>
              <a:rPr lang="en-US" altLang="en-US" sz="2800" kern="0" dirty="0" err="1"/>
              <a:t>cmd</a:t>
            </a:r>
            <a:r>
              <a:rPr lang="en-US" altLang="en-US" sz="2800" kern="0" dirty="0"/>
              <a:t>, "clear") == 0) {</a:t>
            </a:r>
          </a:p>
          <a:p>
            <a:pPr defTabSz="685766">
              <a:defRPr/>
            </a:pPr>
            <a:r>
              <a:rPr lang="en-US" altLang="en-US" sz="2800" b="1" kern="0" dirty="0"/>
              <a:t>   </a:t>
            </a:r>
            <a:r>
              <a:rPr lang="en-US" altLang="en-US" sz="2800" kern="0" dirty="0" err="1"/>
              <a:t>strcpy</a:t>
            </a:r>
            <a:r>
              <a:rPr lang="en-US" altLang="en-US" sz="2800" kern="0" dirty="0"/>
              <a:t>(str, </a:t>
            </a:r>
            <a:r>
              <a:rPr lang="en-US" altLang="en-US" sz="2800" kern="0" dirty="0" err="1"/>
              <a:t>long_input</a:t>
            </a:r>
            <a:r>
              <a:rPr lang="en-US" altLang="en-US" sz="2800" kern="0" dirty="0"/>
              <a:t>);</a:t>
            </a:r>
          </a:p>
          <a:p>
            <a:pPr defTabSz="685766">
              <a:defRPr/>
            </a:pPr>
            <a:r>
              <a:rPr lang="en-US" altLang="en-US" sz="2800" b="1" kern="0" dirty="0"/>
              <a:t>   </a:t>
            </a:r>
            <a:r>
              <a:rPr lang="en-US" altLang="en-US" sz="2800" kern="0" dirty="0" err="1"/>
              <a:t>process_clear_command</a:t>
            </a:r>
            <a:r>
              <a:rPr lang="en-US" altLang="en-US" sz="2800" kern="0" dirty="0"/>
              <a:t>(str); }} </a:t>
            </a:r>
          </a:p>
        </p:txBody>
      </p:sp>
      <p:sp>
        <p:nvSpPr>
          <p:cNvPr id="11" name="Rectangle 5">
            <a:extLst>
              <a:ext uri="{FF2B5EF4-FFF2-40B4-BE49-F238E27FC236}">
                <a16:creationId xmlns:a16="http://schemas.microsoft.com/office/drawing/2014/main" id="{5B80EB66-2983-4453-AE79-B10E285CA07A}"/>
              </a:ext>
            </a:extLst>
          </p:cNvPr>
          <p:cNvSpPr>
            <a:spLocks noChangeArrowheads="1"/>
          </p:cNvSpPr>
          <p:nvPr/>
        </p:nvSpPr>
        <p:spPr bwMode="auto">
          <a:xfrm>
            <a:off x="6234808" y="2329651"/>
            <a:ext cx="5751896" cy="353943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defTabSz="685766">
              <a:defRPr/>
            </a:pPr>
            <a:r>
              <a:rPr lang="en-US" altLang="en-US" sz="2800" kern="0" dirty="0"/>
              <a:t>if (</a:t>
            </a:r>
            <a:r>
              <a:rPr lang="en-US" altLang="en-US" sz="2800" kern="0" dirty="0" err="1"/>
              <a:t>strcmp</a:t>
            </a:r>
            <a:r>
              <a:rPr lang="en-US" altLang="en-US" sz="2800" kern="0" dirty="0"/>
              <a:t>(</a:t>
            </a:r>
            <a:r>
              <a:rPr lang="en-US" altLang="en-US" sz="2800" kern="0" dirty="0" err="1"/>
              <a:t>cmd</a:t>
            </a:r>
            <a:r>
              <a:rPr lang="en-US" altLang="en-US" sz="2800" kern="0" dirty="0"/>
              <a:t>, "show") == 0) {</a:t>
            </a:r>
          </a:p>
          <a:p>
            <a:pPr defTabSz="685766">
              <a:defRPr/>
            </a:pPr>
            <a:r>
              <a:rPr lang="en-US" altLang="en-US" sz="2800" b="1" kern="0" dirty="0">
                <a:solidFill>
                  <a:srgbClr val="FF0000"/>
                </a:solidFill>
              </a:rPr>
              <a:t>  if (</a:t>
            </a:r>
            <a:r>
              <a:rPr lang="en-US" altLang="en-US" sz="2800" b="1" kern="0" dirty="0" err="1">
                <a:solidFill>
                  <a:srgbClr val="FF0000"/>
                </a:solidFill>
              </a:rPr>
              <a:t>len</a:t>
            </a:r>
            <a:r>
              <a:rPr lang="en-US" altLang="en-US" sz="2800" b="1" kern="0" dirty="0">
                <a:solidFill>
                  <a:srgbClr val="FF0000"/>
                </a:solidFill>
              </a:rPr>
              <a:t> (</a:t>
            </a:r>
            <a:r>
              <a:rPr lang="en-US" altLang="en-US" sz="2800" b="1" kern="0" dirty="0" err="1">
                <a:solidFill>
                  <a:srgbClr val="FF0000"/>
                </a:solidFill>
              </a:rPr>
              <a:t>long_input</a:t>
            </a:r>
            <a:r>
              <a:rPr lang="en-US" altLang="en-US" sz="2800" b="1" kern="0" dirty="0">
                <a:solidFill>
                  <a:srgbClr val="FF0000"/>
                </a:solidFill>
              </a:rPr>
              <a:t>) &lt; MAX_LEN) {</a:t>
            </a:r>
            <a:endParaRPr lang="en-US" altLang="en-US" sz="2800" kern="0" dirty="0"/>
          </a:p>
          <a:p>
            <a:pPr defTabSz="685766">
              <a:defRPr/>
            </a:pPr>
            <a:r>
              <a:rPr lang="en-US" altLang="en-US" sz="2800" b="1" kern="0" dirty="0"/>
              <a:t>   </a:t>
            </a:r>
            <a:r>
              <a:rPr lang="en-US" altLang="en-US" sz="2800" kern="0" dirty="0" err="1"/>
              <a:t>strcpy</a:t>
            </a:r>
            <a:r>
              <a:rPr lang="en-US" altLang="en-US" sz="2800" kern="0" dirty="0"/>
              <a:t>(str, </a:t>
            </a:r>
            <a:r>
              <a:rPr lang="en-US" altLang="en-US" sz="2800" kern="0" dirty="0" err="1"/>
              <a:t>long_input</a:t>
            </a:r>
            <a:r>
              <a:rPr lang="en-US" altLang="en-US" sz="2800" kern="0" dirty="0"/>
              <a:t>); }</a:t>
            </a:r>
          </a:p>
          <a:p>
            <a:pPr defTabSz="685766">
              <a:defRPr/>
            </a:pPr>
            <a:r>
              <a:rPr lang="en-US" altLang="en-US" sz="2800" b="1" kern="0" dirty="0"/>
              <a:t> </a:t>
            </a:r>
            <a:r>
              <a:rPr lang="en-US" altLang="en-US" sz="2800" kern="0" dirty="0" err="1"/>
              <a:t>process_show_command</a:t>
            </a:r>
            <a:r>
              <a:rPr lang="en-US" altLang="en-US" sz="2800" kern="0" dirty="0"/>
              <a:t>(</a:t>
            </a:r>
            <a:r>
              <a:rPr lang="en-US" altLang="en-US" sz="2800" kern="0" dirty="0" err="1"/>
              <a:t>str</a:t>
            </a:r>
            <a:r>
              <a:rPr lang="en-US" altLang="en-US" sz="2800" kern="0" dirty="0"/>
              <a:t>); }</a:t>
            </a:r>
          </a:p>
          <a:p>
            <a:pPr defTabSz="685766">
              <a:defRPr/>
            </a:pPr>
            <a:r>
              <a:rPr lang="en-US" altLang="en-US" sz="2800" kern="0" dirty="0" err="1"/>
              <a:t>elsif</a:t>
            </a:r>
            <a:r>
              <a:rPr lang="en-US" altLang="en-US" sz="2800" kern="0" dirty="0"/>
              <a:t> (</a:t>
            </a:r>
            <a:r>
              <a:rPr lang="en-US" altLang="en-US" sz="2800" kern="0" dirty="0" err="1"/>
              <a:t>strcmp</a:t>
            </a:r>
            <a:r>
              <a:rPr lang="en-US" altLang="en-US" sz="2800" kern="0" dirty="0"/>
              <a:t>(</a:t>
            </a:r>
            <a:r>
              <a:rPr lang="en-US" altLang="en-US" sz="2800" kern="0" dirty="0" err="1"/>
              <a:t>cmd</a:t>
            </a:r>
            <a:r>
              <a:rPr lang="en-US" altLang="en-US" sz="2800" kern="0" dirty="0"/>
              <a:t>, "clear") == 0) {</a:t>
            </a:r>
          </a:p>
          <a:p>
            <a:pPr defTabSz="685766">
              <a:defRPr/>
            </a:pPr>
            <a:r>
              <a:rPr lang="en-US" altLang="en-US" sz="2800" kern="0" dirty="0"/>
              <a:t>  </a:t>
            </a:r>
            <a:r>
              <a:rPr lang="en-US" altLang="en-US" sz="2800" b="1" kern="0" dirty="0">
                <a:solidFill>
                  <a:srgbClr val="FF0000"/>
                </a:solidFill>
              </a:rPr>
              <a:t>if (</a:t>
            </a:r>
            <a:r>
              <a:rPr lang="en-US" altLang="en-US" sz="2800" b="1" kern="0" dirty="0" err="1">
                <a:solidFill>
                  <a:srgbClr val="FF0000"/>
                </a:solidFill>
              </a:rPr>
              <a:t>len</a:t>
            </a:r>
            <a:r>
              <a:rPr lang="en-US" altLang="en-US" sz="2800" b="1" kern="0" dirty="0">
                <a:solidFill>
                  <a:srgbClr val="FF0000"/>
                </a:solidFill>
              </a:rPr>
              <a:t> (</a:t>
            </a:r>
            <a:r>
              <a:rPr lang="en-US" altLang="en-US" sz="2800" b="1" kern="0" dirty="0" err="1">
                <a:solidFill>
                  <a:srgbClr val="FF0000"/>
                </a:solidFill>
              </a:rPr>
              <a:t>long_input</a:t>
            </a:r>
            <a:r>
              <a:rPr lang="en-US" altLang="en-US" sz="2800" b="1" kern="0" dirty="0">
                <a:solidFill>
                  <a:srgbClr val="FF0000"/>
                </a:solidFill>
              </a:rPr>
              <a:t>) &lt; MAX_LEN) {</a:t>
            </a:r>
            <a:endParaRPr lang="en-US" altLang="en-US" sz="2800" kern="0" dirty="0"/>
          </a:p>
          <a:p>
            <a:pPr defTabSz="685766">
              <a:defRPr/>
            </a:pPr>
            <a:r>
              <a:rPr lang="en-US" altLang="en-US" sz="2800" b="1" kern="0" dirty="0"/>
              <a:t>   </a:t>
            </a:r>
            <a:r>
              <a:rPr lang="en-US" altLang="en-US" sz="2800" kern="0" dirty="0" err="1"/>
              <a:t>strcpy</a:t>
            </a:r>
            <a:r>
              <a:rPr lang="en-US" altLang="en-US" sz="2800" kern="0" dirty="0"/>
              <a:t>(str, </a:t>
            </a:r>
            <a:r>
              <a:rPr lang="en-US" altLang="en-US" sz="2800" kern="0" dirty="0" err="1"/>
              <a:t>long_input</a:t>
            </a:r>
            <a:r>
              <a:rPr lang="en-US" altLang="en-US" sz="2800" kern="0" dirty="0"/>
              <a:t>); }</a:t>
            </a:r>
          </a:p>
          <a:p>
            <a:pPr defTabSz="685766">
              <a:defRPr/>
            </a:pPr>
            <a:r>
              <a:rPr lang="en-US" altLang="en-US" sz="2800" b="1" kern="0" dirty="0"/>
              <a:t> </a:t>
            </a:r>
            <a:r>
              <a:rPr lang="en-US" altLang="en-US" sz="2800" kern="0" dirty="0" err="1"/>
              <a:t>process_clear_command</a:t>
            </a:r>
            <a:r>
              <a:rPr lang="en-US" altLang="en-US" sz="2800" kern="0" dirty="0"/>
              <a:t>(str); }</a:t>
            </a:r>
          </a:p>
        </p:txBody>
      </p:sp>
    </p:spTree>
    <p:extLst>
      <p:ext uri="{BB962C8B-B14F-4D97-AF65-F5344CB8AC3E}">
        <p14:creationId xmlns:p14="http://schemas.microsoft.com/office/powerpoint/2010/main" val="2383853442"/>
      </p:ext>
    </p:extLst>
  </p:cSld>
  <p:clrMapOvr>
    <a:masterClrMapping/>
  </p:clrMapOvr>
</p:sld>
</file>

<file path=ppt/theme/theme1.xml><?xml version="1.0" encoding="utf-8"?>
<a:theme xmlns:a="http://schemas.openxmlformats.org/drawingml/2006/main" name="CVE2019">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VE2019" id="{0B91E569-C066-41A9-9AEE-31B83CE55BF4}" vid="{C804231C-C542-4241-AD57-ADC83A9D2C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ITRE Work" ma:contentTypeID="0x010100823A99C636F7423283FB0D200866C613003CF79AE3532EFC4C8D0C39E2ADDF98C8" ma:contentTypeVersion="12" ma:contentTypeDescription="Materials and documents that contain MITRE authored content and other content directly attributable to MITRE and its work" ma:contentTypeScope="" ma:versionID="5032a3ea78356ba849c15eb9689675ce">
  <xsd:schema xmlns:xsd="http://www.w3.org/2001/XMLSchema" xmlns:xs="http://www.w3.org/2001/XMLSchema" xmlns:p="http://schemas.microsoft.com/office/2006/metadata/properties" xmlns:ns1="http://schemas.microsoft.com/sharepoint/v3" xmlns:ns2="http://schemas.microsoft.com/sharepoint/v3/fields" xmlns:ns3="c3cfd81e-ca69-4211-966f-1b3244494c2d" targetNamespace="http://schemas.microsoft.com/office/2006/metadata/properties" ma:root="true" ma:fieldsID="64cc69eabdb579d62f79d9453463bcde" ns1:_="" ns2:_="" ns3:_="">
    <xsd:import namespace="http://schemas.microsoft.com/sharepoint/v3"/>
    <xsd:import namespace="http://schemas.microsoft.com/sharepoint/v3/fields"/>
    <xsd:import namespace="c3cfd81e-ca69-4211-966f-1b3244494c2d"/>
    <xsd:element name="properties">
      <xsd:complexType>
        <xsd:sequence>
          <xsd:element name="documentManagement">
            <xsd:complexType>
              <xsd:all>
                <xsd:element ref="ns2:_Contributor" minOccurs="0"/>
                <xsd:element ref="ns1:MITRE_x0020_Sensitivity"/>
                <xsd:element ref="ns1:Release_x0020_Statement"/>
                <xsd:element ref="ns1:MITRE_x0020_Sensitivity"/>
                <xsd:element ref="ns1:Release_x0020_Statement"/>
                <xsd:element ref="ns1:MITRE_x0020_Sensitivity"/>
                <xsd:element ref="ns1:Release_x0020_Statement"/>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element name="MITRE_x0020_Sensitivity" ma:index="12"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3"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element name="MITRE_x0020_Sensitivity" ma:index="14"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5"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cfd81e-ca69-4211-966f-1b3244494c2d"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ED1AA3-B51A-44B6-90CD-AF8960992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c3cfd81e-ca69-4211-966f-1b3244494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AA114A-1E84-433E-9818-4B5890551400}">
  <ds:schemaRefs>
    <ds:schemaRef ds:uri="http://schemas.microsoft.com/office/2006/metadata/customXsn"/>
  </ds:schemaRefs>
</ds:datastoreItem>
</file>

<file path=customXml/itemProps3.xml><?xml version="1.0" encoding="utf-8"?>
<ds:datastoreItem xmlns:ds="http://schemas.openxmlformats.org/officeDocument/2006/customXml" ds:itemID="{F2FE3A89-CB68-4CFF-92BE-B063F5DE96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CVE2019</Template>
  <TotalTime>6525</TotalTime>
  <Words>7215</Words>
  <Application>Microsoft Office PowerPoint</Application>
  <PresentationFormat>Widescreen</PresentationFormat>
  <Paragraphs>971</Paragraphs>
  <Slides>62</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Courier</vt:lpstr>
      <vt:lpstr>Helvetica LT Std</vt:lpstr>
      <vt:lpstr>Tahoma</vt:lpstr>
      <vt:lpstr>Times New Roman</vt:lpstr>
      <vt:lpstr>Wingdings</vt:lpstr>
      <vt:lpstr>CVE2019</vt:lpstr>
      <vt:lpstr>Assigning CVE IDs</vt:lpstr>
      <vt:lpstr>CNT1 – Divide into independently fixable bugs</vt:lpstr>
      <vt:lpstr>Establish the Baseline</vt:lpstr>
      <vt:lpstr>Merge Dependent Bugs</vt:lpstr>
      <vt:lpstr>Difficulties in Identifying Independent Bugs</vt:lpstr>
      <vt:lpstr>What is a Bug?</vt:lpstr>
      <vt:lpstr>Quality of the Information Changes the Result</vt:lpstr>
      <vt:lpstr>Could, Not Should</vt:lpstr>
      <vt:lpstr>Options for Fixes Should Not Impact Assignments</vt:lpstr>
      <vt:lpstr>Dependent Bugs</vt:lpstr>
      <vt:lpstr>When are Bugs Not Independently Fixable?</vt:lpstr>
      <vt:lpstr>Chains: Not Independently Fixable</vt:lpstr>
      <vt:lpstr>Chains: Possible Fixes</vt:lpstr>
      <vt:lpstr>CNT2 – Is there a vulnerability?</vt:lpstr>
      <vt:lpstr>What is a Vulnerability?</vt:lpstr>
      <vt:lpstr>The CVE Program’s Definition of a Vulnerability</vt:lpstr>
      <vt:lpstr>CNT2 Determines Who Gets to Claim a Vulnerability</vt:lpstr>
      <vt:lpstr>CNT2.1 Product Owner Acknowledgement</vt:lpstr>
      <vt:lpstr>CNT2.1 Who is the Product Owner?</vt:lpstr>
      <vt:lpstr>Upstream vendors cannot override downstream vendor claims</vt:lpstr>
      <vt:lpstr>CNT2.1 What is an Acknowledgement?</vt:lpstr>
      <vt:lpstr>What do you do if…</vt:lpstr>
      <vt:lpstr>CNT2.2 Options</vt:lpstr>
      <vt:lpstr>CNT2.2 Comparison</vt:lpstr>
      <vt:lpstr>CNT2.2 Example</vt:lpstr>
      <vt:lpstr>CNT3 – Affected Products</vt:lpstr>
      <vt:lpstr>Everyone shares code</vt:lpstr>
      <vt:lpstr>Does that mean they share vulnerabilities?</vt:lpstr>
      <vt:lpstr>Two types of sharing</vt:lpstr>
      <vt:lpstr>Direct Copy</vt:lpstr>
      <vt:lpstr>One Product Affected, One Vulnerability</vt:lpstr>
      <vt:lpstr>Multiple Product</vt:lpstr>
      <vt:lpstr>Shared Codebase</vt:lpstr>
      <vt:lpstr>If unsure, split one vulnerability per product</vt:lpstr>
      <vt:lpstr>Using External Products</vt:lpstr>
      <vt:lpstr>Example</vt:lpstr>
      <vt:lpstr>Unsafe Choice</vt:lpstr>
      <vt:lpstr>Required to be vulnerable</vt:lpstr>
      <vt:lpstr>INC1: In Scope of Authority</vt:lpstr>
      <vt:lpstr>CNA Scopes</vt:lpstr>
      <vt:lpstr>Scope Hierarchy</vt:lpstr>
      <vt:lpstr>Overlapping Scopes: Vendors and Open Source</vt:lpstr>
      <vt:lpstr>Software Dependencies</vt:lpstr>
      <vt:lpstr>Vendor CNAs Collaborate on a Project</vt:lpstr>
      <vt:lpstr>Forks</vt:lpstr>
      <vt:lpstr>Overlapping Scopes: Non-Vendor CNAs</vt:lpstr>
      <vt:lpstr>Coordinators, Bounties, and Researchers</vt:lpstr>
      <vt:lpstr>Root CNAs</vt:lpstr>
      <vt:lpstr>INC2: Intended to be Public</vt:lpstr>
      <vt:lpstr>Public</vt:lpstr>
      <vt:lpstr>Public Requirements</vt:lpstr>
      <vt:lpstr>Examples</vt:lpstr>
      <vt:lpstr>INC3: Customer-Controlled Software</vt:lpstr>
      <vt:lpstr>Examples of Customer-Controlled Products</vt:lpstr>
      <vt:lpstr>Examples that are Not Customer Controlled</vt:lpstr>
      <vt:lpstr>INC4: Publicly Available and Licensable Products</vt:lpstr>
      <vt:lpstr>Excludes</vt:lpstr>
      <vt:lpstr>INC5: Check for Duplicates</vt:lpstr>
      <vt:lpstr>Coordinate</vt:lpstr>
      <vt:lpstr>Typos are the Enemy</vt:lpstr>
      <vt:lpstr>Check the CVE List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CVE Counting Rules</dc:title>
  <dc:creator>Evans, Jonathan L.</dc:creator>
  <cp:lastModifiedBy>Evans, Jonathan L.</cp:lastModifiedBy>
  <cp:revision>21</cp:revision>
  <dcterms:created xsi:type="dcterms:W3CDTF">2019-09-23T13:08:15Z</dcterms:created>
  <dcterms:modified xsi:type="dcterms:W3CDTF">2019-10-07T00:30:46Z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0x010100823A99C636F7423283FB0D200866C613003CF79AE3532EFC4C8D0C39E2ADDF98C8</vt:lpwstr>
  </property>
</Properties>
</file>