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5"/>
  </p:sldMasterIdLst>
  <p:notesMasterIdLst>
    <p:notesMasterId r:id="rId18"/>
  </p:notesMasterIdLst>
  <p:handoutMasterIdLst>
    <p:handoutMasterId r:id="rId19"/>
  </p:handoutMasterIdLst>
  <p:sldIdLst>
    <p:sldId id="258" r:id="rId6"/>
    <p:sldId id="261" r:id="rId7"/>
    <p:sldId id="259" r:id="rId8"/>
    <p:sldId id="263" r:id="rId9"/>
    <p:sldId id="260" r:id="rId10"/>
    <p:sldId id="265" r:id="rId11"/>
    <p:sldId id="262" r:id="rId12"/>
    <p:sldId id="329" r:id="rId13"/>
    <p:sldId id="331" r:id="rId14"/>
    <p:sldId id="333" r:id="rId15"/>
    <p:sldId id="332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6401D"/>
    <a:srgbClr val="7F7F7F"/>
    <a:srgbClr val="ECC900"/>
    <a:srgbClr val="005F9E"/>
    <a:srgbClr val="72C7FF"/>
    <a:srgbClr val="C4BD97"/>
    <a:srgbClr val="B3AB8F"/>
    <a:srgbClr val="908662"/>
    <a:srgbClr val="144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81837" autoAdjust="0"/>
  </p:normalViewPr>
  <p:slideViewPr>
    <p:cSldViewPr snapToGrid="0">
      <p:cViewPr varScale="1">
        <p:scale>
          <a:sx n="104" d="100"/>
          <a:sy n="104" d="100"/>
        </p:scale>
        <p:origin x="8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4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Voice Track: </a:t>
            </a:r>
            <a:r>
              <a:rPr lang="en-US" dirty="0"/>
              <a:t>CVE Program Overview </a:t>
            </a:r>
            <a:r>
              <a:rPr lang="ja-JP" altLang="en-US" dirty="0"/>
              <a:t>のプレゼンテーションへようこそ。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これから </a:t>
            </a:r>
            <a:r>
              <a:rPr lang="en-US" altLang="ja-JP" dirty="0"/>
              <a:t>CVE Program </a:t>
            </a:r>
            <a:r>
              <a:rPr lang="ja-JP" altLang="en-US" dirty="0"/>
              <a:t>の概要を説明します。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spcBef>
                <a:spcPts val="200"/>
              </a:spcBef>
              <a:buSzPct val="125000"/>
              <a:buFont typeface="Arial" panose="020B0604020202020204" pitchFamily="34" charset="0"/>
              <a:buNone/>
            </a:pPr>
            <a:r>
              <a:rPr lang="en-US" sz="1100" b="1" dirty="0"/>
              <a:t>Voice Track: </a:t>
            </a:r>
            <a:r>
              <a:rPr lang="en-US" sz="1100" dirty="0"/>
              <a:t>Root </a:t>
            </a:r>
            <a:r>
              <a:rPr lang="ja-JP" altLang="en-US" sz="1100" dirty="0"/>
              <a:t>は </a:t>
            </a:r>
            <a:r>
              <a:rPr lang="en-US" altLang="ja-JP" sz="1100" dirty="0"/>
              <a:t>Sub-CNA </a:t>
            </a:r>
            <a:r>
              <a:rPr lang="ja-JP" altLang="en-US" sz="1100" dirty="0"/>
              <a:t>の管理を行います。</a:t>
            </a:r>
            <a:endParaRPr lang="en-US" altLang="ja-JP" sz="1100" dirty="0"/>
          </a:p>
          <a:p>
            <a:pPr marL="0" lvl="2" indent="0">
              <a:spcBef>
                <a:spcPts val="200"/>
              </a:spcBef>
              <a:buSzPct val="125000"/>
              <a:buFont typeface="Arial" panose="020B0604020202020204" pitchFamily="34" charset="0"/>
              <a:buNone/>
            </a:pPr>
            <a:r>
              <a:rPr lang="ja-JP" altLang="en-US" sz="1100" dirty="0"/>
              <a:t>また </a:t>
            </a:r>
            <a:r>
              <a:rPr lang="en-US" altLang="ja-JP" sz="1100" dirty="0"/>
              <a:t>Sub-CNA </a:t>
            </a:r>
            <a:r>
              <a:rPr lang="ja-JP" altLang="en-US" sz="1100" dirty="0"/>
              <a:t>となる組織の勧誘、トレーニング、そして承認も行います。</a:t>
            </a:r>
            <a:endParaRPr lang="en-US" altLang="ja-JP" sz="1100" dirty="0"/>
          </a:p>
          <a:p>
            <a:pPr marL="0" lvl="2" indent="0">
              <a:spcBef>
                <a:spcPts val="200"/>
              </a:spcBef>
              <a:buSzPct val="125000"/>
              <a:buFont typeface="Arial" panose="020B0604020202020204" pitchFamily="34" charset="0"/>
              <a:buNone/>
            </a:pPr>
            <a:endParaRPr lang="en-US" sz="1100" b="0" i="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5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Voice Track: </a:t>
            </a:r>
            <a:r>
              <a:rPr lang="en-US" dirty="0"/>
              <a:t>Sub-CNA</a:t>
            </a:r>
            <a:r>
              <a:rPr lang="ja-JP" altLang="en-US" dirty="0"/>
              <a:t> は、対象とする製品の脆弱性に対して </a:t>
            </a:r>
            <a:r>
              <a:rPr lang="en-US" altLang="ja-JP" dirty="0"/>
              <a:t>CVE </a:t>
            </a:r>
            <a:r>
              <a:rPr lang="ja-JP" altLang="en-US" dirty="0"/>
              <a:t>を採番し、その情報を</a:t>
            </a:r>
            <a:r>
              <a:rPr lang="en-US" altLang="ja-JP" dirty="0"/>
              <a:t> CVE List </a:t>
            </a:r>
            <a:r>
              <a:rPr lang="ja-JP" altLang="en-US" dirty="0"/>
              <a:t>に登録します。</a:t>
            </a:r>
            <a:endParaRPr lang="en-US" altLang="ja-JP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Voice Track: </a:t>
            </a:r>
            <a:r>
              <a:rPr lang="en-US" altLang="ja-JP" dirty="0"/>
              <a:t>CVE Program </a:t>
            </a:r>
            <a:r>
              <a:rPr lang="ja-JP" altLang="en-US" dirty="0"/>
              <a:t>の概要に関する</a:t>
            </a:r>
            <a:r>
              <a:rPr lang="ja-JP" altLang="en-US" b="0" dirty="0"/>
              <a:t>説明は以上です。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Voice Track:</a:t>
            </a:r>
            <a:r>
              <a:rPr lang="ja-JP" altLang="en-US" dirty="0"/>
              <a:t>ここでは</a:t>
            </a:r>
            <a:r>
              <a:rPr lang="en-US" altLang="ja-JP" dirty="0"/>
              <a:t> CVE </a:t>
            </a:r>
            <a:r>
              <a:rPr lang="ja-JP" altLang="en-US" dirty="0"/>
              <a:t>とは何か、</a:t>
            </a:r>
            <a:r>
              <a:rPr lang="en-US" altLang="ja-JP" dirty="0"/>
              <a:t>CVE Program </a:t>
            </a:r>
            <a:r>
              <a:rPr lang="ja-JP" altLang="en-US" dirty="0"/>
              <a:t>の目的、運営や組織構造についての概要を説明します。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Voice Track: </a:t>
            </a:r>
            <a:r>
              <a:rPr lang="en-US" dirty="0"/>
              <a:t>「CVE」 </a:t>
            </a:r>
            <a:r>
              <a:rPr lang="ja-JP" altLang="en-US" dirty="0"/>
              <a:t>は </a:t>
            </a:r>
            <a:r>
              <a:rPr lang="en-US" dirty="0"/>
              <a:t>Common Vulnerabilities and Exposures </a:t>
            </a:r>
            <a:r>
              <a:rPr lang="ja-JP" altLang="en-US" dirty="0"/>
              <a:t>の略で、国際的なコミュニティベースで作成されている、公開済み脆弱性情報のデータレジストリです。このレジストリは </a:t>
            </a:r>
            <a:r>
              <a:rPr lang="en-US" dirty="0"/>
              <a:t>CVE List </a:t>
            </a:r>
            <a:r>
              <a:rPr lang="ja-JP" altLang="en-US" dirty="0"/>
              <a:t>と呼ばれています。</a:t>
            </a:r>
          </a:p>
          <a:p>
            <a:endParaRPr lang="ja-JP" altLang="en-US" dirty="0"/>
          </a:p>
          <a:p>
            <a:r>
              <a:rPr lang="ja-JP" altLang="en-US" dirty="0"/>
              <a:t>セキュリティ関係者は、</a:t>
            </a:r>
            <a:r>
              <a:rPr lang="en-US" altLang="ja-JP" dirty="0"/>
              <a:t>CVE</a:t>
            </a:r>
            <a:r>
              <a:rPr lang="ja-JP" altLang="en-US" dirty="0"/>
              <a:t> </a:t>
            </a:r>
            <a:r>
              <a:rPr lang="en-US" altLang="ja-JP" dirty="0"/>
              <a:t>List</a:t>
            </a:r>
            <a:r>
              <a:rPr lang="ja-JP" altLang="en-US" dirty="0"/>
              <a:t> に登録された </a:t>
            </a:r>
            <a:r>
              <a:rPr lang="en-US" dirty="0"/>
              <a:t>CVE </a:t>
            </a:r>
            <a:r>
              <a:rPr lang="ja-JP" altLang="en-US" dirty="0"/>
              <a:t>情報から脆弱性情報を確認し、対策をとることができます。</a:t>
            </a:r>
            <a:endParaRPr lang="en-US" altLang="ja-JP" dirty="0"/>
          </a:p>
          <a:p>
            <a:endParaRPr lang="ja-JP" altLang="en-US" dirty="0"/>
          </a:p>
          <a:p>
            <a:r>
              <a:rPr lang="en-US" dirty="0"/>
              <a:t>CVE </a:t>
            </a:r>
            <a:r>
              <a:rPr lang="ja-JP" altLang="en-US" dirty="0"/>
              <a:t>は、</a:t>
            </a:r>
            <a:r>
              <a:rPr lang="en-US" dirty="0"/>
              <a:t>CVE Numbering Authority</a:t>
            </a:r>
            <a:r>
              <a:rPr lang="ja-JP" altLang="en-US" dirty="0"/>
              <a:t> 略して </a:t>
            </a:r>
            <a:r>
              <a:rPr lang="en-US" altLang="ja-JP" dirty="0"/>
              <a:t>CNA </a:t>
            </a:r>
            <a:r>
              <a:rPr lang="ja-JP" altLang="en-US" dirty="0"/>
              <a:t>と呼ばれる参加組織のボランティアベースの活動により採番されています。</a:t>
            </a:r>
          </a:p>
          <a:p>
            <a:endParaRPr lang="ja-JP" altLang="en-US" dirty="0"/>
          </a:p>
          <a:p>
            <a:r>
              <a:rPr lang="en-US" dirty="0"/>
              <a:t>CVE </a:t>
            </a:r>
            <a:r>
              <a:rPr lang="ja-JP" altLang="en-US" dirty="0"/>
              <a:t>は、脆弱性情報のデファクトスタンダードとなっています。</a:t>
            </a:r>
            <a:endParaRPr lang="en-US" altLang="ja-JP" dirty="0"/>
          </a:p>
          <a:p>
            <a:r>
              <a:rPr lang="ja-JP" altLang="en-US" dirty="0"/>
              <a:t>また、</a:t>
            </a:r>
            <a:r>
              <a:rPr lang="en-US" altLang="ja-JP" dirty="0"/>
              <a:t>CVE </a:t>
            </a:r>
            <a:r>
              <a:rPr lang="ja-JP" altLang="en-US" dirty="0"/>
              <a:t>は </a:t>
            </a:r>
            <a:r>
              <a:rPr lang="en-US" altLang="ja-JP" dirty="0"/>
              <a:t>National Vulnerability Database</a:t>
            </a:r>
            <a:r>
              <a:rPr lang="ja-JP" altLang="en-US" dirty="0"/>
              <a:t>、</a:t>
            </a:r>
            <a:r>
              <a:rPr lang="en-US" altLang="ja-JP" dirty="0"/>
              <a:t>NVD</a:t>
            </a:r>
            <a:r>
              <a:rPr lang="ja-JP" altLang="en-US" dirty="0"/>
              <a:t>、において使用されています。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125000"/>
            </a:pPr>
            <a:r>
              <a:rPr lang="en-US" sz="2000" b="1" dirty="0"/>
              <a:t>Voice Track: </a:t>
            </a:r>
            <a:r>
              <a:rPr lang="en-US" altLang="ja-JP" dirty="0">
                <a:latin typeface="Helvetica LT Std"/>
              </a:rPr>
              <a:t>CVE Program </a:t>
            </a:r>
            <a:r>
              <a:rPr lang="ja-JP" altLang="en-US" dirty="0">
                <a:latin typeface="Helvetica LT Std"/>
              </a:rPr>
              <a:t>には二つの目的があります。</a:t>
            </a:r>
          </a:p>
          <a:p>
            <a:pPr marL="228600" indent="-228600">
              <a:buSzPct val="125000"/>
            </a:pPr>
            <a:r>
              <a:rPr lang="ja-JP" altLang="en-US" dirty="0">
                <a:latin typeface="Helvetica LT Std"/>
              </a:rPr>
              <a:t>一つ目の目的はプログラムの普及、そして参加者を増やすことです。</a:t>
            </a:r>
          </a:p>
          <a:p>
            <a:pPr marL="228600" indent="-228600">
              <a:buSzPct val="125000"/>
            </a:pPr>
            <a:endParaRPr lang="ja-JP" altLang="en-US" dirty="0">
              <a:latin typeface="Helvetica LT Std"/>
            </a:endParaRPr>
          </a:p>
          <a:p>
            <a:pPr marL="228600" indent="-228600">
              <a:buSzPct val="125000"/>
            </a:pPr>
            <a:r>
              <a:rPr lang="ja-JP" altLang="en-US" dirty="0">
                <a:latin typeface="Helvetica LT Std"/>
              </a:rPr>
              <a:t>そして二つ目の目的は、より早く、より多くの </a:t>
            </a:r>
            <a:r>
              <a:rPr lang="en-US" altLang="ja-JP" dirty="0">
                <a:latin typeface="Helvetica LT Std"/>
              </a:rPr>
              <a:t>CVE </a:t>
            </a:r>
            <a:r>
              <a:rPr lang="ja-JP" altLang="en-US" dirty="0">
                <a:latin typeface="Helvetica LT Std"/>
              </a:rPr>
              <a:t>情報を登録することです。</a:t>
            </a:r>
          </a:p>
          <a:p>
            <a:pPr marL="228600" indent="-228600">
              <a:buSzPct val="125000"/>
            </a:pPr>
            <a:r>
              <a:rPr lang="en-US" altLang="ja-JP" dirty="0">
                <a:latin typeface="Helvetica LT Std"/>
              </a:rPr>
              <a:t>CNA </a:t>
            </a:r>
            <a:r>
              <a:rPr lang="ja-JP" altLang="en-US" dirty="0">
                <a:latin typeface="Helvetica LT Std"/>
              </a:rPr>
              <a:t>を増やすことがより多くの </a:t>
            </a:r>
            <a:r>
              <a:rPr lang="en-US" altLang="ja-JP" dirty="0">
                <a:latin typeface="Helvetica LT Std"/>
              </a:rPr>
              <a:t>CVE </a:t>
            </a:r>
            <a:r>
              <a:rPr lang="ja-JP" altLang="en-US" dirty="0">
                <a:latin typeface="Helvetica LT Std"/>
              </a:rPr>
              <a:t>情報の登録に、また分かりやすい</a:t>
            </a:r>
            <a:endParaRPr lang="en-US" altLang="ja-JP" dirty="0">
              <a:latin typeface="Helvetica LT Std"/>
            </a:endParaRPr>
          </a:p>
          <a:p>
            <a:pPr marL="228600" indent="-228600">
              <a:buSzPct val="125000"/>
            </a:pPr>
            <a:r>
              <a:rPr lang="ja-JP" altLang="en-US" dirty="0">
                <a:latin typeface="Helvetica LT Std"/>
              </a:rPr>
              <a:t>ガイドラインや環境の整備が迅速な情報の登録に、繋がります。</a:t>
            </a:r>
          </a:p>
          <a:p>
            <a:pPr marL="228600" indent="-228600">
              <a:buSzPct val="12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/>
              <a:t>Voice Track: </a:t>
            </a:r>
            <a:r>
              <a:rPr lang="en-US" dirty="0">
                <a:latin typeface="Helvetica LT Std"/>
                <a:cs typeface="Arial" pitchFamily="34" charset="0"/>
              </a:rPr>
              <a:t>CVE </a:t>
            </a:r>
            <a:r>
              <a:rPr lang="en-US" altLang="ja-JP" dirty="0">
                <a:latin typeface="Helvetica LT Std"/>
                <a:cs typeface="Arial" pitchFamily="34" charset="0"/>
              </a:rPr>
              <a:t>Program </a:t>
            </a:r>
            <a:r>
              <a:rPr lang="ja-JP" altLang="en-US" dirty="0">
                <a:latin typeface="Helvetica LT Std"/>
                <a:cs typeface="Arial" pitchFamily="34" charset="0"/>
              </a:rPr>
              <a:t>は、アメリカ合衆国国土安全保障省の </a:t>
            </a:r>
            <a:r>
              <a:rPr lang="en-US" altLang="ja-JP" dirty="0">
                <a:latin typeface="Helvetica LT Std"/>
                <a:cs typeface="Arial" pitchFamily="34" charset="0"/>
              </a:rPr>
              <a:t>CISA </a:t>
            </a:r>
            <a:r>
              <a:rPr lang="ja-JP" altLang="en-US" dirty="0">
                <a:latin typeface="Helvetica LT Std"/>
                <a:cs typeface="Arial" pitchFamily="34" charset="0"/>
              </a:rPr>
              <a:t>から資金提供された </a:t>
            </a:r>
            <a:r>
              <a:rPr lang="en-US" dirty="0">
                <a:latin typeface="Helvetica LT Std"/>
                <a:cs typeface="Arial" pitchFamily="34" charset="0"/>
              </a:rPr>
              <a:t>MITRE Corporation </a:t>
            </a:r>
            <a:r>
              <a:rPr lang="ja-JP" altLang="en-US" dirty="0">
                <a:latin typeface="Helvetica LT Std"/>
                <a:cs typeface="Arial" pitchFamily="34" charset="0"/>
              </a:rPr>
              <a:t>によって運用されています。</a:t>
            </a:r>
            <a:r>
              <a:rPr lang="en-US" dirty="0">
                <a:latin typeface="Helvetica LT Std"/>
                <a:cs typeface="Arial" pitchFamily="34" charset="0"/>
              </a:rPr>
              <a:t>MITRE </a:t>
            </a:r>
            <a:r>
              <a:rPr lang="ja-JP" altLang="en-US" dirty="0">
                <a:latin typeface="Helvetica LT Std"/>
                <a:cs typeface="Arial" pitchFamily="34" charset="0"/>
              </a:rPr>
              <a:t>の役割は、独立した、客観的な立場の第三者機関として、</a:t>
            </a:r>
            <a:r>
              <a:rPr lang="en-US" dirty="0">
                <a:latin typeface="Helvetica LT Std"/>
                <a:cs typeface="Arial" pitchFamily="34" charset="0"/>
              </a:rPr>
              <a:t>CVE Program </a:t>
            </a:r>
            <a:r>
              <a:rPr lang="ja-JP" altLang="en-US" dirty="0">
                <a:latin typeface="Helvetica LT Std"/>
                <a:cs typeface="Arial" pitchFamily="34" charset="0"/>
              </a:rPr>
              <a:t>を発展させることです。</a:t>
            </a:r>
            <a:endParaRPr lang="en-US" dirty="0">
              <a:latin typeface="Helvetica LT Std"/>
              <a:cs typeface="Arial" pitchFamily="34" charset="0"/>
            </a:endParaRPr>
          </a:p>
          <a:p>
            <a:pPr marL="58738" lvl="1">
              <a:spcAft>
                <a:spcPts val="600"/>
              </a:spcAft>
              <a:buClr>
                <a:schemeClr val="tx2"/>
              </a:buClr>
              <a:buSzPct val="110000"/>
            </a:pPr>
            <a:endParaRPr lang="en-US" dirty="0">
              <a:latin typeface="Helvetica LT Std"/>
              <a:cs typeface="Arial" pitchFamily="34" charset="0"/>
            </a:endParaRPr>
          </a:p>
          <a:p>
            <a:pPr marL="58738" lvl="1"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dirty="0">
                <a:latin typeface="Helvetica LT Std"/>
                <a:cs typeface="Arial" pitchFamily="34" charset="0"/>
              </a:rPr>
              <a:t>MITRE </a:t>
            </a:r>
            <a:r>
              <a:rPr lang="ja-JP" altLang="en-US" dirty="0">
                <a:latin typeface="Helvetica LT Std"/>
                <a:cs typeface="Arial" pitchFamily="34" charset="0"/>
              </a:rPr>
              <a:t>は、現在</a:t>
            </a:r>
            <a:endParaRPr lang="en-US" altLang="ja-JP" dirty="0">
              <a:latin typeface="Helvetica LT Std"/>
              <a:cs typeface="Arial" pitchFamily="34" charset="0"/>
            </a:endParaRPr>
          </a:p>
          <a:p>
            <a:pPr marL="230188" lvl="1" indent="-171450">
              <a:spcAft>
                <a:spcPts val="6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n"/>
            </a:pPr>
            <a:r>
              <a:rPr lang="ja-JP" altLang="en-US" dirty="0">
                <a:latin typeface="Helvetica LT Std"/>
                <a:cs typeface="Arial" pitchFamily="34" charset="0"/>
              </a:rPr>
              <a:t>他の </a:t>
            </a:r>
            <a:r>
              <a:rPr lang="en-US" dirty="0">
                <a:latin typeface="Helvetica LT Std"/>
                <a:cs typeface="Arial" pitchFamily="34" charset="0"/>
              </a:rPr>
              <a:t>CNA </a:t>
            </a:r>
            <a:r>
              <a:rPr lang="ja-JP" altLang="en-US" dirty="0">
                <a:latin typeface="Helvetica LT Std"/>
                <a:cs typeface="Arial" pitchFamily="34" charset="0"/>
              </a:rPr>
              <a:t>によってカバーされていない製品の </a:t>
            </a:r>
            <a:r>
              <a:rPr lang="en-US" dirty="0">
                <a:latin typeface="Helvetica LT Std"/>
                <a:cs typeface="Arial" pitchFamily="34" charset="0"/>
              </a:rPr>
              <a:t>CVE </a:t>
            </a:r>
            <a:r>
              <a:rPr lang="ja-JP" altLang="en-US" dirty="0">
                <a:latin typeface="Helvetica LT Std"/>
                <a:cs typeface="Arial" pitchFamily="34" charset="0"/>
              </a:rPr>
              <a:t>レコードの作成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n"/>
            </a:pPr>
            <a:r>
              <a:rPr lang="en-US" dirty="0">
                <a:latin typeface="Helvetica LT Std"/>
                <a:cs typeface="Arial" pitchFamily="34" charset="0"/>
              </a:rPr>
              <a:t>CVE </a:t>
            </a:r>
            <a:r>
              <a:rPr lang="ja-JP" altLang="en-US" dirty="0">
                <a:latin typeface="Helvetica LT Std"/>
                <a:cs typeface="Arial" pitchFamily="34" charset="0"/>
              </a:rPr>
              <a:t>レコードや </a:t>
            </a:r>
            <a:r>
              <a:rPr lang="en-US" dirty="0">
                <a:latin typeface="Helvetica LT Std"/>
                <a:cs typeface="Arial" pitchFamily="34" charset="0"/>
              </a:rPr>
              <a:t>CNA </a:t>
            </a:r>
            <a:r>
              <a:rPr lang="ja-JP" altLang="en-US" dirty="0">
                <a:latin typeface="Helvetica LT Std"/>
                <a:cs typeface="Arial" pitchFamily="34" charset="0"/>
              </a:rPr>
              <a:t>のスコープなどに関して発生する問題の調整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n"/>
            </a:pPr>
            <a:r>
              <a:rPr lang="ja-JP" altLang="en-US" dirty="0">
                <a:latin typeface="Helvetica LT Std"/>
                <a:cs typeface="Arial" pitchFamily="34" charset="0"/>
              </a:rPr>
              <a:t>運用ガイダンスの作成や実装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n"/>
            </a:pPr>
            <a:r>
              <a:rPr lang="ja-JP" altLang="en-US" dirty="0">
                <a:latin typeface="Helvetica LT Std"/>
                <a:cs typeface="Arial" pitchFamily="34" charset="0"/>
              </a:rPr>
              <a:t>インフラストラクチャーのメンテナンス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anose="05000000000000000000" pitchFamily="2" charset="2"/>
              <a:buChar char="n"/>
            </a:pPr>
            <a:r>
              <a:rPr lang="ja-JP" altLang="en-US" dirty="0">
                <a:latin typeface="Helvetica LT Std"/>
                <a:cs typeface="Arial" pitchFamily="34" charset="0"/>
              </a:rPr>
              <a:t>関係者間の調整</a:t>
            </a:r>
            <a:endParaRPr lang="en-US" altLang="ja-JP" dirty="0">
              <a:latin typeface="Helvetica LT Std"/>
              <a:cs typeface="Arial" pitchFamily="34" charset="0"/>
            </a:endParaRPr>
          </a:p>
          <a:p>
            <a:pPr marL="58738" lvl="1"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ja-JP" altLang="en-US" dirty="0">
                <a:latin typeface="Helvetica LT Std"/>
                <a:cs typeface="Arial" pitchFamily="34" charset="0"/>
              </a:rPr>
              <a:t>などを行っています。</a:t>
            </a:r>
            <a:endParaRPr lang="en-US" altLang="ja-JP" dirty="0">
              <a:latin typeface="Helvetica LT Std"/>
              <a:cs typeface="Arial" pitchFamily="34" charset="0"/>
            </a:endParaRPr>
          </a:p>
          <a:p>
            <a:pPr lvl="0">
              <a:defRPr/>
            </a:pPr>
            <a:endParaRPr lang="en-US" altLang="ja-JP" dirty="0">
              <a:latin typeface="Helvetica LT Std"/>
              <a:cs typeface="Arial" pitchFamily="34" charset="0"/>
            </a:endParaRPr>
          </a:p>
          <a:p>
            <a:pPr lvl="0">
              <a:defRPr/>
            </a:pPr>
            <a:r>
              <a:rPr lang="ja-JP" altLang="en-US" dirty="0">
                <a:latin typeface="Helvetica LT Std"/>
                <a:cs typeface="Arial" pitchFamily="34" charset="0"/>
              </a:rPr>
              <a:t>また </a:t>
            </a:r>
            <a:r>
              <a:rPr lang="en-US" altLang="ja-JP" dirty="0">
                <a:latin typeface="Helvetica LT Std"/>
                <a:cs typeface="Arial" pitchFamily="34" charset="0"/>
              </a:rPr>
              <a:t>CVE Program </a:t>
            </a:r>
            <a:r>
              <a:rPr lang="ja-JP" altLang="en-US" dirty="0">
                <a:latin typeface="Helvetica LT Std"/>
                <a:cs typeface="Arial" pitchFamily="34" charset="0"/>
              </a:rPr>
              <a:t>の更なる発展のために、現在の </a:t>
            </a:r>
            <a:r>
              <a:rPr lang="en-US" altLang="ja-JP" dirty="0">
                <a:latin typeface="Helvetica LT Std"/>
                <a:cs typeface="Arial" pitchFamily="34" charset="0"/>
              </a:rPr>
              <a:t>MITRE</a:t>
            </a:r>
            <a:r>
              <a:rPr lang="ja-JP" altLang="en-US" dirty="0">
                <a:latin typeface="Helvetica LT Std"/>
                <a:cs typeface="Arial" pitchFamily="34" charset="0"/>
              </a:rPr>
              <a:t> を中心とした体制から、各参加組織の役割を明確にした組織体制への変更および、現代的なインフラ整備を進めています。</a:t>
            </a:r>
            <a:endParaRPr lang="en-US" dirty="0">
              <a:latin typeface="Helvetica LT Std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Helvetica LT Std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Voice Track:</a:t>
            </a:r>
            <a:r>
              <a:rPr lang="ja-JP" altLang="en-US" dirty="0"/>
              <a:t>それでは次に </a:t>
            </a:r>
            <a:r>
              <a:rPr lang="en-US" altLang="ja-JP" dirty="0"/>
              <a:t>CVE Program</a:t>
            </a:r>
            <a:r>
              <a:rPr lang="ja-JP" altLang="en-US" dirty="0"/>
              <a:t> の組織構造の概要を説明します。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6B2DDAC4-793C-4585-B026-4FD72A552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b="1" dirty="0"/>
              <a:t>Voice Track: </a:t>
            </a:r>
            <a:r>
              <a:rPr lang="en-US" altLang="ja-JP" dirty="0"/>
              <a:t>CVE Board </a:t>
            </a:r>
            <a:r>
              <a:rPr lang="ja-JP" altLang="en-US" dirty="0"/>
              <a:t>は、</a:t>
            </a:r>
            <a:r>
              <a:rPr lang="en-US" altLang="ja-JP" dirty="0"/>
              <a:t>CVE Program </a:t>
            </a:r>
            <a:r>
              <a:rPr lang="ja-JP" altLang="en-US" dirty="0"/>
              <a:t>の戦略やガバナンス、オペレーションなどを策定する重要な役割を担っており、産業界や学界、政府などからの参加者によって構成されています。</a:t>
            </a:r>
          </a:p>
          <a:p>
            <a:endParaRPr lang="ja-JP" altLang="en-US" dirty="0"/>
          </a:p>
          <a:p>
            <a:r>
              <a:rPr lang="ja-JP" altLang="en-US" dirty="0"/>
              <a:t>また </a:t>
            </a:r>
            <a:r>
              <a:rPr lang="en-US" altLang="ja-JP" dirty="0"/>
              <a:t>CVE Program </a:t>
            </a:r>
            <a:r>
              <a:rPr lang="ja-JP" altLang="en-US" dirty="0"/>
              <a:t>全体に関する意思決定をしたり、活動内容を適切な方向に導く役割を担っています。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  <a:buSzPct val="125000"/>
            </a:pPr>
            <a:r>
              <a:rPr lang="en-US" sz="1100" b="1" dirty="0"/>
              <a:t>Voice Track: </a:t>
            </a:r>
            <a:r>
              <a:rPr lang="en-US" dirty="0"/>
              <a:t>CVE Program</a:t>
            </a:r>
            <a:r>
              <a:rPr lang="ja-JP" altLang="en-US" dirty="0"/>
              <a:t>は、</a:t>
            </a:r>
            <a:r>
              <a:rPr lang="ja-JP" altLang="en-US" dirty="0">
                <a:latin typeface="Helvetica LT Std"/>
                <a:cs typeface="Arial" pitchFamily="34" charset="0"/>
              </a:rPr>
              <a:t>アメリカ合衆国国土安全保障省の </a:t>
            </a:r>
            <a:r>
              <a:rPr lang="en-US" altLang="ja-JP" dirty="0">
                <a:latin typeface="Helvetica LT Std"/>
                <a:cs typeface="Arial" pitchFamily="34" charset="0"/>
              </a:rPr>
              <a:t>CISA</a:t>
            </a:r>
            <a:r>
              <a:rPr lang="ja-JP" altLang="en-US" dirty="0">
                <a:latin typeface="Helvetica LT Std"/>
                <a:cs typeface="Arial" pitchFamily="34" charset="0"/>
              </a:rPr>
              <a:t> </a:t>
            </a:r>
            <a:r>
              <a:rPr lang="ja-JP" altLang="en-US" dirty="0"/>
              <a:t>によって資金提供され、</a:t>
            </a:r>
            <a:r>
              <a:rPr lang="en-US" altLang="ja-JP" dirty="0"/>
              <a:t>MITRE</a:t>
            </a:r>
            <a:r>
              <a:rPr lang="ja-JP" altLang="en-US" dirty="0"/>
              <a:t> が中立的かつ客観的な立場の第三者機関として運営しています。</a:t>
            </a:r>
            <a:endParaRPr lang="en-US" dirty="0"/>
          </a:p>
          <a:p>
            <a:pPr marL="0" indent="0">
              <a:spcBef>
                <a:spcPts val="200"/>
              </a:spcBef>
              <a:buSzPct val="125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SzPct val="125000"/>
              <a:buFont typeface="Wingdings" panose="05000000000000000000" pitchFamily="2" charset="2"/>
              <a:buNone/>
            </a:pPr>
            <a:r>
              <a:rPr lang="en-US" sz="1100" b="1" dirty="0"/>
              <a:t>Voice Track: </a:t>
            </a:r>
            <a:r>
              <a:rPr lang="en-US" sz="1200" b="0" dirty="0">
                <a:solidFill>
                  <a:schemeClr val="tx1"/>
                </a:solidFill>
              </a:rPr>
              <a:t>MITRE </a:t>
            </a:r>
            <a:r>
              <a:rPr lang="ja-JP" altLang="en-US" sz="1200" b="0" dirty="0">
                <a:solidFill>
                  <a:schemeClr val="tx1"/>
                </a:solidFill>
              </a:rPr>
              <a:t>は</a:t>
            </a:r>
            <a:r>
              <a:rPr lang="en-US" altLang="ja-JP" sz="1200" dirty="0"/>
              <a:t> Program Root</a:t>
            </a:r>
            <a:r>
              <a:rPr lang="ja-JP" altLang="en-US" sz="1200" dirty="0"/>
              <a:t> であり、</a:t>
            </a:r>
            <a:r>
              <a:rPr lang="en-US" altLang="ja-JP" sz="1200" dirty="0"/>
              <a:t>Secretariat</a:t>
            </a:r>
            <a:r>
              <a:rPr lang="ja-JP" altLang="en-US" sz="1200" dirty="0"/>
              <a:t>、そして</a:t>
            </a:r>
            <a:r>
              <a:rPr lang="en-US" altLang="ja-JP" sz="1200" dirty="0"/>
              <a:t> CNA of Last Resort </a:t>
            </a:r>
            <a:r>
              <a:rPr lang="ja-JP" altLang="en-US" sz="1200" dirty="0"/>
              <a:t>でもあります。</a:t>
            </a:r>
            <a:endParaRPr lang="en-US" altLang="ja-JP" sz="1200" dirty="0"/>
          </a:p>
          <a:p>
            <a:pPr marL="0" indent="0">
              <a:spcBef>
                <a:spcPts val="200"/>
              </a:spcBef>
              <a:buSzPct val="125000"/>
              <a:buFont typeface="Wingdings" panose="05000000000000000000" pitchFamily="2" charset="2"/>
              <a:buNone/>
            </a:pPr>
            <a:endParaRPr lang="en-US" altLang="ja-JP" sz="1200" dirty="0"/>
          </a:p>
          <a:p>
            <a:pPr>
              <a:spcBef>
                <a:spcPts val="200"/>
              </a:spcBef>
              <a:buSzPct val="125000"/>
            </a:pPr>
            <a:r>
              <a:rPr lang="en-US" altLang="ja-JP" sz="1200" dirty="0"/>
              <a:t>CVE  </a:t>
            </a:r>
            <a:r>
              <a:rPr lang="ja-JP" altLang="en-US" sz="1200" dirty="0"/>
              <a:t>の採番をはじめ、採番に関する問題が起きた際の調整、プログラムの運営、</a:t>
            </a:r>
            <a:r>
              <a:rPr lang="en-US" altLang="ja-JP" sz="1200" dirty="0"/>
              <a:t>CVE Master List  </a:t>
            </a:r>
            <a:r>
              <a:rPr lang="ja-JP" altLang="en-US" sz="1200" dirty="0"/>
              <a:t>の管理、ルールなどの策定、そして様々な効率化を行っています。</a:t>
            </a:r>
            <a:endParaRPr lang="en-US" altLang="ja-JP" sz="1200" dirty="0"/>
          </a:p>
          <a:p>
            <a:endParaRPr lang="en-US" dirty="0"/>
          </a:p>
          <a:p>
            <a:r>
              <a:rPr lang="en-US" dirty="0"/>
              <a:t>CNA of Last resort </a:t>
            </a:r>
            <a:r>
              <a:rPr lang="ja-JP" altLang="en-US" dirty="0"/>
              <a:t>は、他の </a:t>
            </a:r>
            <a:r>
              <a:rPr lang="en-US" dirty="0"/>
              <a:t>CNA </a:t>
            </a:r>
            <a:r>
              <a:rPr lang="ja-JP" altLang="en-US" dirty="0"/>
              <a:t>によって採番されていない脆弱性情報に対する </a:t>
            </a:r>
            <a:r>
              <a:rPr lang="en-US" altLang="ja-JP" dirty="0"/>
              <a:t>CVE </a:t>
            </a:r>
            <a:r>
              <a:rPr lang="ja-JP" altLang="en-US" dirty="0"/>
              <a:t>の採番を担当します。</a:t>
            </a:r>
            <a:endParaRPr lang="en-US" altLang="ja-JP" dirty="0"/>
          </a:p>
          <a:p>
            <a:r>
              <a:rPr lang="ja-JP" altLang="en-US" dirty="0"/>
              <a:t>また </a:t>
            </a:r>
            <a:r>
              <a:rPr lang="en-US" dirty="0"/>
              <a:t>Root </a:t>
            </a:r>
            <a:r>
              <a:rPr lang="ja-JP" altLang="en-US" dirty="0"/>
              <a:t>間で発生した問題を調整したり、</a:t>
            </a:r>
            <a:r>
              <a:rPr lang="en-US" altLang="ja-JP" dirty="0"/>
              <a:t>CVE</a:t>
            </a:r>
            <a:r>
              <a:rPr lang="ja-JP" altLang="en-US" dirty="0"/>
              <a:t> </a:t>
            </a:r>
            <a:r>
              <a:rPr lang="en-US" altLang="ja-JP" dirty="0"/>
              <a:t>Program</a:t>
            </a:r>
            <a:r>
              <a:rPr lang="ja-JP" altLang="en-US" dirty="0"/>
              <a:t> の新たな普及先の開拓も行います。</a:t>
            </a:r>
            <a:endParaRPr lang="en-US" altLang="ja-JP" dirty="0"/>
          </a:p>
          <a:p>
            <a:endParaRPr lang="en-US" dirty="0"/>
          </a:p>
          <a:p>
            <a:r>
              <a:rPr lang="en-US" altLang="ja-JP" dirty="0"/>
              <a:t>Secretariat</a:t>
            </a:r>
            <a:r>
              <a:rPr lang="ja-JP" altLang="en-US" dirty="0"/>
              <a:t>は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dirty="0"/>
              <a:t>CVE Master </a:t>
            </a:r>
            <a:r>
              <a:rPr lang="en-US" altLang="ja-JP" dirty="0"/>
              <a:t>List </a:t>
            </a:r>
            <a:r>
              <a:rPr lang="ja-JP" altLang="en-US" dirty="0"/>
              <a:t>の管理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dirty="0"/>
              <a:t>CVE </a:t>
            </a:r>
            <a:r>
              <a:rPr lang="ja-JP" altLang="en-US" dirty="0"/>
              <a:t>採番スキームの管理</a:t>
            </a:r>
            <a:endParaRPr lang="en-US" altLang="ja-JP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dirty="0"/>
              <a:t>CVE </a:t>
            </a:r>
            <a:r>
              <a:rPr lang="ja-JP" altLang="en-US" dirty="0"/>
              <a:t>ウェブサイトの管理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dirty="0"/>
              <a:t>CNA </a:t>
            </a:r>
            <a:r>
              <a:rPr lang="ja-JP" altLang="en-US" dirty="0"/>
              <a:t>登録情報の管理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dirty="0"/>
              <a:t>インフラの提供</a:t>
            </a: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en-US" dirty="0"/>
              <a:t>CVE Board</a:t>
            </a:r>
            <a:r>
              <a:rPr lang="ja-JP" altLang="en-US" dirty="0"/>
              <a:t> ならびに </a:t>
            </a:r>
            <a:r>
              <a:rPr lang="en-US" dirty="0"/>
              <a:t>Council of Roots </a:t>
            </a:r>
            <a:r>
              <a:rPr lang="ja-JP" altLang="en-US" dirty="0"/>
              <a:t>の活動支援</a:t>
            </a:r>
          </a:p>
          <a:p>
            <a:pPr marL="0" indent="0">
              <a:spcBef>
                <a:spcPts val="200"/>
              </a:spcBef>
              <a:buSzPct val="125000"/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cisa/cybersecurity-division/" TargetMode="External"/><Relationship Id="rId2" Type="http://schemas.openxmlformats.org/officeDocument/2006/relationships/hyperlink" Target="https://www.dhs.gov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mitre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MITREcorp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80" y="0"/>
            <a:ext cx="99589" cy="6858000"/>
            <a:chOff x="0" y="0"/>
            <a:chExt cx="407324" cy="685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407324" cy="239814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0" y="2510287"/>
              <a:ext cx="407324" cy="43477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044164" y="2568943"/>
            <a:ext cx="7655345" cy="38992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5288DB-2197-4AA1-9E62-6093715D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64B792E7-8D76-4EA8-9A42-E8F01873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2194" y="6299199"/>
            <a:ext cx="8996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E1C760-2575-4CC9-8ABC-F2519C034C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C7E0-961C-4A00-8B0B-83ECF8E3C46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08269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6216" marR="0" indent="-304046" algn="l" defTabSz="12161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 lang="en-US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4485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400" b="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660" b="1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F2848-DF32-4C59-B04B-EBFD963B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5B17FFB1-3C4C-4A5B-BF53-392C4B55D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074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5454DF6-E951-45C2-BE23-6FFED9A8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9B3920-0326-41F7-9CD6-0D19C17CB1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Divider Slide – Section 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518CCD41-A9F7-4B00-93BD-F7845169E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3571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28EA0A-7637-40CF-A7C2-279C21FCA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832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67E-171D-4F02-854A-86982069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0C53-8592-4185-BA98-B6863E30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AA94F-F00A-4D54-B986-1C6CE34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45D1C-3664-40B8-A5D0-E8CCF94E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7E4E5044-6C8A-430E-8E5C-FC7D4AE938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451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81E901-F9F1-47BA-97D1-E128C7E639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2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3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1999–2021, </a:t>
            </a:r>
            <a:r>
              <a:rPr lang="en-US" sz="1050" dirty="0">
                <a:latin typeface="Helvetica LT Std"/>
                <a:hlinkClick r:id="rId4"/>
              </a:rPr>
              <a:t>The MITRE Corporation</a:t>
            </a:r>
            <a:r>
              <a:rPr lang="en-US" sz="1050" dirty="0">
                <a:latin typeface="Helvetica LT Std"/>
              </a:rPr>
              <a:t>. CVE is a registered trademark and the CVE logo is a trademark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1162059"/>
            <a:ext cx="11321562" cy="18609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8" y="1295400"/>
            <a:ext cx="1729468" cy="79141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782C9A-11A1-4178-A238-6B25283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09A21-2439-4CFB-9479-D8A7F30FB2A1}"/>
              </a:ext>
            </a:extLst>
          </p:cNvPr>
          <p:cNvSpPr txBox="1"/>
          <p:nvPr/>
        </p:nvSpPr>
        <p:spPr>
          <a:xfrm>
            <a:off x="3070716" y="2220156"/>
            <a:ext cx="6083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MITRE’s mission-driven teams are dedicated to solving problems for a safer world. Through our federally funded R&amp;D centers and public-private partnerships, we work across government to tackle challenges to the safety, stability, and well-being of our nation.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www.mitre.org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Facebook Logo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45" y="4419742"/>
            <a:ext cx="498578" cy="498578"/>
          </a:xfrm>
          <a:prstGeom prst="rect">
            <a:avLst/>
          </a:prstGeom>
        </p:spPr>
      </p:pic>
      <p:pic>
        <p:nvPicPr>
          <p:cNvPr id="15" name="Picture 14" descr="LinkedIn Logo">
            <a:extLst>
              <a:ext uri="{FF2B5EF4-FFF2-40B4-BE49-F238E27FC236}">
                <a16:creationId xmlns:a16="http://schemas.microsoft.com/office/drawing/2014/main" id="{02C622B8-4947-4CAB-8194-8CD6F1245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3" y="4421381"/>
            <a:ext cx="498578" cy="498578"/>
          </a:xfrm>
          <a:prstGeom prst="rect">
            <a:avLst/>
          </a:prstGeom>
        </p:spPr>
      </p:pic>
      <p:pic>
        <p:nvPicPr>
          <p:cNvPr id="17" name="Picture 16" descr="YouTube Logo">
            <a:extLst>
              <a:ext uri="{FF2B5EF4-FFF2-40B4-BE49-F238E27FC236}">
                <a16:creationId xmlns:a16="http://schemas.microsoft.com/office/drawing/2014/main" id="{74F8B3DA-1668-47E0-836F-3E3BFF70CF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81" y="4427165"/>
            <a:ext cx="1186209" cy="498578"/>
          </a:xfrm>
          <a:prstGeom prst="rect">
            <a:avLst/>
          </a:prstGeom>
        </p:spPr>
      </p:pic>
      <p:pic>
        <p:nvPicPr>
          <p:cNvPr id="19" name="Picture 18" descr="Twitter Logo">
            <a:extLst>
              <a:ext uri="{FF2B5EF4-FFF2-40B4-BE49-F238E27FC236}">
                <a16:creationId xmlns:a16="http://schemas.microsoft.com/office/drawing/2014/main" id="{72F06D0D-7B3F-44C8-895A-1F35137BDE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4419742"/>
            <a:ext cx="498578" cy="4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9328727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58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r>
              <a:rPr lang="en-US" dirty="0">
                <a:solidFill>
                  <a:srgbClr val="C1CD23"/>
                </a:solidFill>
              </a:rPr>
              <a:t>|</a:t>
            </a:r>
            <a:r>
              <a:rPr lang="en-US" dirty="0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r>
              <a:rPr lang="en-US" dirty="0"/>
              <a:t> </a:t>
            </a:r>
            <a:r>
              <a:rPr lang="en-US" dirty="0">
                <a:solidFill>
                  <a:srgbClr val="C1CD23"/>
                </a:solidFill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6631-AC9A-4136-AD4E-1031F234C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6" name="Text Box 34">
            <a:extLst>
              <a:ext uri="{FF2B5EF4-FFF2-40B4-BE49-F238E27FC236}">
                <a16:creationId xmlns:a16="http://schemas.microsoft.com/office/drawing/2014/main" id="{E3ABD851-716C-4BCD-AE29-6EB30713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798" y="6327030"/>
            <a:ext cx="90074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2BF51-56C6-45DE-975B-E54B78A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98B9-CA6E-4EEF-AFEA-D99321F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49" y="1371601"/>
            <a:ext cx="11236720" cy="479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0" name="Rectangle 9" descr="Artifact">
            <a:extLst>
              <a:ext uri="{FF2B5EF4-FFF2-40B4-BE49-F238E27FC236}">
                <a16:creationId xmlns:a16="http://schemas.microsoft.com/office/drawing/2014/main" id="{76AE87BA-EAF2-4F85-A4C6-431AB731984B}"/>
              </a:ext>
            </a:extLst>
          </p:cNvPr>
          <p:cNvSpPr/>
          <p:nvPr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 descr="Artifact">
            <a:extLst>
              <a:ext uri="{FF2B5EF4-FFF2-40B4-BE49-F238E27FC236}">
                <a16:creationId xmlns:a16="http://schemas.microsoft.com/office/drawing/2014/main" id="{B6C3F526-F252-41AB-A61C-F10A1CF2B122}"/>
              </a:ext>
            </a:extLst>
          </p:cNvPr>
          <p:cNvSpPr/>
          <p:nvPr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 descr="Artifact">
            <a:extLst>
              <a:ext uri="{FF2B5EF4-FFF2-40B4-BE49-F238E27FC236}">
                <a16:creationId xmlns:a16="http://schemas.microsoft.com/office/drawing/2014/main" id="{0FC1AD13-1188-4710-AA4D-CAD582AF814C}"/>
              </a:ext>
            </a:extLst>
          </p:cNvPr>
          <p:cNvSpPr/>
          <p:nvPr userDrawn="1"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 descr="Artifact">
            <a:extLst>
              <a:ext uri="{FF2B5EF4-FFF2-40B4-BE49-F238E27FC236}">
                <a16:creationId xmlns:a16="http://schemas.microsoft.com/office/drawing/2014/main" id="{33566D52-4B10-4869-BC77-6B0630C04620}"/>
              </a:ext>
            </a:extLst>
          </p:cNvPr>
          <p:cNvSpPr/>
          <p:nvPr userDrawn="1"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 descr="Artifact">
            <a:extLst>
              <a:ext uri="{FF2B5EF4-FFF2-40B4-BE49-F238E27FC236}">
                <a16:creationId xmlns:a16="http://schemas.microsoft.com/office/drawing/2014/main" id="{8E84DD11-8C76-4BBF-8684-CF89C69047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6449" y="1242752"/>
            <a:ext cx="112367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13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0" r:id="rId4"/>
    <p:sldLayoutId id="2147483661" r:id="rId5"/>
    <p:sldLayoutId id="2147483668" r:id="rId6"/>
    <p:sldLayoutId id="2147483669" r:id="rId7"/>
    <p:sldLayoutId id="2147483664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495207-35DE-46E2-B7DB-F31265C44A2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CVE Program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E2809-7AAC-4377-881A-13E670C8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FD46E7-BE42-4617-B2D2-B4EBFD86C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CVE Team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0AD2C0-165C-4493-B498-870B6E4D7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0"/>
    </mc:Choice>
    <mc:Fallback xmlns="">
      <p:transition spd="slow" advTm="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5CD5DE05-22CC-453A-9B66-D82C1658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C1CD23"/>
                </a:solidFill>
              </a:rPr>
              <a:t>|</a:t>
            </a:r>
            <a:r>
              <a:rPr lang="en-US" sz="1400" dirty="0"/>
              <a:t> </a:t>
            </a:r>
            <a:fld id="{295008BC-DA31-4D19-837B-EFA4386B05F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r>
              <a:rPr lang="en-US" sz="1400" dirty="0"/>
              <a:t> </a:t>
            </a:r>
            <a:r>
              <a:rPr lang="en-US" sz="1400" dirty="0">
                <a:solidFill>
                  <a:srgbClr val="C1CD23"/>
                </a:solidFill>
              </a:rPr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6DC1B-5B42-410B-94EA-543B9FC2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CNA</a:t>
            </a:r>
          </a:p>
        </p:txBody>
      </p:sp>
      <p:pic>
        <p:nvPicPr>
          <p:cNvPr id="54" name="Audio 53">
            <a:hlinkClick r:id="" action="ppaction://media"/>
            <a:extLst>
              <a:ext uri="{FF2B5EF4-FFF2-40B4-BE49-F238E27FC236}">
                <a16:creationId xmlns:a16="http://schemas.microsoft.com/office/drawing/2014/main" id="{C545C628-CAEE-4637-BD1F-FA9771108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47DEBEE-36DB-474A-89E8-B16EEA543F1A}"/>
              </a:ext>
            </a:extLst>
          </p:cNvPr>
          <p:cNvGrpSpPr/>
          <p:nvPr/>
        </p:nvGrpSpPr>
        <p:grpSpPr>
          <a:xfrm>
            <a:off x="1791002" y="1325741"/>
            <a:ext cx="8228487" cy="4770259"/>
            <a:chOff x="4582651" y="1769819"/>
            <a:chExt cx="4163328" cy="246325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C7AF9C-A12C-4389-85DA-E84E57E02AAB}"/>
                </a:ext>
              </a:extLst>
            </p:cNvPr>
            <p:cNvGrpSpPr/>
            <p:nvPr/>
          </p:nvGrpSpPr>
          <p:grpSpPr>
            <a:xfrm>
              <a:off x="4582651" y="1769819"/>
              <a:ext cx="4163328" cy="2463253"/>
              <a:chOff x="4582651" y="1620353"/>
              <a:chExt cx="4163328" cy="246325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5E710D5-A17F-4CED-BA54-DACA8FD8B141}"/>
                  </a:ext>
                </a:extLst>
              </p:cNvPr>
              <p:cNvSpPr/>
              <p:nvPr/>
            </p:nvSpPr>
            <p:spPr>
              <a:xfrm>
                <a:off x="4582651" y="1620353"/>
                <a:ext cx="998959" cy="725194"/>
              </a:xfrm>
              <a:prstGeom prst="rect">
                <a:avLst/>
              </a:prstGeom>
              <a:solidFill>
                <a:srgbClr val="ECC900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CVE Board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DB59762-EAB9-43F1-84FF-88B928F38236}"/>
                  </a:ext>
                </a:extLst>
              </p:cNvPr>
              <p:cNvSpPr/>
              <p:nvPr/>
            </p:nvSpPr>
            <p:spPr>
              <a:xfrm>
                <a:off x="7621342" y="1620354"/>
                <a:ext cx="1124637" cy="734580"/>
              </a:xfrm>
              <a:prstGeom prst="rect">
                <a:avLst/>
              </a:prstGeom>
              <a:solidFill>
                <a:srgbClr val="72C7FF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DHS CISA (Sponsor Organization)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E7052D0-E817-4D85-9981-794B2E839405}"/>
                  </a:ext>
                </a:extLst>
              </p:cNvPr>
              <p:cNvSpPr/>
              <p:nvPr/>
            </p:nvSpPr>
            <p:spPr>
              <a:xfrm>
                <a:off x="6091590" y="1620353"/>
                <a:ext cx="1124641" cy="725193"/>
              </a:xfrm>
              <a:prstGeom prst="rect">
                <a:avLst/>
              </a:prstGeom>
              <a:solidFill>
                <a:srgbClr val="005F9E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MITRE (Program Root, Secretariat, CNA-LR)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A0D4D96-7368-440A-8814-92757A8B6A44}"/>
                  </a:ext>
                </a:extLst>
              </p:cNvPr>
              <p:cNvGrpSpPr/>
              <p:nvPr/>
            </p:nvGrpSpPr>
            <p:grpSpPr>
              <a:xfrm>
                <a:off x="7216231" y="2937221"/>
                <a:ext cx="1492046" cy="718330"/>
                <a:chOff x="6481758" y="2792089"/>
                <a:chExt cx="1492046" cy="71833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92006A1-DD51-4A2D-93E6-AD0CE0F5FB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1758" y="3316356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1EABFD4-1657-4EC2-A9F7-2024B657AA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02405" y="3313167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1D8091B-808D-4F58-B160-E23626DF3D3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6869" y="2792089"/>
                  <a:ext cx="668490" cy="318715"/>
                </a:xfrm>
                <a:prstGeom prst="rect">
                  <a:avLst/>
                </a:prstGeom>
                <a:solidFill>
                  <a:srgbClr val="908662"/>
                </a:solidFill>
                <a:ln w="76200">
                  <a:solidFill>
                    <a:srgbClr val="C6401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Root</a:t>
                  </a:r>
                </a:p>
              </p:txBody>
            </p:sp>
            <p:cxnSp>
              <p:nvCxnSpPr>
                <p:cNvPr id="67" name="Connector: Elbow 66">
                  <a:extLst>
                    <a:ext uri="{FF2B5EF4-FFF2-40B4-BE49-F238E27FC236}">
                      <a16:creationId xmlns:a16="http://schemas.microsoft.com/office/drawing/2014/main" id="{AA9396F4-651D-4560-A0AC-CB6D1D5240A0}"/>
                    </a:ext>
                  </a:extLst>
                </p:cNvPr>
                <p:cNvCxnSpPr>
                  <a:cxnSpLocks noChangeAspect="1"/>
                  <a:stCxn id="64" idx="0"/>
                  <a:endCxn id="66" idx="2"/>
                </p:cNvCxnSpPr>
                <p:nvPr/>
              </p:nvCxnSpPr>
              <p:spPr>
                <a:xfrm rot="5400000" flipH="1" flipV="1">
                  <a:off x="6891510" y="2986752"/>
                  <a:ext cx="205552" cy="45365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or: Elbow 67">
                  <a:extLst>
                    <a:ext uri="{FF2B5EF4-FFF2-40B4-BE49-F238E27FC236}">
                      <a16:creationId xmlns:a16="http://schemas.microsoft.com/office/drawing/2014/main" id="{874106F6-2125-4CB8-B13B-30810F7BF345}"/>
                    </a:ext>
                  </a:extLst>
                </p:cNvPr>
                <p:cNvCxnSpPr>
                  <a:cxnSpLocks noChangeAspect="1"/>
                  <a:stCxn id="65" idx="0"/>
                  <a:endCxn id="66" idx="2"/>
                </p:cNvCxnSpPr>
                <p:nvPr/>
              </p:nvCxnSpPr>
              <p:spPr>
                <a:xfrm rot="16200000" flipV="1">
                  <a:off x="7353429" y="2978490"/>
                  <a:ext cx="202363" cy="4669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0F16E51-8379-4FD6-AEF5-06D73DD1DA9F}"/>
                  </a:ext>
                </a:extLst>
              </p:cNvPr>
              <p:cNvCxnSpPr>
                <a:cxnSpLocks/>
                <a:stCxn id="53" idx="3"/>
                <a:endCxn id="56" idx="1"/>
              </p:cNvCxnSpPr>
              <p:nvPr/>
            </p:nvCxnSpPr>
            <p:spPr>
              <a:xfrm flipV="1">
                <a:off x="5581610" y="1982950"/>
                <a:ext cx="5099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37BBE38-B8E9-4BD9-967F-E50851326816}"/>
                  </a:ext>
                </a:extLst>
              </p:cNvPr>
              <p:cNvCxnSpPr>
                <a:cxnSpLocks/>
                <a:stCxn id="56" idx="3"/>
                <a:endCxn id="55" idx="1"/>
              </p:cNvCxnSpPr>
              <p:nvPr/>
            </p:nvCxnSpPr>
            <p:spPr>
              <a:xfrm>
                <a:off x="7216231" y="1982950"/>
                <a:ext cx="405111" cy="4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68BF216-98C1-4CC0-A8CA-0FFEB2E53EEE}"/>
                  </a:ext>
                </a:extLst>
              </p:cNvPr>
              <p:cNvCxnSpPr/>
              <p:nvPr/>
            </p:nvCxnSpPr>
            <p:spPr>
              <a:xfrm flipH="1" flipV="1">
                <a:off x="6629534" y="2354934"/>
                <a:ext cx="1" cy="58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DFDF599-E017-4DA8-8E05-FB8A4B255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6878" y="3889543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D56C9AB-999A-4A04-9BA6-A2ABE323DF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231" y="3886755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D308B66-E77A-4990-8463-75FA9DD4AE72}"/>
                  </a:ext>
                </a:extLst>
              </p:cNvPr>
              <p:cNvSpPr/>
              <p:nvPr/>
            </p:nvSpPr>
            <p:spPr>
              <a:xfrm>
                <a:off x="6183315" y="2940466"/>
                <a:ext cx="879077" cy="372422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543DB4-3F83-4BFD-A9C1-D6FF8290AD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535" y="2778642"/>
              <a:ext cx="1326052" cy="2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8A73D8A-AC24-4584-AF6A-1D475D223E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06" y="3506583"/>
              <a:ext cx="981" cy="4198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D1CC58-564A-4A8A-A872-4EBC1FE6DD70}"/>
                </a:ext>
              </a:extLst>
            </p:cNvPr>
            <p:cNvCxnSpPr>
              <a:cxnSpLocks/>
              <a:stCxn id="66" idx="0"/>
            </p:cNvCxnSpPr>
            <p:nvPr/>
          </p:nvCxnSpPr>
          <p:spPr>
            <a:xfrm flipV="1">
              <a:off x="7955587" y="2778642"/>
              <a:ext cx="0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4444C7-F6D3-4E5F-8E6F-8CBB2BF47D9D}"/>
                </a:ext>
              </a:extLst>
            </p:cNvPr>
            <p:cNvSpPr/>
            <p:nvPr/>
          </p:nvSpPr>
          <p:spPr>
            <a:xfrm>
              <a:off x="5082131" y="3086687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8E45DD-F097-4013-BF83-C16A1D34167C}"/>
                </a:ext>
              </a:extLst>
            </p:cNvPr>
            <p:cNvSpPr/>
            <p:nvPr/>
          </p:nvSpPr>
          <p:spPr>
            <a:xfrm>
              <a:off x="5084468" y="3793976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3A0FC3-6B56-46FB-AFB4-740BFD1C7848}"/>
                </a:ext>
              </a:extLst>
            </p:cNvPr>
            <p:cNvSpPr/>
            <p:nvPr/>
          </p:nvSpPr>
          <p:spPr>
            <a:xfrm>
              <a:off x="6183315" y="3793760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3964FA-5D40-4868-ABEA-021965085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669" y="2778642"/>
              <a:ext cx="1101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B60F59-A42F-442D-AF94-C773F6D68761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44" y="2778642"/>
              <a:ext cx="2617" cy="82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1DB2BA-A435-46DF-B6E8-AA806A8BBC0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521669" y="2778642"/>
              <a:ext cx="1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A561F1D-8290-45C5-925F-25D4F45BFC31}"/>
                </a:ext>
              </a:extLst>
            </p:cNvPr>
            <p:cNvCxnSpPr>
              <a:stCxn id="43" idx="0"/>
              <a:endCxn id="43" idx="0"/>
            </p:cNvCxnSpPr>
            <p:nvPr/>
          </p:nvCxnSpPr>
          <p:spPr>
            <a:xfrm>
              <a:off x="5524007" y="379397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0A7232B1-7F04-473A-89D2-36A8480812DE}"/>
                </a:ext>
              </a:extLst>
            </p:cNvPr>
            <p:cNvCxnSpPr>
              <a:endCxn id="43" idx="0"/>
            </p:cNvCxnSpPr>
            <p:nvPr/>
          </p:nvCxnSpPr>
          <p:spPr>
            <a:xfrm rot="10800000" flipV="1">
              <a:off x="5524007" y="3607764"/>
              <a:ext cx="556612" cy="18621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A9B7FB23-8695-4D21-AE63-A222B0A2C38F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6069644" y="3607763"/>
              <a:ext cx="553210" cy="18599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3DC9A1D7-9FEB-4897-AEDF-4C7AB548DCC5}"/>
                </a:ext>
              </a:extLst>
            </p:cNvPr>
            <p:cNvCxnSpPr>
              <a:endCxn id="62" idx="0"/>
            </p:cNvCxnSpPr>
            <p:nvPr/>
          </p:nvCxnSpPr>
          <p:spPr>
            <a:xfrm rot="10800000" flipV="1">
              <a:off x="7501932" y="3926479"/>
              <a:ext cx="452675" cy="10974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1607A885-8624-4DEF-8D74-B3A71E814D33}"/>
                </a:ext>
              </a:extLst>
            </p:cNvPr>
            <p:cNvCxnSpPr>
              <a:endCxn id="61" idx="0"/>
            </p:cNvCxnSpPr>
            <p:nvPr/>
          </p:nvCxnSpPr>
          <p:spPr>
            <a:xfrm>
              <a:off x="7954605" y="3926480"/>
              <a:ext cx="467973" cy="11252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8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1"/>
    </mc:Choice>
    <mc:Fallback xmlns="">
      <p:transition spd="slow" advTm="14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65B94-4941-4A25-AB4A-869168B5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E5C8B062-FB23-4CDC-9466-5C06D32F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Sub-CNA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AF75FA-8F50-4DEF-A174-17E9D35A31D2}"/>
              </a:ext>
            </a:extLst>
          </p:cNvPr>
          <p:cNvGrpSpPr/>
          <p:nvPr/>
        </p:nvGrpSpPr>
        <p:grpSpPr>
          <a:xfrm>
            <a:off x="1791002" y="1325741"/>
            <a:ext cx="8228487" cy="4968379"/>
            <a:chOff x="4582651" y="1769819"/>
            <a:chExt cx="4163328" cy="24632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6A4842-A880-4118-B254-FD1EA83F44F2}"/>
                </a:ext>
              </a:extLst>
            </p:cNvPr>
            <p:cNvGrpSpPr/>
            <p:nvPr/>
          </p:nvGrpSpPr>
          <p:grpSpPr>
            <a:xfrm>
              <a:off x="4582651" y="1769819"/>
              <a:ext cx="4163328" cy="2463253"/>
              <a:chOff x="4582651" y="1620353"/>
              <a:chExt cx="4163328" cy="246325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F736B9-161A-4E64-B9E2-AF340B72C9CB}"/>
                  </a:ext>
                </a:extLst>
              </p:cNvPr>
              <p:cNvSpPr/>
              <p:nvPr/>
            </p:nvSpPr>
            <p:spPr>
              <a:xfrm>
                <a:off x="4582651" y="1620353"/>
                <a:ext cx="998959" cy="725194"/>
              </a:xfrm>
              <a:prstGeom prst="rect">
                <a:avLst/>
              </a:prstGeom>
              <a:solidFill>
                <a:srgbClr val="ECC900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CVE Board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87053C-34F5-425B-9D61-0C7D28B52777}"/>
                  </a:ext>
                </a:extLst>
              </p:cNvPr>
              <p:cNvSpPr/>
              <p:nvPr/>
            </p:nvSpPr>
            <p:spPr>
              <a:xfrm>
                <a:off x="7621342" y="1620354"/>
                <a:ext cx="1124637" cy="734580"/>
              </a:xfrm>
              <a:prstGeom prst="rect">
                <a:avLst/>
              </a:prstGeom>
              <a:solidFill>
                <a:srgbClr val="72C7FF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DHS CISA (Sponsor Organization)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ADBFF3-022E-4A0A-BB39-ECB01071481F}"/>
                  </a:ext>
                </a:extLst>
              </p:cNvPr>
              <p:cNvSpPr/>
              <p:nvPr/>
            </p:nvSpPr>
            <p:spPr>
              <a:xfrm>
                <a:off x="6091590" y="1620353"/>
                <a:ext cx="1124641" cy="725193"/>
              </a:xfrm>
              <a:prstGeom prst="rect">
                <a:avLst/>
              </a:prstGeom>
              <a:solidFill>
                <a:srgbClr val="005F9E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MITRE (Program Root, Secretariat, CNA-LR)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8E89EF-F369-493E-B907-F4757DB2BCBC}"/>
                  </a:ext>
                </a:extLst>
              </p:cNvPr>
              <p:cNvGrpSpPr/>
              <p:nvPr/>
            </p:nvGrpSpPr>
            <p:grpSpPr>
              <a:xfrm>
                <a:off x="7216231" y="2937221"/>
                <a:ext cx="1492046" cy="718330"/>
                <a:chOff x="6481758" y="2792089"/>
                <a:chExt cx="1492046" cy="71833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F74F4F-AF4B-4053-90F0-22AEBB84A6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1758" y="3316356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ADF0A69-2009-4E33-B122-67C24A3536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02405" y="3313167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43E90D0-4890-4A01-8E81-6BBDBE3906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6869" y="2792089"/>
                  <a:ext cx="668490" cy="318715"/>
                </a:xfrm>
                <a:prstGeom prst="rect">
                  <a:avLst/>
                </a:prstGeom>
                <a:solidFill>
                  <a:srgbClr val="90866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Root</a:t>
                  </a:r>
                </a:p>
              </p:txBody>
            </p:sp>
            <p:cxnSp>
              <p:nvCxnSpPr>
                <p:cNvPr id="36" name="Connector: Elbow 35">
                  <a:extLst>
                    <a:ext uri="{FF2B5EF4-FFF2-40B4-BE49-F238E27FC236}">
                      <a16:creationId xmlns:a16="http://schemas.microsoft.com/office/drawing/2014/main" id="{6D4A0201-0DD3-48A9-AAD8-70DF8E15A4EA}"/>
                    </a:ext>
                  </a:extLst>
                </p:cNvPr>
                <p:cNvCxnSpPr>
                  <a:cxnSpLocks noChangeAspect="1"/>
                  <a:stCxn id="33" idx="0"/>
                  <a:endCxn id="35" idx="2"/>
                </p:cNvCxnSpPr>
                <p:nvPr/>
              </p:nvCxnSpPr>
              <p:spPr>
                <a:xfrm rot="5400000" flipH="1" flipV="1">
                  <a:off x="6891510" y="2986752"/>
                  <a:ext cx="205552" cy="45365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: Elbow 36">
                  <a:extLst>
                    <a:ext uri="{FF2B5EF4-FFF2-40B4-BE49-F238E27FC236}">
                      <a16:creationId xmlns:a16="http://schemas.microsoft.com/office/drawing/2014/main" id="{92726AA6-6FE3-40B3-B4AC-5C89584B4621}"/>
                    </a:ext>
                  </a:extLst>
                </p:cNvPr>
                <p:cNvCxnSpPr>
                  <a:cxnSpLocks noChangeAspect="1"/>
                  <a:stCxn id="34" idx="0"/>
                  <a:endCxn id="35" idx="2"/>
                </p:cNvCxnSpPr>
                <p:nvPr/>
              </p:nvCxnSpPr>
              <p:spPr>
                <a:xfrm rot="16200000" flipV="1">
                  <a:off x="7353429" y="2978490"/>
                  <a:ext cx="202363" cy="4669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372B596-8CF4-4AC2-B12E-4AE2BB8B99B8}"/>
                  </a:ext>
                </a:extLst>
              </p:cNvPr>
              <p:cNvCxnSpPr>
                <a:cxnSpLocks/>
                <a:stCxn id="23" idx="3"/>
                <a:endCxn id="25" idx="1"/>
              </p:cNvCxnSpPr>
              <p:nvPr/>
            </p:nvCxnSpPr>
            <p:spPr>
              <a:xfrm flipV="1">
                <a:off x="5581610" y="1982950"/>
                <a:ext cx="5099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3CF559A-C6CB-4118-ADF9-8A0B62519C07}"/>
                  </a:ext>
                </a:extLst>
              </p:cNvPr>
              <p:cNvCxnSpPr>
                <a:cxnSpLocks/>
                <a:stCxn id="25" idx="3"/>
                <a:endCxn id="24" idx="1"/>
              </p:cNvCxnSpPr>
              <p:nvPr/>
            </p:nvCxnSpPr>
            <p:spPr>
              <a:xfrm>
                <a:off x="7216231" y="1982950"/>
                <a:ext cx="405111" cy="4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87653B3-2510-4639-B7DD-1C66701C4EC4}"/>
                  </a:ext>
                </a:extLst>
              </p:cNvPr>
              <p:cNvCxnSpPr/>
              <p:nvPr/>
            </p:nvCxnSpPr>
            <p:spPr>
              <a:xfrm flipH="1" flipV="1">
                <a:off x="6629534" y="2354934"/>
                <a:ext cx="1" cy="58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37CC4AA-FDEC-4ECF-BCCA-690E673C90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6878" y="3889543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FC72396-13DE-44E7-86DC-4631D8B444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231" y="3886755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20D1C6-9D95-4E40-9A59-3899E9F8E952}"/>
                  </a:ext>
                </a:extLst>
              </p:cNvPr>
              <p:cNvSpPr/>
              <p:nvPr/>
            </p:nvSpPr>
            <p:spPr>
              <a:xfrm>
                <a:off x="6183315" y="2940466"/>
                <a:ext cx="879077" cy="372422"/>
              </a:xfrm>
              <a:prstGeom prst="rect">
                <a:avLst/>
              </a:prstGeom>
              <a:solidFill>
                <a:srgbClr val="C4BD97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C8D789-AC91-4552-AB7B-01F41FD58F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535" y="2778642"/>
              <a:ext cx="1326052" cy="2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3AB696-041E-453E-9664-182871A281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06" y="3506583"/>
              <a:ext cx="981" cy="4198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136F53-59BD-49E2-8E66-2BE67AD6B704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7955587" y="2778642"/>
              <a:ext cx="0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D04A8-5D76-478B-9CB3-4217314D79D0}"/>
                </a:ext>
              </a:extLst>
            </p:cNvPr>
            <p:cNvSpPr/>
            <p:nvPr/>
          </p:nvSpPr>
          <p:spPr>
            <a:xfrm>
              <a:off x="5082131" y="3086687"/>
              <a:ext cx="879077" cy="372422"/>
            </a:xfrm>
            <a:prstGeom prst="rect">
              <a:avLst/>
            </a:prstGeom>
            <a:solidFill>
              <a:srgbClr val="C4BD97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2C101B-AD69-4FE0-900F-C325E0FE8684}"/>
                </a:ext>
              </a:extLst>
            </p:cNvPr>
            <p:cNvSpPr/>
            <p:nvPr/>
          </p:nvSpPr>
          <p:spPr>
            <a:xfrm>
              <a:off x="5084468" y="3793976"/>
              <a:ext cx="879077" cy="372422"/>
            </a:xfrm>
            <a:prstGeom prst="rect">
              <a:avLst/>
            </a:prstGeom>
            <a:solidFill>
              <a:srgbClr val="C4BD97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14288B-D574-4461-9CBF-D81E39F5A088}"/>
                </a:ext>
              </a:extLst>
            </p:cNvPr>
            <p:cNvSpPr/>
            <p:nvPr/>
          </p:nvSpPr>
          <p:spPr>
            <a:xfrm>
              <a:off x="6183315" y="3793760"/>
              <a:ext cx="879077" cy="372422"/>
            </a:xfrm>
            <a:prstGeom prst="rect">
              <a:avLst/>
            </a:prstGeom>
            <a:solidFill>
              <a:srgbClr val="C4BD97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8D4EA7-63A8-4633-A689-EAEF97FE7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669" y="2778642"/>
              <a:ext cx="1101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569F1F-E092-427D-8767-2348F9D3CD67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44" y="2778642"/>
              <a:ext cx="2617" cy="82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4EB1BC-C6D0-4AF3-AC60-A893C6DF2712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5521669" y="2778642"/>
              <a:ext cx="1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2861C9-8770-44EF-B1EC-069E3A8C578E}"/>
                </a:ext>
              </a:extLst>
            </p:cNvPr>
            <p:cNvCxnSpPr>
              <a:stCxn id="13" idx="0"/>
              <a:endCxn id="13" idx="0"/>
            </p:cNvCxnSpPr>
            <p:nvPr/>
          </p:nvCxnSpPr>
          <p:spPr>
            <a:xfrm>
              <a:off x="5524007" y="379397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F30B5AF0-5AAA-4260-8014-BABE8583CF4B}"/>
                </a:ext>
              </a:extLst>
            </p:cNvPr>
            <p:cNvCxnSpPr>
              <a:endCxn id="13" idx="0"/>
            </p:cNvCxnSpPr>
            <p:nvPr/>
          </p:nvCxnSpPr>
          <p:spPr>
            <a:xfrm rot="10800000" flipV="1">
              <a:off x="5524007" y="3607764"/>
              <a:ext cx="556612" cy="18621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4543C87A-E0EC-4199-A4F9-A80F4C2D7AEC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6069644" y="3607763"/>
              <a:ext cx="553210" cy="18599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790EE546-6C78-4841-A9FC-A4B3531C608D}"/>
                </a:ext>
              </a:extLst>
            </p:cNvPr>
            <p:cNvCxnSpPr>
              <a:endCxn id="31" idx="0"/>
            </p:cNvCxnSpPr>
            <p:nvPr/>
          </p:nvCxnSpPr>
          <p:spPr>
            <a:xfrm rot="10800000" flipV="1">
              <a:off x="7501932" y="3926479"/>
              <a:ext cx="452675" cy="10974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A773961C-BF0C-4222-AC74-B537E3C0F993}"/>
                </a:ext>
              </a:extLst>
            </p:cNvPr>
            <p:cNvCxnSpPr>
              <a:endCxn id="30" idx="0"/>
            </p:cNvCxnSpPr>
            <p:nvPr/>
          </p:nvCxnSpPr>
          <p:spPr>
            <a:xfrm>
              <a:off x="7954605" y="3926480"/>
              <a:ext cx="467973" cy="11252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Audio 37">
            <a:hlinkClick r:id="" action="ppaction://media"/>
            <a:extLst>
              <a:ext uri="{FF2B5EF4-FFF2-40B4-BE49-F238E27FC236}">
                <a16:creationId xmlns:a16="http://schemas.microsoft.com/office/drawing/2014/main" id="{D12BB0B7-0950-433B-BE82-68F70A4BE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BCB4F-2A40-43C5-B106-3355D8D24A0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DC3229-424D-4608-B770-1DC1705F6270}"/>
              </a:ext>
            </a:extLst>
          </p:cNvPr>
          <p:cNvSpPr txBox="1">
            <a:spLocks/>
          </p:cNvSpPr>
          <p:nvPr/>
        </p:nvSpPr>
        <p:spPr>
          <a:xfrm>
            <a:off x="11198321" y="221285"/>
            <a:ext cx="661021" cy="180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C1CD23"/>
                </a:solidFill>
              </a:rPr>
              <a:t>|</a:t>
            </a:r>
            <a:r>
              <a:rPr lang="en-US" sz="1400"/>
              <a:t> </a:t>
            </a:r>
            <a:fld id="{295008BC-DA31-4D19-837B-EFA4386B05F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r>
              <a:rPr lang="en-US" sz="1400"/>
              <a:t> </a:t>
            </a:r>
            <a:r>
              <a:rPr lang="en-US" sz="1400">
                <a:solidFill>
                  <a:srgbClr val="C1CD23"/>
                </a:solidFill>
              </a:rPr>
              <a:t>|</a:t>
            </a:r>
            <a:endParaRPr lang="en-US" sz="1400" dirty="0">
              <a:solidFill>
                <a:srgbClr val="C1CD23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E1FED60-9A1B-461C-A60F-76808C158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0319-4D52-4438-9028-EF363EB2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8E95-CFEE-432C-837B-DF1D6A304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371602"/>
            <a:ext cx="11127628" cy="43135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What is CVE?</a:t>
            </a:r>
          </a:p>
          <a:p>
            <a:r>
              <a:rPr lang="en-US" dirty="0"/>
              <a:t>CVE Program Goals</a:t>
            </a:r>
          </a:p>
          <a:p>
            <a:r>
              <a:rPr lang="en-US" dirty="0"/>
              <a:t>Who Operates CVE?</a:t>
            </a:r>
          </a:p>
          <a:p>
            <a:r>
              <a:rPr lang="en-US" dirty="0"/>
              <a:t>CVE Program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15B19-F0EC-4D38-BD3E-4FF73536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2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2B6A0A-DF0F-4EA9-8666-938A25AA2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5"/>
    </mc:Choice>
    <mc:Fallback xmlns="">
      <p:transition spd="slow" advTm="11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62E5-07C7-4CAA-BC75-79276F7A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Common Vulnerabilities and Exposures (CVE®) is an international, community-based effort that maintains a community-driven, open data registry of publicly known cybersecurity vulnerabilities (CVE List)</a:t>
            </a:r>
          </a:p>
          <a:p>
            <a:pPr lvl="1"/>
            <a:r>
              <a:rPr lang="en-US" dirty="0"/>
              <a:t>The CVE Identifiers (CVE IDs) assigned through the registry enable program stakeholders to rapidly discover and correlate vulnerability information used to protect systems against attacks</a:t>
            </a:r>
          </a:p>
          <a:p>
            <a:pPr lvl="1"/>
            <a:r>
              <a:rPr lang="en-US" dirty="0"/>
              <a:t>CVE IDs are assigned by CVE Numbering Authorities (CNAs), which are operated on a voluntary basis by participating organizations</a:t>
            </a:r>
          </a:p>
          <a:p>
            <a:r>
              <a:rPr lang="en-US" dirty="0"/>
              <a:t>CVE is the de facto international standard for identifying vulnerabilities and exposures</a:t>
            </a:r>
          </a:p>
          <a:p>
            <a:r>
              <a:rPr lang="en-US" dirty="0"/>
              <a:t>The CVE List feeds the U.S. National Vulnerability Database (NVD)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CF07-5910-4D09-93CB-C8209D5B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57274-23D5-4E88-9E71-7376DD3B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CVE?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4443113-6D41-44CF-B25B-211D92384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04"/>
    </mc:Choice>
    <mc:Fallback xmlns="">
      <p:transition spd="slow" advTm="5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7E87-AF4B-4CF2-9F29-A31326AC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Goal 1: Scale the CVE Program for broader adoption and coverage</a:t>
            </a:r>
          </a:p>
          <a:p>
            <a:pPr lvl="1"/>
            <a:r>
              <a:rPr lang="en-US" dirty="0"/>
              <a:t>Adoption in new domains, leads to greater coverage</a:t>
            </a:r>
          </a:p>
          <a:p>
            <a:pPr lvl="1"/>
            <a:r>
              <a:rPr lang="en-US" dirty="0"/>
              <a:t>Coverage leads to broader community participation (i.e., new CNAs and researchers), which distributes the CVE workload, enables federation, and provides greater utility to consumers</a:t>
            </a:r>
          </a:p>
          <a:p>
            <a:r>
              <a:rPr lang="en-US" dirty="0"/>
              <a:t>Goal 2: Produce more CVE Records, faster (i.e., the drive towards real-time)</a:t>
            </a:r>
          </a:p>
          <a:p>
            <a:pPr lvl="1"/>
            <a:r>
              <a:rPr lang="en-US" dirty="0"/>
              <a:t>More CVE Records are produced as additional CNAs are onboarded</a:t>
            </a:r>
          </a:p>
          <a:p>
            <a:pPr lvl="1"/>
            <a:r>
              <a:rPr lang="en-US" dirty="0"/>
              <a:t>Faster CVE /Record population due to less complexity, clear guidelines, and flexible/automated infrastructure enables early stage vulnerability management/coordination and effective cyber hygiene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1C762-13F8-4588-B46F-6175D0D0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4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9933F-2AD6-4BAC-BBED-A91B848D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CVE Program Goals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F32AE79-C244-4AD2-AC82-93B1EA6DC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1"/>
    </mc:Choice>
    <mc:Fallback xmlns="">
      <p:transition spd="slow" advTm="5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62E5-07C7-4CAA-BC75-79276F7A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The MITRE Corporation operates the CVE Program, which is funded by the U.S. Department of Homeland Security (DHS) Cybersecurity and Infrastructure Security Agency (CISA) Vulnerability Management Component (VMC)</a:t>
            </a:r>
          </a:p>
          <a:p>
            <a:pPr marL="515938" lvl="1"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Char char="–"/>
            </a:pPr>
            <a:r>
              <a:rPr lang="en-US" dirty="0"/>
              <a:t>The MITRE Corporation is funded to </a:t>
            </a:r>
            <a:r>
              <a:rPr lang="en-US" i="1" dirty="0"/>
              <a:t>operate</a:t>
            </a:r>
            <a:r>
              <a:rPr lang="en-US" dirty="0"/>
              <a:t> and </a:t>
            </a:r>
            <a:r>
              <a:rPr lang="en-US" i="1" dirty="0"/>
              <a:t>evolve</a:t>
            </a:r>
            <a:r>
              <a:rPr lang="en-US" dirty="0"/>
              <a:t> the CVE Program as an independent, objective third party: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CF07-5910-4D09-93CB-C8209D5B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57274-23D5-4E88-9E71-7376DD3B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Operates CVE?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8933C-370D-44CB-8A1B-FB49DC9A6F5C}"/>
              </a:ext>
            </a:extLst>
          </p:cNvPr>
          <p:cNvSpPr txBox="1"/>
          <p:nvPr/>
        </p:nvSpPr>
        <p:spPr>
          <a:xfrm>
            <a:off x="6096000" y="3493340"/>
            <a:ext cx="5250024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Evolve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 from a hub-and-spoke to a federated governance and operational model to keep pace with the proliferation of vulnerabilities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Modernize the program infrastructure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CAC85-3913-4578-9742-8934FD474B7B}"/>
              </a:ext>
            </a:extLst>
          </p:cNvPr>
          <p:cNvSpPr txBox="1"/>
          <p:nvPr/>
        </p:nvSpPr>
        <p:spPr>
          <a:xfrm>
            <a:off x="769776" y="3493340"/>
            <a:ext cx="5250024" cy="30623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CVE Records for products not covered by another CVE Numbering Authority (CNA)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Adjudicate disputes for CVE Records and CNA scope issues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and implement operational guidance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the program infrastructure</a:t>
            </a:r>
          </a:p>
          <a:p>
            <a:pPr marL="290513" lvl="1" indent="-231775"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 stakeholder discussions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66338C8-DEB7-403B-B10B-8F4A9E9FF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2"/>
    </mc:Choice>
    <mc:Fallback xmlns="">
      <p:transition spd="slow" advTm="23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0C95-2EC3-4584-9C7A-D64DD755982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CVE Program Organization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AE6E6-1984-498F-B650-603DCF9B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6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AED9CB6-EE2C-4274-A1FC-FDD5A7EF7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4"/>
    </mc:Choice>
    <mc:Fallback xmlns="">
      <p:transition spd="slow" advTm="4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009FE-D97E-4E90-9ABA-59CC0E2A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7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AB1F9F-780A-4B7F-B9C2-ADEF57D37C45}"/>
              </a:ext>
            </a:extLst>
          </p:cNvPr>
          <p:cNvGrpSpPr/>
          <p:nvPr/>
        </p:nvGrpSpPr>
        <p:grpSpPr>
          <a:xfrm>
            <a:off x="1791002" y="1325741"/>
            <a:ext cx="8228487" cy="4977782"/>
            <a:chOff x="4582651" y="1769819"/>
            <a:chExt cx="4163328" cy="24632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82F7B6-0D5C-4F2E-85F6-1D84B4545175}"/>
                </a:ext>
              </a:extLst>
            </p:cNvPr>
            <p:cNvGrpSpPr/>
            <p:nvPr/>
          </p:nvGrpSpPr>
          <p:grpSpPr>
            <a:xfrm>
              <a:off x="4582651" y="1769819"/>
              <a:ext cx="4163328" cy="2463253"/>
              <a:chOff x="4582651" y="1620353"/>
              <a:chExt cx="4163328" cy="24632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7B32BA-1CFF-4A77-AEE4-20339A80E1E9}"/>
                  </a:ext>
                </a:extLst>
              </p:cNvPr>
              <p:cNvSpPr/>
              <p:nvPr/>
            </p:nvSpPr>
            <p:spPr>
              <a:xfrm>
                <a:off x="4582651" y="1620353"/>
                <a:ext cx="998959" cy="725194"/>
              </a:xfrm>
              <a:prstGeom prst="rect">
                <a:avLst/>
              </a:prstGeom>
              <a:solidFill>
                <a:srgbClr val="ECC900"/>
              </a:solidFill>
              <a:ln w="76200">
                <a:solidFill>
                  <a:srgbClr val="C640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CVE Board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561674-191D-45F2-AE29-3FC7B9472F3B}"/>
                  </a:ext>
                </a:extLst>
              </p:cNvPr>
              <p:cNvSpPr/>
              <p:nvPr/>
            </p:nvSpPr>
            <p:spPr>
              <a:xfrm>
                <a:off x="7621342" y="1620354"/>
                <a:ext cx="1124637" cy="734580"/>
              </a:xfrm>
              <a:prstGeom prst="rect">
                <a:avLst/>
              </a:prstGeom>
              <a:solidFill>
                <a:srgbClr val="72C7FF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DHS CISA (Sponsor Organization)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F5C37B-2B20-4B07-AB06-873C96DF9FF2}"/>
                  </a:ext>
                </a:extLst>
              </p:cNvPr>
              <p:cNvSpPr/>
              <p:nvPr/>
            </p:nvSpPr>
            <p:spPr>
              <a:xfrm>
                <a:off x="6091590" y="1620353"/>
                <a:ext cx="1124641" cy="725193"/>
              </a:xfrm>
              <a:prstGeom prst="rect">
                <a:avLst/>
              </a:prstGeom>
              <a:solidFill>
                <a:srgbClr val="005F9E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MITRE (Program Root, Secretariat, CNA-LR)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57DC96B-80FA-4F4D-8F3D-B7DB44A233B0}"/>
                  </a:ext>
                </a:extLst>
              </p:cNvPr>
              <p:cNvGrpSpPr/>
              <p:nvPr/>
            </p:nvGrpSpPr>
            <p:grpSpPr>
              <a:xfrm>
                <a:off x="7216231" y="2937221"/>
                <a:ext cx="1492046" cy="718330"/>
                <a:chOff x="6481758" y="2792089"/>
                <a:chExt cx="1492046" cy="7183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0FB580D-E38D-46A4-8E54-C2CD6AD7A4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1758" y="3316356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558DFB6-2EFB-45ED-A780-B28DC93588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02405" y="3313167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1A1848C-2CF2-4A14-A7DB-D03F6903EC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6869" y="2792089"/>
                  <a:ext cx="668490" cy="318715"/>
                </a:xfrm>
                <a:prstGeom prst="rect">
                  <a:avLst/>
                </a:prstGeom>
                <a:solidFill>
                  <a:srgbClr val="90866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Root CNA</a:t>
                  </a:r>
                </a:p>
              </p:txBody>
            </p:sp>
            <p:cxnSp>
              <p:nvCxnSpPr>
                <p:cNvPr id="34" name="Connector: Elbow 33">
                  <a:extLst>
                    <a:ext uri="{FF2B5EF4-FFF2-40B4-BE49-F238E27FC236}">
                      <a16:creationId xmlns:a16="http://schemas.microsoft.com/office/drawing/2014/main" id="{EA11DB2F-F247-4A3A-A50E-A53BFFEDDD8D}"/>
                    </a:ext>
                  </a:extLst>
                </p:cNvPr>
                <p:cNvCxnSpPr>
                  <a:cxnSpLocks noChangeAspect="1"/>
                  <a:stCxn id="31" idx="0"/>
                  <a:endCxn id="33" idx="2"/>
                </p:cNvCxnSpPr>
                <p:nvPr/>
              </p:nvCxnSpPr>
              <p:spPr>
                <a:xfrm rot="5400000" flipH="1" flipV="1">
                  <a:off x="6891510" y="2986752"/>
                  <a:ext cx="205552" cy="45365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32DB2738-DAC7-4657-8C43-896DE8894B88}"/>
                    </a:ext>
                  </a:extLst>
                </p:cNvPr>
                <p:cNvCxnSpPr>
                  <a:cxnSpLocks noChangeAspect="1"/>
                  <a:stCxn id="32" idx="0"/>
                  <a:endCxn id="33" idx="2"/>
                </p:cNvCxnSpPr>
                <p:nvPr/>
              </p:nvCxnSpPr>
              <p:spPr>
                <a:xfrm rot="16200000" flipV="1">
                  <a:off x="7353429" y="2978490"/>
                  <a:ext cx="202363" cy="4669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2B80868-F674-49EB-B84B-C71F787ACE3A}"/>
                  </a:ext>
                </a:extLst>
              </p:cNvPr>
              <p:cNvCxnSpPr>
                <a:cxnSpLocks/>
                <a:stCxn id="21" idx="3"/>
                <a:endCxn id="23" idx="1"/>
              </p:cNvCxnSpPr>
              <p:nvPr/>
            </p:nvCxnSpPr>
            <p:spPr>
              <a:xfrm flipV="1">
                <a:off x="5581610" y="1982950"/>
                <a:ext cx="5099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AC94615-D6F2-4799-903A-D1E8F9B48FEF}"/>
                  </a:ext>
                </a:extLst>
              </p:cNvPr>
              <p:cNvCxnSpPr>
                <a:cxnSpLocks/>
                <a:stCxn id="23" idx="3"/>
                <a:endCxn id="22" idx="1"/>
              </p:cNvCxnSpPr>
              <p:nvPr/>
            </p:nvCxnSpPr>
            <p:spPr>
              <a:xfrm>
                <a:off x="7216231" y="1982950"/>
                <a:ext cx="405111" cy="4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0D394EF-A99C-4081-9267-38155A4E5911}"/>
                  </a:ext>
                </a:extLst>
              </p:cNvPr>
              <p:cNvCxnSpPr/>
              <p:nvPr/>
            </p:nvCxnSpPr>
            <p:spPr>
              <a:xfrm flipH="1" flipV="1">
                <a:off x="6629534" y="2354934"/>
                <a:ext cx="1" cy="58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A29A5D-D0FA-4A13-8B13-DEBC4CD6F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6878" y="3889543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A98AAC-3E6F-4D59-84B9-BD7CFC20CA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231" y="3886755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A10E86-A325-407B-902E-31701873653B}"/>
                  </a:ext>
                </a:extLst>
              </p:cNvPr>
              <p:cNvSpPr/>
              <p:nvPr/>
            </p:nvSpPr>
            <p:spPr>
              <a:xfrm>
                <a:off x="6183315" y="2940466"/>
                <a:ext cx="879077" cy="372422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9D2BC5-098E-4268-BE91-1EF536706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535" y="2778642"/>
              <a:ext cx="1326052" cy="2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22EA7C-EAD6-4733-8CC6-63639746B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06" y="3506583"/>
              <a:ext cx="981" cy="4198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ABDC17-BBBE-48FC-9A65-2F8EA8C9E81C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7955587" y="2778642"/>
              <a:ext cx="0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BC4E40-CED1-4EC3-B773-35174ABC583F}"/>
                </a:ext>
              </a:extLst>
            </p:cNvPr>
            <p:cNvSpPr/>
            <p:nvPr/>
          </p:nvSpPr>
          <p:spPr>
            <a:xfrm>
              <a:off x="5082131" y="3086687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BD6FF1-26C3-4131-92A1-07E69ABAA676}"/>
                </a:ext>
              </a:extLst>
            </p:cNvPr>
            <p:cNvSpPr/>
            <p:nvPr/>
          </p:nvSpPr>
          <p:spPr>
            <a:xfrm>
              <a:off x="5084468" y="3793976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CD93D6-B262-4585-AE87-99AF5BB2D2B1}"/>
                </a:ext>
              </a:extLst>
            </p:cNvPr>
            <p:cNvSpPr/>
            <p:nvPr/>
          </p:nvSpPr>
          <p:spPr>
            <a:xfrm>
              <a:off x="6183315" y="3793760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74EA1E-C81D-47C9-83F8-842249066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669" y="2778642"/>
              <a:ext cx="1101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CAF8C7-959F-403F-9BA5-A09F1955CC96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44" y="2778642"/>
              <a:ext cx="2617" cy="82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69C24B-4D68-4C08-B5B0-2144013179E7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5521669" y="2778642"/>
              <a:ext cx="1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AAC62F-71A2-4D24-83E4-B760C16ACF5B}"/>
                </a:ext>
              </a:extLst>
            </p:cNvPr>
            <p:cNvCxnSpPr>
              <a:stCxn id="11" idx="0"/>
              <a:endCxn id="11" idx="0"/>
            </p:cNvCxnSpPr>
            <p:nvPr/>
          </p:nvCxnSpPr>
          <p:spPr>
            <a:xfrm>
              <a:off x="5524007" y="379397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C67910D-8168-4A32-9D05-84D913418683}"/>
                </a:ext>
              </a:extLst>
            </p:cNvPr>
            <p:cNvCxnSpPr>
              <a:endCxn id="11" idx="0"/>
            </p:cNvCxnSpPr>
            <p:nvPr/>
          </p:nvCxnSpPr>
          <p:spPr>
            <a:xfrm rot="10800000" flipV="1">
              <a:off x="5524007" y="3607764"/>
              <a:ext cx="556612" cy="18621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BF5CCFAA-170F-464F-835D-B91CCF6E7C3C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6069644" y="3607763"/>
              <a:ext cx="553210" cy="18599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91565CB5-0379-49D0-932E-A8628E07F2D0}"/>
                </a:ext>
              </a:extLst>
            </p:cNvPr>
            <p:cNvCxnSpPr>
              <a:endCxn id="29" idx="0"/>
            </p:cNvCxnSpPr>
            <p:nvPr/>
          </p:nvCxnSpPr>
          <p:spPr>
            <a:xfrm rot="10800000" flipV="1">
              <a:off x="7501932" y="3926479"/>
              <a:ext cx="452675" cy="10974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8F863F74-2272-4ABD-87FB-C5F3478ADEA1}"/>
                </a:ext>
              </a:extLst>
            </p:cNvPr>
            <p:cNvCxnSpPr>
              <a:endCxn id="28" idx="0"/>
            </p:cNvCxnSpPr>
            <p:nvPr/>
          </p:nvCxnSpPr>
          <p:spPr>
            <a:xfrm>
              <a:off x="7954605" y="3926480"/>
              <a:ext cx="467973" cy="11252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2">
            <a:extLst>
              <a:ext uri="{FF2B5EF4-FFF2-40B4-BE49-F238E27FC236}">
                <a16:creationId xmlns:a16="http://schemas.microsoft.com/office/drawing/2014/main" id="{7388CAFC-FB91-4456-808D-0F07AEE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365125"/>
            <a:ext cx="11237913" cy="750888"/>
          </a:xfrm>
        </p:spPr>
        <p:txBody>
          <a:bodyPr>
            <a:normAutofit/>
          </a:bodyPr>
          <a:lstStyle/>
          <a:p>
            <a:r>
              <a:rPr lang="en-US" dirty="0"/>
              <a:t>CVE Board</a:t>
            </a:r>
          </a:p>
        </p:txBody>
      </p:sp>
      <p:pic>
        <p:nvPicPr>
          <p:cNvPr id="37" name="Audio 11">
            <a:hlinkClick r:id="" action="ppaction://media"/>
            <a:extLst>
              <a:ext uri="{FF2B5EF4-FFF2-40B4-BE49-F238E27FC236}">
                <a16:creationId xmlns:a16="http://schemas.microsoft.com/office/drawing/2014/main" id="{F5445832-4ECF-47B4-BB36-D78F7A72A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A543F83C-C141-4FF1-8283-F5B23A22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C1CD23"/>
                </a:solidFill>
              </a:rPr>
              <a:t>|</a:t>
            </a:r>
            <a:r>
              <a:rPr lang="en-US" sz="1400" dirty="0"/>
              <a:t> </a:t>
            </a:r>
            <a:fld id="{295008BC-DA31-4D19-837B-EFA4386B05F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r>
              <a:rPr lang="en-US" sz="1400" dirty="0"/>
              <a:t> </a:t>
            </a:r>
            <a:r>
              <a:rPr lang="en-US" sz="1400" dirty="0">
                <a:solidFill>
                  <a:srgbClr val="C1CD23"/>
                </a:solidFill>
              </a:rPr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6DC1B-5B42-410B-94EA-543B9FC2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Sponsor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8FD40F-0EEE-4442-A99D-1FB258F6F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98059CC-6346-4F8A-849A-D345BAE61455}"/>
              </a:ext>
            </a:extLst>
          </p:cNvPr>
          <p:cNvGrpSpPr/>
          <p:nvPr/>
        </p:nvGrpSpPr>
        <p:grpSpPr>
          <a:xfrm>
            <a:off x="1791002" y="1325741"/>
            <a:ext cx="8228487" cy="4977782"/>
            <a:chOff x="4582651" y="1769819"/>
            <a:chExt cx="4163328" cy="246325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E95AF8-9154-4401-B9F8-E4A49D7FCF31}"/>
                </a:ext>
              </a:extLst>
            </p:cNvPr>
            <p:cNvGrpSpPr/>
            <p:nvPr/>
          </p:nvGrpSpPr>
          <p:grpSpPr>
            <a:xfrm>
              <a:off x="4582651" y="1769819"/>
              <a:ext cx="4163328" cy="2463253"/>
              <a:chOff x="4582651" y="1620353"/>
              <a:chExt cx="4163328" cy="246325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1311292-A2E0-4FCD-B03E-32BC5587CC54}"/>
                  </a:ext>
                </a:extLst>
              </p:cNvPr>
              <p:cNvSpPr/>
              <p:nvPr/>
            </p:nvSpPr>
            <p:spPr>
              <a:xfrm>
                <a:off x="4582651" y="1620353"/>
                <a:ext cx="998959" cy="725194"/>
              </a:xfrm>
              <a:prstGeom prst="rect">
                <a:avLst/>
              </a:prstGeom>
              <a:solidFill>
                <a:srgbClr val="ECC900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CVE Board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C623AC-3451-46A2-91B7-8D8CB717D369}"/>
                  </a:ext>
                </a:extLst>
              </p:cNvPr>
              <p:cNvSpPr/>
              <p:nvPr/>
            </p:nvSpPr>
            <p:spPr>
              <a:xfrm>
                <a:off x="7621342" y="1620354"/>
                <a:ext cx="1124637" cy="734580"/>
              </a:xfrm>
              <a:prstGeom prst="rect">
                <a:avLst/>
              </a:prstGeom>
              <a:solidFill>
                <a:srgbClr val="72C7FF"/>
              </a:solidFill>
              <a:ln w="76200">
                <a:solidFill>
                  <a:srgbClr val="C640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DHS CISA (Sponsor Organization)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E31A502-CA25-4709-B207-C40FCA9E0508}"/>
                  </a:ext>
                </a:extLst>
              </p:cNvPr>
              <p:cNvSpPr/>
              <p:nvPr/>
            </p:nvSpPr>
            <p:spPr>
              <a:xfrm>
                <a:off x="6091590" y="1620353"/>
                <a:ext cx="1124641" cy="725193"/>
              </a:xfrm>
              <a:prstGeom prst="rect">
                <a:avLst/>
              </a:prstGeom>
              <a:solidFill>
                <a:srgbClr val="005F9E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MITRE (Program Root CNA, Secretariat, CNA-LR)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110C1D-EBB7-44ED-AEDA-E900C185BCFD}"/>
                  </a:ext>
                </a:extLst>
              </p:cNvPr>
              <p:cNvGrpSpPr/>
              <p:nvPr/>
            </p:nvGrpSpPr>
            <p:grpSpPr>
              <a:xfrm>
                <a:off x="7216231" y="2937221"/>
                <a:ext cx="1492046" cy="718330"/>
                <a:chOff x="6481758" y="2792089"/>
                <a:chExt cx="1492046" cy="71833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233267E-E9A3-4AF9-A9AD-A034E82438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1758" y="3316356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77B9280-E2D2-460F-88A3-BD06BF7D06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02405" y="3313167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2035D0F-B1B4-4D67-ADDD-780E0C9808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6869" y="2792089"/>
                  <a:ext cx="668490" cy="318715"/>
                </a:xfrm>
                <a:prstGeom prst="rect">
                  <a:avLst/>
                </a:prstGeom>
                <a:solidFill>
                  <a:srgbClr val="90866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Root CNA</a:t>
                  </a:r>
                </a:p>
              </p:txBody>
            </p:sp>
            <p:cxnSp>
              <p:nvCxnSpPr>
                <p:cNvPr id="66" name="Connector: Elbow 65">
                  <a:extLst>
                    <a:ext uri="{FF2B5EF4-FFF2-40B4-BE49-F238E27FC236}">
                      <a16:creationId xmlns:a16="http://schemas.microsoft.com/office/drawing/2014/main" id="{77A71D7F-FAB0-4E77-B8A6-225726B93C09}"/>
                    </a:ext>
                  </a:extLst>
                </p:cNvPr>
                <p:cNvCxnSpPr>
                  <a:cxnSpLocks noChangeAspect="1"/>
                  <a:stCxn id="63" idx="0"/>
                  <a:endCxn id="65" idx="2"/>
                </p:cNvCxnSpPr>
                <p:nvPr/>
              </p:nvCxnSpPr>
              <p:spPr>
                <a:xfrm rot="5400000" flipH="1" flipV="1">
                  <a:off x="6891510" y="2986752"/>
                  <a:ext cx="205552" cy="45365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or: Elbow 66">
                  <a:extLst>
                    <a:ext uri="{FF2B5EF4-FFF2-40B4-BE49-F238E27FC236}">
                      <a16:creationId xmlns:a16="http://schemas.microsoft.com/office/drawing/2014/main" id="{732CFF05-E8DA-4C7E-ADC6-D1712858E532}"/>
                    </a:ext>
                  </a:extLst>
                </p:cNvPr>
                <p:cNvCxnSpPr>
                  <a:cxnSpLocks noChangeAspect="1"/>
                  <a:stCxn id="64" idx="0"/>
                  <a:endCxn id="65" idx="2"/>
                </p:cNvCxnSpPr>
                <p:nvPr/>
              </p:nvCxnSpPr>
              <p:spPr>
                <a:xfrm rot="16200000" flipV="1">
                  <a:off x="7353429" y="2978490"/>
                  <a:ext cx="202363" cy="4669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A648540-B14F-40B4-87A3-09A729C0A991}"/>
                  </a:ext>
                </a:extLst>
              </p:cNvPr>
              <p:cNvCxnSpPr>
                <a:cxnSpLocks/>
                <a:stCxn id="53" idx="3"/>
                <a:endCxn id="55" idx="1"/>
              </p:cNvCxnSpPr>
              <p:nvPr/>
            </p:nvCxnSpPr>
            <p:spPr>
              <a:xfrm flipV="1">
                <a:off x="5581610" y="1982950"/>
                <a:ext cx="5099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1DF8363-AA36-418F-9E24-7DA5B54947B9}"/>
                  </a:ext>
                </a:extLst>
              </p:cNvPr>
              <p:cNvCxnSpPr>
                <a:cxnSpLocks/>
                <a:stCxn id="55" idx="3"/>
                <a:endCxn id="54" idx="1"/>
              </p:cNvCxnSpPr>
              <p:nvPr/>
            </p:nvCxnSpPr>
            <p:spPr>
              <a:xfrm>
                <a:off x="7216231" y="1982950"/>
                <a:ext cx="405111" cy="4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FCF76C0-5B88-4032-96E8-0747C8E532F0}"/>
                  </a:ext>
                </a:extLst>
              </p:cNvPr>
              <p:cNvCxnSpPr/>
              <p:nvPr/>
            </p:nvCxnSpPr>
            <p:spPr>
              <a:xfrm flipH="1" flipV="1">
                <a:off x="6629534" y="2354934"/>
                <a:ext cx="1" cy="58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A2D768A-AA29-495D-99A4-7E1690215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6878" y="3889543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7BF262E-2B70-4C45-A83D-1E705C9411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231" y="3886755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39EC7EA-B1E3-42D0-8BC0-81AAA5073267}"/>
                  </a:ext>
                </a:extLst>
              </p:cNvPr>
              <p:cNvSpPr/>
              <p:nvPr/>
            </p:nvSpPr>
            <p:spPr>
              <a:xfrm>
                <a:off x="6183315" y="2940466"/>
                <a:ext cx="879077" cy="372422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59985E2-E58A-481D-8FD2-6403D2DB2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535" y="2778642"/>
              <a:ext cx="1326052" cy="2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DC9185-9E79-4CDA-9D98-66B0EC72A5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06" y="3506583"/>
              <a:ext cx="981" cy="4198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F96DBF-8FAF-407B-87A7-034BABF5A2FE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7955587" y="2778642"/>
              <a:ext cx="0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6F8875-C560-455F-BAA0-4FEC2B11766A}"/>
                </a:ext>
              </a:extLst>
            </p:cNvPr>
            <p:cNvSpPr/>
            <p:nvPr/>
          </p:nvSpPr>
          <p:spPr>
            <a:xfrm>
              <a:off x="5082131" y="3086687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C3086CE-C987-42EC-9D5A-00CA741D02B0}"/>
                </a:ext>
              </a:extLst>
            </p:cNvPr>
            <p:cNvSpPr/>
            <p:nvPr/>
          </p:nvSpPr>
          <p:spPr>
            <a:xfrm>
              <a:off x="5084468" y="3793976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CAD105-A48F-481B-9D03-19103420A037}"/>
                </a:ext>
              </a:extLst>
            </p:cNvPr>
            <p:cNvSpPr/>
            <p:nvPr/>
          </p:nvSpPr>
          <p:spPr>
            <a:xfrm>
              <a:off x="6183315" y="3793760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8604B7-238B-44DD-A3EB-8D660EC07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669" y="2778642"/>
              <a:ext cx="1101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01E5FA-F066-41ED-9098-AFAA67E0B73D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44" y="2778642"/>
              <a:ext cx="2617" cy="82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0D55AA3-D215-4943-8470-C2E11EB51954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5521669" y="2778642"/>
              <a:ext cx="1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DCB8B6-DD70-467A-A242-E04B9DB3225F}"/>
                </a:ext>
              </a:extLst>
            </p:cNvPr>
            <p:cNvCxnSpPr>
              <a:stCxn id="43" idx="0"/>
              <a:endCxn id="43" idx="0"/>
            </p:cNvCxnSpPr>
            <p:nvPr/>
          </p:nvCxnSpPr>
          <p:spPr>
            <a:xfrm>
              <a:off x="5524007" y="379397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01801AFD-9C45-4978-A2C7-DB0CCF1D08DB}"/>
                </a:ext>
              </a:extLst>
            </p:cNvPr>
            <p:cNvCxnSpPr>
              <a:endCxn id="43" idx="0"/>
            </p:cNvCxnSpPr>
            <p:nvPr/>
          </p:nvCxnSpPr>
          <p:spPr>
            <a:xfrm rot="10800000" flipV="1">
              <a:off x="5524007" y="3607764"/>
              <a:ext cx="556612" cy="18621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4C1884AB-ECC9-4E32-BB30-F12D76EF3BD0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6069644" y="3607763"/>
              <a:ext cx="553210" cy="18599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AA000A88-46E3-4AEA-804B-5FEF8AA101A9}"/>
                </a:ext>
              </a:extLst>
            </p:cNvPr>
            <p:cNvCxnSpPr>
              <a:endCxn id="61" idx="0"/>
            </p:cNvCxnSpPr>
            <p:nvPr/>
          </p:nvCxnSpPr>
          <p:spPr>
            <a:xfrm rot="10800000" flipV="1">
              <a:off x="7501932" y="3926479"/>
              <a:ext cx="452675" cy="10974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E444963C-D9A0-4EE2-85F4-5AFC7FD16CB4}"/>
                </a:ext>
              </a:extLst>
            </p:cNvPr>
            <p:cNvCxnSpPr>
              <a:endCxn id="60" idx="0"/>
            </p:cNvCxnSpPr>
            <p:nvPr/>
          </p:nvCxnSpPr>
          <p:spPr>
            <a:xfrm>
              <a:off x="7954605" y="3926480"/>
              <a:ext cx="467973" cy="11252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2"/>
    </mc:Choice>
    <mc:Fallback xmlns="">
      <p:transition spd="slow" advTm="19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FA1EE97F-B3E1-471E-AEE8-B9AA8814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C1CD23"/>
                </a:solidFill>
              </a:rPr>
              <a:t>|</a:t>
            </a:r>
            <a:r>
              <a:rPr lang="en-US" sz="1400" dirty="0"/>
              <a:t> </a:t>
            </a:r>
            <a:fld id="{295008BC-DA31-4D19-837B-EFA4386B05F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r>
              <a:rPr lang="en-US" sz="1400" dirty="0"/>
              <a:t> </a:t>
            </a:r>
            <a:r>
              <a:rPr lang="en-US" sz="1400" dirty="0">
                <a:solidFill>
                  <a:srgbClr val="C1CD23"/>
                </a:solidFill>
              </a:rPr>
              <a:t>|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6DC1B-5B42-410B-94EA-543B9FC2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Program Root CNA, Secretariat, CNA-LR</a:t>
            </a:r>
          </a:p>
        </p:txBody>
      </p:sp>
      <p:pic>
        <p:nvPicPr>
          <p:cNvPr id="77" name="Audio 76">
            <a:hlinkClick r:id="" action="ppaction://media"/>
            <a:extLst>
              <a:ext uri="{FF2B5EF4-FFF2-40B4-BE49-F238E27FC236}">
                <a16:creationId xmlns:a16="http://schemas.microsoft.com/office/drawing/2014/main" id="{70DEEF24-E401-4E6B-B364-993DD00D96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922E577A-43DD-4EBB-BE11-A874A6B5B626}"/>
              </a:ext>
            </a:extLst>
          </p:cNvPr>
          <p:cNvGrpSpPr/>
          <p:nvPr/>
        </p:nvGrpSpPr>
        <p:grpSpPr>
          <a:xfrm>
            <a:off x="1791002" y="1325741"/>
            <a:ext cx="8228487" cy="4968379"/>
            <a:chOff x="4582651" y="1769819"/>
            <a:chExt cx="4163328" cy="246325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0484C5E-5BBB-4434-BC23-25826FF87399}"/>
                </a:ext>
              </a:extLst>
            </p:cNvPr>
            <p:cNvGrpSpPr/>
            <p:nvPr/>
          </p:nvGrpSpPr>
          <p:grpSpPr>
            <a:xfrm>
              <a:off x="4582651" y="1769819"/>
              <a:ext cx="4163328" cy="2463253"/>
              <a:chOff x="4582651" y="1620353"/>
              <a:chExt cx="4163328" cy="2463253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7DC4BCB-75C0-4970-849E-43CDB6D5C105}"/>
                  </a:ext>
                </a:extLst>
              </p:cNvPr>
              <p:cNvSpPr/>
              <p:nvPr/>
            </p:nvSpPr>
            <p:spPr>
              <a:xfrm>
                <a:off x="4582651" y="1620353"/>
                <a:ext cx="998959" cy="725194"/>
              </a:xfrm>
              <a:prstGeom prst="rect">
                <a:avLst/>
              </a:prstGeom>
              <a:solidFill>
                <a:srgbClr val="ECC900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CVE Board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24F67B2-7D8E-4C12-821E-449C739DDF9A}"/>
                  </a:ext>
                </a:extLst>
              </p:cNvPr>
              <p:cNvSpPr/>
              <p:nvPr/>
            </p:nvSpPr>
            <p:spPr>
              <a:xfrm>
                <a:off x="7621342" y="1620354"/>
                <a:ext cx="1124637" cy="734580"/>
              </a:xfrm>
              <a:prstGeom prst="rect">
                <a:avLst/>
              </a:prstGeom>
              <a:solidFill>
                <a:srgbClr val="72C7FF"/>
              </a:solidFill>
              <a:ln w="635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DHS CISA (Sponsor Organization)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194812-D254-4015-BD17-E4F3B10547F0}"/>
                  </a:ext>
                </a:extLst>
              </p:cNvPr>
              <p:cNvSpPr/>
              <p:nvPr/>
            </p:nvSpPr>
            <p:spPr>
              <a:xfrm>
                <a:off x="6091590" y="1620353"/>
                <a:ext cx="1124641" cy="725193"/>
              </a:xfrm>
              <a:prstGeom prst="rect">
                <a:avLst/>
              </a:prstGeom>
              <a:solidFill>
                <a:srgbClr val="005F9E"/>
              </a:solidFill>
              <a:ln w="76200">
                <a:solidFill>
                  <a:srgbClr val="C640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MITRE (Program Root CNA, Secretariat, CNA-LR)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D7A21CE-0D11-4900-A0C6-ED90CE4FBB73}"/>
                  </a:ext>
                </a:extLst>
              </p:cNvPr>
              <p:cNvGrpSpPr/>
              <p:nvPr/>
            </p:nvGrpSpPr>
            <p:grpSpPr>
              <a:xfrm>
                <a:off x="7216231" y="2937221"/>
                <a:ext cx="1492046" cy="718330"/>
                <a:chOff x="6481758" y="2792089"/>
                <a:chExt cx="1492046" cy="71833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BAD35AF4-1198-4F1C-8EF4-1A49AE4498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1758" y="3316356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5680D20F-4B39-4882-BC0A-B38AD950DF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02405" y="3313167"/>
                  <a:ext cx="571399" cy="194063"/>
                </a:xfrm>
                <a:prstGeom prst="rect">
                  <a:avLst/>
                </a:prstGeom>
                <a:solidFill>
                  <a:srgbClr val="C4BD97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Sub-CNA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6CB180A8-8118-48A5-8277-A58ED5AB1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6869" y="2792089"/>
                  <a:ext cx="668490" cy="318715"/>
                </a:xfrm>
                <a:prstGeom prst="rect">
                  <a:avLst/>
                </a:prstGeom>
                <a:solidFill>
                  <a:srgbClr val="90866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</a:rPr>
                    <a:t>Root</a:t>
                  </a:r>
                </a:p>
              </p:txBody>
            </p:sp>
            <p:cxnSp>
              <p:nvCxnSpPr>
                <p:cNvPr id="105" name="Connector: Elbow 104">
                  <a:extLst>
                    <a:ext uri="{FF2B5EF4-FFF2-40B4-BE49-F238E27FC236}">
                      <a16:creationId xmlns:a16="http://schemas.microsoft.com/office/drawing/2014/main" id="{C3FBC43D-EF8A-4BFC-80C9-B7E5FC45441E}"/>
                    </a:ext>
                  </a:extLst>
                </p:cNvPr>
                <p:cNvCxnSpPr>
                  <a:cxnSpLocks noChangeAspect="1"/>
                  <a:stCxn id="102" idx="0"/>
                  <a:endCxn id="104" idx="2"/>
                </p:cNvCxnSpPr>
                <p:nvPr/>
              </p:nvCxnSpPr>
              <p:spPr>
                <a:xfrm rot="5400000" flipH="1" flipV="1">
                  <a:off x="6891510" y="2986752"/>
                  <a:ext cx="205552" cy="45365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nector: Elbow 105">
                  <a:extLst>
                    <a:ext uri="{FF2B5EF4-FFF2-40B4-BE49-F238E27FC236}">
                      <a16:creationId xmlns:a16="http://schemas.microsoft.com/office/drawing/2014/main" id="{87B3385E-FE05-4A01-917B-105584B5608E}"/>
                    </a:ext>
                  </a:extLst>
                </p:cNvPr>
                <p:cNvCxnSpPr>
                  <a:cxnSpLocks noChangeAspect="1"/>
                  <a:stCxn id="103" idx="0"/>
                  <a:endCxn id="104" idx="2"/>
                </p:cNvCxnSpPr>
                <p:nvPr/>
              </p:nvCxnSpPr>
              <p:spPr>
                <a:xfrm rot="16200000" flipV="1">
                  <a:off x="7353429" y="2978490"/>
                  <a:ext cx="202363" cy="46699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B64D486-B8BF-47D7-A1E0-DD3A763C5390}"/>
                  </a:ext>
                </a:extLst>
              </p:cNvPr>
              <p:cNvCxnSpPr>
                <a:cxnSpLocks/>
                <a:stCxn id="92" idx="3"/>
                <a:endCxn id="94" idx="1"/>
              </p:cNvCxnSpPr>
              <p:nvPr/>
            </p:nvCxnSpPr>
            <p:spPr>
              <a:xfrm flipV="1">
                <a:off x="5581610" y="1982950"/>
                <a:ext cx="5099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9E75BBD-A018-4032-BD55-482656E9B802}"/>
                  </a:ext>
                </a:extLst>
              </p:cNvPr>
              <p:cNvCxnSpPr>
                <a:cxnSpLocks/>
                <a:stCxn id="94" idx="3"/>
                <a:endCxn id="93" idx="1"/>
              </p:cNvCxnSpPr>
              <p:nvPr/>
            </p:nvCxnSpPr>
            <p:spPr>
              <a:xfrm>
                <a:off x="7216231" y="1982950"/>
                <a:ext cx="405111" cy="46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7CB6585-6EFA-43D6-BB84-D8772C4FFCFC}"/>
                  </a:ext>
                </a:extLst>
              </p:cNvPr>
              <p:cNvCxnSpPr/>
              <p:nvPr/>
            </p:nvCxnSpPr>
            <p:spPr>
              <a:xfrm flipH="1" flipV="1">
                <a:off x="6629534" y="2354934"/>
                <a:ext cx="1" cy="5822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8B3DF82-0424-42BC-A4E7-7FC22BC0E2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6878" y="3889543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AF7CA79-7CF6-44B1-A8D3-70A68852DC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6231" y="3886755"/>
                <a:ext cx="571399" cy="194063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104D646-2EED-4FFB-9A55-71EAA770BFBC}"/>
                  </a:ext>
                </a:extLst>
              </p:cNvPr>
              <p:cNvSpPr/>
              <p:nvPr/>
            </p:nvSpPr>
            <p:spPr>
              <a:xfrm>
                <a:off x="6183315" y="2940466"/>
                <a:ext cx="879077" cy="372422"/>
              </a:xfrm>
              <a:prstGeom prst="rect">
                <a:avLst/>
              </a:prstGeom>
              <a:solidFill>
                <a:srgbClr val="C4BD97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Sub-CNA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4F1AC65-9F39-4178-8E93-7F82D5D6E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535" y="2778642"/>
              <a:ext cx="1326052" cy="2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EA19CB1-66E8-4358-AEB5-0C92FE6D3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06" y="3506583"/>
              <a:ext cx="981" cy="41989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6C59223-7420-4205-9C7F-394A4BF1C3A6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flipV="1">
              <a:off x="7955587" y="2778642"/>
              <a:ext cx="0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96D3A07-FE7A-4BDF-A28C-4D5D49909B3C}"/>
                </a:ext>
              </a:extLst>
            </p:cNvPr>
            <p:cNvSpPr/>
            <p:nvPr/>
          </p:nvSpPr>
          <p:spPr>
            <a:xfrm>
              <a:off x="5082131" y="3086687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E53460D-649D-4AF5-A3B8-9DDFE2CFD31A}"/>
                </a:ext>
              </a:extLst>
            </p:cNvPr>
            <p:cNvSpPr/>
            <p:nvPr/>
          </p:nvSpPr>
          <p:spPr>
            <a:xfrm>
              <a:off x="5084468" y="3793976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3CBCB89-1C53-4A1E-B23B-9A1638204862}"/>
                </a:ext>
              </a:extLst>
            </p:cNvPr>
            <p:cNvSpPr/>
            <p:nvPr/>
          </p:nvSpPr>
          <p:spPr>
            <a:xfrm>
              <a:off x="6183315" y="3793760"/>
              <a:ext cx="879077" cy="372422"/>
            </a:xfrm>
            <a:prstGeom prst="rect">
              <a:avLst/>
            </a:prstGeom>
            <a:solidFill>
              <a:srgbClr val="C4BD97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Sub-CNA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F0C741-1622-44D9-B50D-FF883E0668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1669" y="2778642"/>
              <a:ext cx="11011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B34FFCF-CADE-4AE5-901A-F058E9105FFE}"/>
                </a:ext>
              </a:extLst>
            </p:cNvPr>
            <p:cNvCxnSpPr>
              <a:cxnSpLocks/>
            </p:cNvCxnSpPr>
            <p:nvPr/>
          </p:nvCxnSpPr>
          <p:spPr>
            <a:xfrm>
              <a:off x="6069644" y="2778642"/>
              <a:ext cx="2617" cy="829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BADDABC-EA4C-401C-A8EE-76099E70D884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flipH="1" flipV="1">
              <a:off x="5521669" y="2778642"/>
              <a:ext cx="1" cy="308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F63EEB2-49BE-41A3-9D66-E8AE87A250C8}"/>
                </a:ext>
              </a:extLst>
            </p:cNvPr>
            <p:cNvCxnSpPr>
              <a:stCxn id="82" idx="0"/>
              <a:endCxn id="82" idx="0"/>
            </p:cNvCxnSpPr>
            <p:nvPr/>
          </p:nvCxnSpPr>
          <p:spPr>
            <a:xfrm>
              <a:off x="5524007" y="3793976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87DB47B3-2E5A-4914-9833-6D83F104F0D6}"/>
                </a:ext>
              </a:extLst>
            </p:cNvPr>
            <p:cNvCxnSpPr>
              <a:endCxn id="82" idx="0"/>
            </p:cNvCxnSpPr>
            <p:nvPr/>
          </p:nvCxnSpPr>
          <p:spPr>
            <a:xfrm rot="10800000" flipV="1">
              <a:off x="5524007" y="3607764"/>
              <a:ext cx="556612" cy="18621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48006220-3C2A-4ABF-8273-9E22EA8FB70F}"/>
                </a:ext>
              </a:extLst>
            </p:cNvPr>
            <p:cNvCxnSpPr>
              <a:endCxn id="83" idx="0"/>
            </p:cNvCxnSpPr>
            <p:nvPr/>
          </p:nvCxnSpPr>
          <p:spPr>
            <a:xfrm>
              <a:off x="6069644" y="3607763"/>
              <a:ext cx="553210" cy="18599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8A762373-D7D3-4694-9F7F-6361A5834516}"/>
                </a:ext>
              </a:extLst>
            </p:cNvPr>
            <p:cNvCxnSpPr>
              <a:endCxn id="100" idx="0"/>
            </p:cNvCxnSpPr>
            <p:nvPr/>
          </p:nvCxnSpPr>
          <p:spPr>
            <a:xfrm rot="10800000" flipV="1">
              <a:off x="7501932" y="3926479"/>
              <a:ext cx="452675" cy="10974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or: Elbow 90">
              <a:extLst>
                <a:ext uri="{FF2B5EF4-FFF2-40B4-BE49-F238E27FC236}">
                  <a16:creationId xmlns:a16="http://schemas.microsoft.com/office/drawing/2014/main" id="{A07178E6-FEC4-4CD6-B195-D8AE8045CCD3}"/>
                </a:ext>
              </a:extLst>
            </p:cNvPr>
            <p:cNvCxnSpPr>
              <a:endCxn id="99" idx="0"/>
            </p:cNvCxnSpPr>
            <p:nvPr/>
          </p:nvCxnSpPr>
          <p:spPr>
            <a:xfrm>
              <a:off x="7954605" y="3926480"/>
              <a:ext cx="467973" cy="11252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95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677"/>
    </mc:Choice>
    <mc:Fallback xmlns="">
      <p:transition spd="slow" advTm="6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tre-2018">
  <a:themeElements>
    <a:clrScheme name="Custom 41">
      <a:dk1>
        <a:sysClr val="windowText" lastClr="000000"/>
      </a:dk1>
      <a:lt1>
        <a:sysClr val="window" lastClr="FFFFFF"/>
      </a:lt1>
      <a:dk2>
        <a:srgbClr val="161636"/>
      </a:dk2>
      <a:lt2>
        <a:srgbClr val="FBEEC9"/>
      </a:lt2>
      <a:accent1>
        <a:srgbClr val="FFB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RE_Breifing_Template16x9.pptx" id="{5D2CB0C6-7637-4667-A648-EBA1BD2742AF}" vid="{B8F31EA5-7C34-4FF6-949E-D1CB1F374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161636"/>
    </a:dk2>
    <a:lt2>
      <a:srgbClr val="FBEEC9"/>
    </a:lt2>
    <a:accent1>
      <a:srgbClr val="FFB000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ared Work" ma:contentTypeID="0x010100CC1FFF679FB849B4B0177F3E88EC2A67005E8AF42F17DFBA4EA32857FCD308053D" ma:contentTypeVersion="1" ma:contentTypeDescription="Materials and documents that contain MITRE authored, sponsor authored, or collaborative content directly attributable to the work of this community" ma:contentTypeScope="" ma:versionID="828b22feba103519ee082ad0bff9e5e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ac273c64c6eaf3c264366dd990062a2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Extranet_x0020_Sensitivity"/>
                <xsd:element ref="ns1:Extranet_x0020_Release_x0020_Statem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Extranet_x0020_Sensitivity" ma:index="10" ma:displayName="Sensitivity" ma:default="Sensitive Information" ma:internalName="MITRE_x0020_Extranet_x0020_Sensitivity">
      <xsd:simpleType>
        <xsd:restriction base="dms:Choice">
          <xsd:enumeration value="Public Information"/>
          <xsd:enumeration value="Internal MITRE Information"/>
          <xsd:enumeration value="Sensitive Information"/>
        </xsd:restriction>
      </xsd:simpleType>
    </xsd:element>
    <xsd:element name="Extranet_x0020_Release_x0020_Statement" ma:index="11" ma:displayName="Release Statement" ma:default="For Limited External Release" ma:internalName="Extranet_x0020_Release_x0020_Statement">
      <xsd:simpleType>
        <xsd:union memberTypes="dms:Text">
          <xsd:simpleType>
            <xsd:restriction base="dms:Choice">
              <xsd:enumeration value="Approved for Public Release"/>
              <xsd:enumeration value="For Release to All Sponsors (All DOD, All FAA)"/>
              <xsd:enumeration value="For Limited External Release"/>
              <xsd:enumeration value="For Internal MITRE Use"/>
              <xsd:enumeration value="For Limited Internal MITRE U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net_x0020_Release_x0020_Statement xmlns="http://schemas.microsoft.com/sharepoint/v3">For Limited External Release</Extranet_x0020_Release_x0020_Statement>
    <MITRE_x0020_Extranet_x0020_Sensitivity xmlns="http://schemas.microsoft.com/sharepoint/v3">Sensitive Information</MITRE_x0020_Extranet_x0020_Sensitivity>
    <_Contributor xmlns="http://schemas.microsoft.com/sharepoint/v3/fields">Andrew Rudiman</_Contributor>
  </documentManagement>
</p:properties>
</file>

<file path=customXml/itemProps1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C782AB-7D79-46EA-88D0-01BD6CC99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636C87-0A02-4E15-9934-B8ADAA8C32C8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450FCDD-08B1-48D8-BB50-7A17E590A5E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7444</TotalTime>
  <Words>1284</Words>
  <Application>Microsoft Office PowerPoint</Application>
  <PresentationFormat>ワイド画面</PresentationFormat>
  <Paragraphs>176</Paragraphs>
  <Slides>12</Slides>
  <Notes>12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Helvetica LT Std</vt:lpstr>
      <vt:lpstr>Arial</vt:lpstr>
      <vt:lpstr>Calibri</vt:lpstr>
      <vt:lpstr>Tahoma</vt:lpstr>
      <vt:lpstr>Wingdings</vt:lpstr>
      <vt:lpstr>mitre-2018</vt:lpstr>
      <vt:lpstr>CVE Program Overview</vt:lpstr>
      <vt:lpstr>Overview</vt:lpstr>
      <vt:lpstr>What is CVE?</vt:lpstr>
      <vt:lpstr>CVE Program Goals</vt:lpstr>
      <vt:lpstr>Who Operates CVE?</vt:lpstr>
      <vt:lpstr>CVE Program Organization</vt:lpstr>
      <vt:lpstr>CVE Board</vt:lpstr>
      <vt:lpstr>Program Sponsor</vt:lpstr>
      <vt:lpstr>Program Root CNA, Secretariat, CNA-LR</vt:lpstr>
      <vt:lpstr>Root CNA</vt:lpstr>
      <vt:lpstr>Sub-CNA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 Program PowerPoint Presentation Template</dc:title>
  <dc:creator>Roberge Jr., Robert J</dc:creator>
  <cp:lastModifiedBy>t-itou</cp:lastModifiedBy>
  <cp:revision>50</cp:revision>
  <dcterms:created xsi:type="dcterms:W3CDTF">2019-02-26T16:06:40Z</dcterms:created>
  <dcterms:modified xsi:type="dcterms:W3CDTF">2021-06-02T08:55:55Z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0x010100CC1FFF679FB849B4B0177F3E88EC2A67005E8AF42F17DFBA4EA32857FCD308053D</vt:lpwstr>
  </property>
</Properties>
</file>