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Lst>
  <p:notesMasterIdLst>
    <p:notesMasterId r:id="rId17"/>
  </p:notesMasterIdLst>
  <p:handoutMasterIdLst>
    <p:handoutMasterId r:id="rId18"/>
  </p:handoutMasterIdLst>
  <p:sldIdLst>
    <p:sldId id="261" r:id="rId5"/>
    <p:sldId id="262" r:id="rId6"/>
    <p:sldId id="264" r:id="rId7"/>
    <p:sldId id="263" r:id="rId8"/>
    <p:sldId id="265" r:id="rId9"/>
    <p:sldId id="266" r:id="rId10"/>
    <p:sldId id="323" r:id="rId11"/>
    <p:sldId id="329" r:id="rId12"/>
    <p:sldId id="330" r:id="rId13"/>
    <p:sldId id="331" r:id="rId14"/>
    <p:sldId id="332" r:id="rId15"/>
    <p:sldId id="35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412F08-191D-40B2-84A9-35874B2F278F}" v="1" dt="2021-03-04T16:21:32.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3" autoAdjust="0"/>
    <p:restoredTop sz="94663" autoAdjust="0"/>
  </p:normalViewPr>
  <p:slideViewPr>
    <p:cSldViewPr snapToGrid="0">
      <p:cViewPr varScale="1">
        <p:scale>
          <a:sx n="64" d="100"/>
          <a:sy n="64" d="100"/>
        </p:scale>
        <p:origin x="696" y="4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0" d="100"/>
          <a:sy n="70" d="100"/>
        </p:scale>
        <p:origin x="335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872F47-6CE5-4D95-B8D6-9AEA9A7E5F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F9E59F-E5BF-4AA4-882B-F5B705DF29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8C879B-2DAC-426D-B5B4-08F42B952A26}" type="datetimeFigureOut">
              <a:rPr lang="en-US" smtClean="0"/>
              <a:t>3/16/2021</a:t>
            </a:fld>
            <a:endParaRPr lang="en-US"/>
          </a:p>
        </p:txBody>
      </p:sp>
      <p:sp>
        <p:nvSpPr>
          <p:cNvPr id="4" name="Footer Placeholder 3">
            <a:extLst>
              <a:ext uri="{FF2B5EF4-FFF2-40B4-BE49-F238E27FC236}">
                <a16:creationId xmlns:a16="http://schemas.microsoft.com/office/drawing/2014/main" id="{772C577A-CE6A-45AF-8211-1E758E6AA8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69FD71-56EF-4DDF-81F5-C5CCA31DCE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56900-9607-4639-A903-F11B6E042CE6}" type="slidenum">
              <a:rPr lang="en-US" smtClean="0"/>
              <a:t>‹#›</a:t>
            </a:fld>
            <a:endParaRPr lang="en-US"/>
          </a:p>
        </p:txBody>
      </p:sp>
    </p:spTree>
    <p:extLst>
      <p:ext uri="{BB962C8B-B14F-4D97-AF65-F5344CB8AC3E}">
        <p14:creationId xmlns:p14="http://schemas.microsoft.com/office/powerpoint/2010/main" val="940444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54576-A3BB-48F9-891E-992E86D01A7B}" type="datetimeFigureOut">
              <a:rPr lang="en-US" smtClean="0"/>
              <a:t>3/16/2021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F3C89-9E49-4851-A18A-DAECD34FD650}" type="slidenum">
              <a:rPr lang="en-US" smtClean="0"/>
              <a:t>‹#›</a:t>
            </a:fld>
            <a:endParaRPr lang="en-US"/>
          </a:p>
        </p:txBody>
      </p:sp>
    </p:spTree>
    <p:extLst>
      <p:ext uri="{BB962C8B-B14F-4D97-AF65-F5344CB8AC3E}">
        <p14:creationId xmlns:p14="http://schemas.microsoft.com/office/powerpoint/2010/main" val="71151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Hello, and welcome to the CVE Program Overview presentation, presented by the CVE team. </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a:t>
            </a:fld>
            <a:endParaRPr lang="en-US"/>
          </a:p>
        </p:txBody>
      </p:sp>
    </p:spTree>
    <p:extLst>
      <p:ext uri="{BB962C8B-B14F-4D97-AF65-F5344CB8AC3E}">
        <p14:creationId xmlns:p14="http://schemas.microsoft.com/office/powerpoint/2010/main" val="2848136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spcBef>
                <a:spcPts val="200"/>
              </a:spcBef>
              <a:buSzPct val="125000"/>
              <a:buFont typeface="Arial" panose="020B0604020202020204" pitchFamily="34" charset="0"/>
              <a:buNone/>
            </a:pPr>
            <a:r>
              <a:rPr lang="en-US" sz="1100" b="1" dirty="0"/>
              <a:t>Voice Track:  </a:t>
            </a:r>
            <a:r>
              <a:rPr lang="en-US" sz="1100" b="0" dirty="0"/>
              <a:t> </a:t>
            </a:r>
            <a:r>
              <a:rPr lang="en-US" sz="1100" dirty="0"/>
              <a:t>Root CNAs manage a group of Sub-CNAs within a distinct, agreed upon scope. Root CNA’s mentor, onboard and admit new Sub-CNAs within the Root CNAs scope. </a:t>
            </a:r>
            <a:endParaRPr lang="en-US" sz="1100" b="0" i="0" dirty="0">
              <a:solidFill>
                <a:schemeClr val="tx1"/>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10</a:t>
            </a:fld>
            <a:endParaRPr lang="en-US" dirty="0"/>
          </a:p>
        </p:txBody>
      </p:sp>
    </p:spTree>
    <p:extLst>
      <p:ext uri="{BB962C8B-B14F-4D97-AF65-F5344CB8AC3E}">
        <p14:creationId xmlns:p14="http://schemas.microsoft.com/office/powerpoint/2010/main" val="2035272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spcBef>
                <a:spcPts val="200"/>
              </a:spcBef>
              <a:buSzPct val="125000"/>
              <a:buFont typeface="Arial" panose="020B0604020202020204" pitchFamily="34" charset="0"/>
              <a:buNone/>
            </a:pPr>
            <a:r>
              <a:rPr lang="en-US" sz="1100" b="1" dirty="0"/>
              <a:t>Voice Track:  </a:t>
            </a:r>
            <a:r>
              <a:rPr lang="en-US" sz="1100" dirty="0"/>
              <a:t>Sub-CNAs  assigns CVE IDs for vulnerabilities in their distinct, agreed upon scope, and submits the vulnerability information to the CVE List when they make the vulnerability public. Sub-CNAs are administered and mentored by Root CNAs.</a:t>
            </a:r>
            <a:endParaRPr lang="en-US" dirty="0"/>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11</a:t>
            </a:fld>
            <a:endParaRPr lang="en-US" dirty="0"/>
          </a:p>
        </p:txBody>
      </p:sp>
    </p:spTree>
    <p:extLst>
      <p:ext uri="{BB962C8B-B14F-4D97-AF65-F5344CB8AC3E}">
        <p14:creationId xmlns:p14="http://schemas.microsoft.com/office/powerpoint/2010/main" val="4122430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Voice Track: </a:t>
            </a:r>
            <a:r>
              <a:rPr lang="en-US" b="0" dirty="0"/>
              <a:t>This concluded this presentation. </a:t>
            </a:r>
          </a:p>
        </p:txBody>
      </p:sp>
      <p:sp>
        <p:nvSpPr>
          <p:cNvPr id="4" name="Slide Number Placeholder 3"/>
          <p:cNvSpPr>
            <a:spLocks noGrp="1"/>
          </p:cNvSpPr>
          <p:nvPr>
            <p:ph type="sldNum" sz="quarter" idx="5"/>
          </p:nvPr>
        </p:nvSpPr>
        <p:spPr/>
        <p:txBody>
          <a:bodyPr/>
          <a:lstStyle/>
          <a:p>
            <a:fld id="{D58F3C89-9E49-4851-A18A-DAECD34FD650}" type="slidenum">
              <a:rPr lang="en-US" smtClean="0"/>
              <a:t>12</a:t>
            </a:fld>
            <a:endParaRPr lang="en-US"/>
          </a:p>
        </p:txBody>
      </p:sp>
    </p:spTree>
    <p:extLst>
      <p:ext uri="{BB962C8B-B14F-4D97-AF65-F5344CB8AC3E}">
        <p14:creationId xmlns:p14="http://schemas.microsoft.com/office/powerpoint/2010/main" val="246181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This presentation includes an overview of what is CVE, our Program goals, who operates CVE, and describes how the CVE program is organized.</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2</a:t>
            </a:fld>
            <a:endParaRPr lang="en-US"/>
          </a:p>
        </p:txBody>
      </p:sp>
    </p:spTree>
    <p:extLst>
      <p:ext uri="{BB962C8B-B14F-4D97-AF65-F5344CB8AC3E}">
        <p14:creationId xmlns:p14="http://schemas.microsoft.com/office/powerpoint/2010/main" val="11893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SzPct val="125000"/>
            </a:pPr>
            <a:r>
              <a:rPr lang="en-US" sz="2000" b="1" dirty="0"/>
              <a:t>Voice Track: </a:t>
            </a:r>
            <a:r>
              <a:rPr lang="en-US" sz="2000" b="0" dirty="0"/>
              <a:t>The CVE Program has two main goals. </a:t>
            </a:r>
            <a:r>
              <a:rPr lang="en-US" sz="2000" b="0" dirty="0">
                <a:latin typeface="Helvetica LT Std"/>
              </a:rPr>
              <a:t>The first </a:t>
            </a:r>
            <a:r>
              <a:rPr lang="en-US" sz="2000" dirty="0">
                <a:latin typeface="Helvetica LT Std"/>
              </a:rPr>
              <a:t>goal is to scale the program for broader adoption and coverage; adoption in new domains, leads to greater coverage. Greater coverage leads to broader community participation (i.e., new CNAs and researchers), which distributes the CVE workload, enables federation, and provides greater utility to consumers.</a:t>
            </a:r>
          </a:p>
          <a:p>
            <a:pPr marL="228600" indent="-228600">
              <a:buSzPct val="125000"/>
            </a:pPr>
            <a:endParaRPr lang="en-US" sz="2000" dirty="0">
              <a:latin typeface="Helvetica LT Std"/>
            </a:endParaRPr>
          </a:p>
          <a:p>
            <a:pPr marL="228600" indent="-228600">
              <a:buSzPct val="125000"/>
            </a:pPr>
            <a:r>
              <a:rPr lang="en-US" sz="2000" dirty="0">
                <a:latin typeface="Helvetica LT Std"/>
              </a:rPr>
              <a:t>The second goal of the program is to </a:t>
            </a:r>
            <a:r>
              <a:rPr lang="en-US" sz="2000" b="0" dirty="0">
                <a:latin typeface="Helvetica LT Std"/>
              </a:rPr>
              <a:t>produce more CVE Entries, faster. </a:t>
            </a:r>
            <a:r>
              <a:rPr lang="en-US" sz="2000" dirty="0">
                <a:latin typeface="Helvetica LT Std"/>
              </a:rPr>
              <a:t>More CVE Entries are produced as additional CNAs are onboarded. Faster CVE Entry population is possible with less complexity, clear guidelines and with a flexible/automated infrastructure enables early stage vulnerability management/coordination and effective cyber hygiene.  </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3</a:t>
            </a:fld>
            <a:endParaRPr lang="en-US"/>
          </a:p>
        </p:txBody>
      </p:sp>
    </p:spTree>
    <p:extLst>
      <p:ext uri="{BB962C8B-B14F-4D97-AF65-F5344CB8AC3E}">
        <p14:creationId xmlns:p14="http://schemas.microsoft.com/office/powerpoint/2010/main" val="2426622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CVE stands for Common Vulnerabilities and Exposures, and is an international, community-based effort that maintains a community-driven, open data registry of publicly known cybersecurity vulnerabilities (this registry is also known as the CVE List).  The CVE identifiers, or CVE IDs, assigned through the registry allow program stakeholders to rapidly discover and correlate vulnerability information used to protect systems against attacks. CVE IDs are assigned by CVE Numbering Authorities, or CNAs, which are operated on a voluntary basis by participating organizations.</a:t>
            </a:r>
          </a:p>
          <a:p>
            <a:endParaRPr lang="en-US" dirty="0"/>
          </a:p>
          <a:p>
            <a:r>
              <a:rPr lang="en-US" dirty="0"/>
              <a:t>CVE is the de facto international standard for identifying vulnerabilities and exposures.</a:t>
            </a:r>
          </a:p>
          <a:p>
            <a:endParaRPr lang="en-US" dirty="0"/>
          </a:p>
          <a:p>
            <a:r>
              <a:rPr lang="en-US" dirty="0"/>
              <a:t>The CVE List feeds the National Vulnerability Database.</a:t>
            </a:r>
          </a:p>
        </p:txBody>
      </p:sp>
      <p:sp>
        <p:nvSpPr>
          <p:cNvPr id="4" name="Slide Number Placeholder 3"/>
          <p:cNvSpPr>
            <a:spLocks noGrp="1"/>
          </p:cNvSpPr>
          <p:nvPr>
            <p:ph type="sldNum" sz="quarter" idx="5"/>
          </p:nvPr>
        </p:nvSpPr>
        <p:spPr/>
        <p:txBody>
          <a:bodyPr/>
          <a:lstStyle/>
          <a:p>
            <a:fld id="{D58F3C89-9E49-4851-A18A-DAECD34FD650}" type="slidenum">
              <a:rPr lang="en-US" smtClean="0"/>
              <a:t>4</a:t>
            </a:fld>
            <a:endParaRPr lang="en-US"/>
          </a:p>
        </p:txBody>
      </p:sp>
    </p:spTree>
    <p:extLst>
      <p:ext uri="{BB962C8B-B14F-4D97-AF65-F5344CB8AC3E}">
        <p14:creationId xmlns:p14="http://schemas.microsoft.com/office/powerpoint/2010/main" val="1777041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The CVE Program is operated by the MITRE Corporation and is funded by the U.S. Department of Homeland Security </a:t>
            </a:r>
            <a:r>
              <a:rPr lang="en-US" dirty="0">
                <a:latin typeface="Helvetica LT Std"/>
                <a:ea typeface="+mn-ea"/>
                <a:cs typeface="Arial" pitchFamily="34" charset="0"/>
              </a:rPr>
              <a:t>Cybersecurity and Infrastructure Security Agency Vulnerability Management Component. MITRE is funded to OPERATE and EVOLVE the CVE Program as an independent, objective third party.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Helvetica LT Std"/>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LT Std"/>
                <a:ea typeface="+mn-ea"/>
                <a:cs typeface="Arial" pitchFamily="34" charset="0"/>
              </a:rPr>
              <a:t>MITRE operates the CVE Program by:</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Producing CVE Entries for products not covered by another CVE Numbering Authority (CNA)</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Adjudicating disputes for CVE Entries and CNA scope issues</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Establishing and implementing operational guidance</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Maintaining the program infrastructure</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Moderating stakeholder discussions</a:t>
            </a:r>
          </a:p>
          <a:p>
            <a:pPr marL="290513" lvl="1" indent="-231775">
              <a:spcAft>
                <a:spcPts val="600"/>
              </a:spcAft>
              <a:buClr>
                <a:schemeClr val="tx2"/>
              </a:buClr>
              <a:buSzPct val="110000"/>
              <a:buFont typeface="Wingdings" pitchFamily="2" charset="2"/>
              <a:buChar char="§"/>
            </a:pPr>
            <a:endParaRPr lang="en-US" dirty="0">
              <a:latin typeface="Arial" pitchFamily="34" charset="0"/>
              <a:cs typeface="Arial" pitchFamily="34" charset="0"/>
            </a:endParaRPr>
          </a:p>
          <a:p>
            <a:pPr marL="58738" lvl="1" indent="0">
              <a:spcAft>
                <a:spcPts val="600"/>
              </a:spcAft>
              <a:buClr>
                <a:schemeClr val="tx2"/>
              </a:buClr>
              <a:buSzPct val="110000"/>
              <a:buFont typeface="Wingdings" pitchFamily="2" charset="2"/>
              <a:buNone/>
            </a:pPr>
            <a:r>
              <a:rPr lang="en-US" dirty="0">
                <a:latin typeface="Arial" pitchFamily="34" charset="0"/>
                <a:cs typeface="Arial" pitchFamily="34" charset="0"/>
              </a:rPr>
              <a:t>MITRE is working to evolve the CVE Program by:</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Transitioning from a hub-and-spoke to a federated governance and operational model to keep pace with the proliferation of vulnerabilities</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Modernizing the program infrastructure</a:t>
            </a:r>
          </a:p>
          <a:p>
            <a:pPr marL="58738" lvl="1" indent="0">
              <a:spcAft>
                <a:spcPts val="600"/>
              </a:spcAft>
              <a:buClr>
                <a:schemeClr val="tx2"/>
              </a:buClr>
              <a:buSzPct val="110000"/>
              <a:buFont typeface="Wingdings" pitchFamily="2" charset="2"/>
              <a:buNone/>
            </a:pPr>
            <a:endParaRPr lang="en-US"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Helvetica LT Std"/>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5</a:t>
            </a:fld>
            <a:endParaRPr lang="en-US"/>
          </a:p>
        </p:txBody>
      </p:sp>
    </p:spTree>
    <p:extLst>
      <p:ext uri="{BB962C8B-B14F-4D97-AF65-F5344CB8AC3E}">
        <p14:creationId xmlns:p14="http://schemas.microsoft.com/office/powerpoint/2010/main" val="1828585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The next section will present an overview of the CVE Program’s organization.</a:t>
            </a:r>
          </a:p>
        </p:txBody>
      </p:sp>
      <p:sp>
        <p:nvSpPr>
          <p:cNvPr id="4" name="Slide Number Placeholder 3"/>
          <p:cNvSpPr>
            <a:spLocks noGrp="1"/>
          </p:cNvSpPr>
          <p:nvPr>
            <p:ph type="sldNum" sz="quarter" idx="5"/>
          </p:nvPr>
        </p:nvSpPr>
        <p:spPr/>
        <p:txBody>
          <a:bodyPr/>
          <a:lstStyle/>
          <a:p>
            <a:fld id="{D58F3C89-9E49-4851-A18A-DAECD34FD650}" type="slidenum">
              <a:rPr lang="en-US" smtClean="0"/>
              <a:t>6</a:t>
            </a:fld>
            <a:endParaRPr lang="en-US"/>
          </a:p>
        </p:txBody>
      </p:sp>
    </p:spTree>
    <p:extLst>
      <p:ext uri="{BB962C8B-B14F-4D97-AF65-F5344CB8AC3E}">
        <p14:creationId xmlns:p14="http://schemas.microsoft.com/office/powerpoint/2010/main" val="3519755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The CVE Board performs an essential role by providing </a:t>
            </a:r>
            <a:r>
              <a:rPr lang="en-US" sz="1200" b="0" dirty="0">
                <a:solidFill>
                  <a:schemeClr val="tx1"/>
                </a:solidFill>
              </a:rPr>
              <a:t>strategic</a:t>
            </a:r>
            <a:r>
              <a:rPr lang="en-US" dirty="0"/>
              <a:t>, </a:t>
            </a:r>
            <a:r>
              <a:rPr lang="en-US" sz="1200" b="0" dirty="0">
                <a:solidFill>
                  <a:schemeClr val="tx1"/>
                </a:solidFill>
              </a:rPr>
              <a:t>governance, and operational advisory functions and is comprised of i</a:t>
            </a:r>
            <a:r>
              <a:rPr lang="en-US" sz="1200" dirty="0">
                <a:solidFill>
                  <a:schemeClr val="tx1"/>
                </a:solidFill>
              </a:rPr>
              <a:t>ndustry, academic, and government representatives from around the world.</a:t>
            </a:r>
            <a:endParaRPr lang="en-US" sz="1200" b="0" dirty="0">
              <a:solidFill>
                <a:schemeClr val="tx1"/>
              </a:solidFill>
            </a:endParaRPr>
          </a:p>
          <a:p>
            <a:pPr marL="228600" indent="-228600">
              <a:spcBef>
                <a:spcPts val="0"/>
              </a:spcBef>
            </a:pPr>
            <a:endParaRPr lang="en-US" sz="1200" dirty="0"/>
          </a:p>
          <a:p>
            <a:pPr marL="228600" indent="-228600" algn="l">
              <a:spcBef>
                <a:spcPts val="0"/>
              </a:spcBef>
            </a:pPr>
            <a:r>
              <a:rPr lang="en-US" sz="1200" dirty="0"/>
              <a:t>The CVE Board also provides timely and transparent oversight, decision-making, and communication; ensures program value is delivered to stakeholders, and that guiding principles are being followed.</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7</a:t>
            </a:fld>
            <a:endParaRPr lang="en-US" dirty="0"/>
          </a:p>
        </p:txBody>
      </p:sp>
    </p:spTree>
    <p:extLst>
      <p:ext uri="{BB962C8B-B14F-4D97-AF65-F5344CB8AC3E}">
        <p14:creationId xmlns:p14="http://schemas.microsoft.com/office/powerpoint/2010/main" val="3740291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200"/>
              </a:spcBef>
              <a:buSzPct val="125000"/>
              <a:buFont typeface="Wingdings" panose="05000000000000000000" pitchFamily="2" charset="2"/>
              <a:buNone/>
            </a:pPr>
            <a:r>
              <a:rPr lang="en-US" sz="1100" b="1" dirty="0"/>
              <a:t>Voice Track:  </a:t>
            </a:r>
            <a:r>
              <a:rPr lang="en-US" sz="1100" b="0" dirty="0"/>
              <a:t>The CVE Program is sponsored by the Department of Homeland Security (DHS), </a:t>
            </a:r>
            <a:r>
              <a:rPr lang="en-US" sz="1100" dirty="0">
                <a:solidFill>
                  <a:schemeClr val="tx1"/>
                </a:solidFill>
              </a:rPr>
              <a:t>Cybersecurity and Infrastructure Security Agency (CISA) Vulnerability</a:t>
            </a:r>
            <a:r>
              <a:rPr lang="en-US" sz="1100" baseline="0" dirty="0">
                <a:solidFill>
                  <a:schemeClr val="tx1"/>
                </a:solidFill>
              </a:rPr>
              <a:t> Management Component (VMC), which f</a:t>
            </a:r>
            <a:r>
              <a:rPr lang="en-US" sz="1100" dirty="0">
                <a:solidFill>
                  <a:schemeClr val="tx1"/>
                </a:solidFill>
              </a:rPr>
              <a:t>unds the </a:t>
            </a:r>
            <a:r>
              <a:rPr lang="en-US" sz="1100" b="0" dirty="0">
                <a:solidFill>
                  <a:schemeClr val="tx1"/>
                </a:solidFill>
              </a:rPr>
              <a:t>MITRE Corporation to operate the CVE Program as an independent, objective third party.</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8</a:t>
            </a:fld>
            <a:endParaRPr lang="en-US" dirty="0"/>
          </a:p>
        </p:txBody>
      </p:sp>
    </p:spTree>
    <p:extLst>
      <p:ext uri="{BB962C8B-B14F-4D97-AF65-F5344CB8AC3E}">
        <p14:creationId xmlns:p14="http://schemas.microsoft.com/office/powerpoint/2010/main" val="1785540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200"/>
              </a:spcBef>
              <a:buSzPct val="125000"/>
              <a:buFont typeface="Wingdings" panose="05000000000000000000" pitchFamily="2" charset="2"/>
              <a:buNone/>
            </a:pPr>
            <a:r>
              <a:rPr lang="en-US" sz="1100" b="1" dirty="0"/>
              <a:t>Voice Track:  </a:t>
            </a:r>
            <a:r>
              <a:rPr lang="en-US" sz="1100" b="0" dirty="0"/>
              <a:t>The MITRE Corporation is the </a:t>
            </a:r>
            <a:r>
              <a:rPr lang="en-US" sz="1100" b="0" dirty="0">
                <a:solidFill>
                  <a:schemeClr val="tx1"/>
                </a:solidFill>
              </a:rPr>
              <a:t>Program Root </a:t>
            </a:r>
            <a:r>
              <a:rPr lang="en-US" sz="1100" dirty="0">
                <a:solidFill>
                  <a:schemeClr val="tx1"/>
                </a:solidFill>
              </a:rPr>
              <a:t>CNA, the Secretariat, and the CNA of Last Resort </a:t>
            </a:r>
            <a:r>
              <a:rPr lang="en-US" sz="1100" b="0" dirty="0">
                <a:solidFill>
                  <a:schemeClr val="tx1"/>
                </a:solidFill>
              </a:rPr>
              <a:t>(CNA-LR). MITRE is the final arbiter of disputes; manages the CVE Program operations; hosts the CVE Master List; manages the CVE numbering scheme; maintains the public presence; performs assignment of CVE IDs for products not covered by other CNAs, and executes a range of improvement activities (such as automation, process, operations, rules).</a:t>
            </a:r>
          </a:p>
          <a:p>
            <a:r>
              <a:rPr lang="en-US" dirty="0"/>
              <a:t> </a:t>
            </a:r>
          </a:p>
          <a:p>
            <a:r>
              <a:rPr lang="en-US" baseline="0" dirty="0"/>
              <a:t>The CNA-LR is a</a:t>
            </a:r>
            <a:r>
              <a:rPr lang="en-US" sz="1200" dirty="0"/>
              <a:t>n established top-level Root operational role for CVE. The CNA-LR is a s</a:t>
            </a:r>
            <a:r>
              <a:rPr lang="en-US" sz="1200" kern="1200" dirty="0">
                <a:solidFill>
                  <a:schemeClr val="tx1"/>
                </a:solidFill>
                <a:latin typeface="+mn-lt"/>
                <a:ea typeface="+mn-ea"/>
                <a:cs typeface="+mn-cs"/>
              </a:rPr>
              <a:t>imilar role to the CNA role, except the scope is defined as everything not covered by any other CNA. The CNA-LR is also responsible for coordinating between existing Root CNAs if there is a conflicting CVE issue, and for identifying new industries where no coverage exists.</a:t>
            </a:r>
          </a:p>
          <a:p>
            <a:endParaRPr lang="en-US" dirty="0"/>
          </a:p>
          <a:p>
            <a:r>
              <a:rPr lang="en-US" dirty="0"/>
              <a:t>The Secretariat is responsible for:</a:t>
            </a:r>
          </a:p>
          <a:p>
            <a:pPr marL="228600" marR="0" lvl="0" indent="-228600" algn="l" rtl="0">
              <a:lnSpc>
                <a:spcPct val="80000"/>
              </a:lnSpc>
              <a:spcBef>
                <a:spcPts val="0"/>
              </a:spcBef>
              <a:spcAft>
                <a:spcPts val="0"/>
              </a:spcAft>
              <a:buClr>
                <a:schemeClr val="dk1"/>
              </a:buClr>
              <a:buSzPts val="2380"/>
              <a:buFont typeface="Arial"/>
              <a:buChar char="•"/>
            </a:pPr>
            <a:r>
              <a:rPr lang="en-US" sz="1200" b="0" i="0" u="none" strike="noStrike" cap="none" dirty="0">
                <a:ea typeface="Calibri"/>
                <a:cs typeface="Calibri"/>
                <a:sym typeface="Calibri"/>
              </a:rPr>
              <a:t>Hosting the CVE Master list</a:t>
            </a:r>
            <a:endParaRPr lang="en-US" sz="1200" dirty="0"/>
          </a:p>
          <a:p>
            <a:pPr marL="228600" marR="0" lvl="0" indent="-228600" algn="l" rtl="0">
              <a:lnSpc>
                <a:spcPct val="80000"/>
              </a:lnSpc>
              <a:spcBef>
                <a:spcPts val="1000"/>
              </a:spcBef>
              <a:spcAft>
                <a:spcPts val="0"/>
              </a:spcAft>
              <a:buClr>
                <a:schemeClr val="dk1"/>
              </a:buClr>
              <a:buSzPts val="2380"/>
              <a:buFont typeface="Arial"/>
              <a:buChar char="•"/>
            </a:pPr>
            <a:r>
              <a:rPr lang="en-US" sz="1200" b="0" i="0" u="none" strike="noStrike" cap="none" dirty="0">
                <a:ea typeface="Calibri"/>
                <a:cs typeface="Calibri"/>
                <a:sym typeface="Calibri"/>
              </a:rPr>
              <a:t>Managing the CVE numbering scheme</a:t>
            </a:r>
            <a:endParaRPr lang="en-US" sz="1200" dirty="0"/>
          </a:p>
          <a:p>
            <a:pPr marL="228600" marR="0" lvl="0" indent="-228600" algn="l" defTabSz="914400" rtl="0" eaLnBrk="1" latinLnBrk="0" hangingPunct="1">
              <a:lnSpc>
                <a:spcPct val="80000"/>
              </a:lnSpc>
              <a:spcBef>
                <a:spcPts val="1000"/>
              </a:spcBef>
              <a:spcAft>
                <a:spcPts val="0"/>
              </a:spcAft>
              <a:buClr>
                <a:schemeClr val="dk1"/>
              </a:buClr>
              <a:buSzPts val="2380"/>
              <a:buFont typeface="Arial"/>
              <a:buChar char="•"/>
            </a:pPr>
            <a:r>
              <a:rPr lang="en-US" sz="1200" b="0" i="0" u="none" strike="noStrike" kern="1200" cap="none" dirty="0">
                <a:solidFill>
                  <a:schemeClr val="tx1"/>
                </a:solidFill>
                <a:latin typeface="+mn-lt"/>
                <a:ea typeface="Calibri"/>
                <a:cs typeface="Calibri"/>
              </a:rPr>
              <a:t>Operating and maintaining the</a:t>
            </a:r>
            <a:r>
              <a:rPr lang="en-US" sz="1200" b="0" i="0" u="none" strike="noStrike" kern="1200" cap="none" dirty="0">
                <a:solidFill>
                  <a:schemeClr val="tx1"/>
                </a:solidFill>
                <a:latin typeface="+mn-lt"/>
                <a:ea typeface="Calibri"/>
                <a:cs typeface="Calibri"/>
                <a:sym typeface="Calibri"/>
              </a:rPr>
              <a:t> website with up-to-date CVE program information</a:t>
            </a:r>
            <a:endParaRPr lang="en-US" sz="1200" b="0" i="0" u="none" strike="noStrike" kern="1200" cap="none" dirty="0">
              <a:solidFill>
                <a:schemeClr val="tx1"/>
              </a:solidFill>
              <a:latin typeface="+mn-lt"/>
              <a:ea typeface="Calibri"/>
              <a:cs typeface="Calibri"/>
            </a:endParaRPr>
          </a:p>
          <a:p>
            <a:pPr marL="228600" marR="0" lvl="0" indent="-228600" algn="l" rtl="0">
              <a:lnSpc>
                <a:spcPct val="80000"/>
              </a:lnSpc>
              <a:spcBef>
                <a:spcPts val="1000"/>
              </a:spcBef>
              <a:spcAft>
                <a:spcPts val="0"/>
              </a:spcAft>
              <a:buClr>
                <a:schemeClr val="dk1"/>
              </a:buClr>
              <a:buSzPts val="2380"/>
              <a:buFont typeface="Arial"/>
              <a:buChar char="•"/>
            </a:pPr>
            <a:r>
              <a:rPr lang="en-US" sz="1200" b="0" i="0" u="none" strike="noStrike" cap="none" dirty="0">
                <a:ea typeface="Calibri"/>
                <a:cs typeface="Calibri"/>
                <a:sym typeface="Calibri"/>
              </a:rPr>
              <a:t>Maintaining the registry of CNAs and authorized publishers (e.g., points of contact)</a:t>
            </a:r>
            <a:endParaRPr lang="en-US" sz="1200" dirty="0"/>
          </a:p>
          <a:p>
            <a:pPr marL="228600" marR="0" lvl="0" indent="-228600" algn="l" defTabSz="914400" rtl="0" eaLnBrk="1" latinLnBrk="0" hangingPunct="1">
              <a:lnSpc>
                <a:spcPct val="80000"/>
              </a:lnSpc>
              <a:spcBef>
                <a:spcPts val="1000"/>
              </a:spcBef>
              <a:spcAft>
                <a:spcPts val="0"/>
              </a:spcAft>
              <a:buClr>
                <a:schemeClr val="dk1"/>
              </a:buClr>
              <a:buSzPts val="2380"/>
              <a:buFont typeface="Arial"/>
              <a:buChar char="•"/>
            </a:pPr>
            <a:r>
              <a:rPr lang="en-US" sz="1200" b="0" i="0" u="none" strike="noStrike" kern="1200" cap="none" dirty="0">
                <a:solidFill>
                  <a:schemeClr val="tx1"/>
                </a:solidFill>
                <a:latin typeface="+mn-lt"/>
                <a:ea typeface="Calibri"/>
                <a:cs typeface="Calibri"/>
              </a:rPr>
              <a:t>Providing operations and maintenance of all supporting hardware and software infrastructure</a:t>
            </a:r>
          </a:p>
          <a:p>
            <a:pPr marL="228600" marR="0" lvl="0" indent="-228600" algn="l" defTabSz="914400" rtl="0" eaLnBrk="1" latinLnBrk="0" hangingPunct="1">
              <a:lnSpc>
                <a:spcPct val="80000"/>
              </a:lnSpc>
              <a:spcBef>
                <a:spcPts val="1000"/>
              </a:spcBef>
              <a:spcAft>
                <a:spcPts val="0"/>
              </a:spcAft>
              <a:buClr>
                <a:schemeClr val="dk1"/>
              </a:buClr>
              <a:buSzPts val="2380"/>
              <a:buFont typeface="Arial"/>
              <a:buChar char="•"/>
            </a:pPr>
            <a:r>
              <a:rPr lang="en-US" sz="1200" b="0" i="0" u="none" strike="noStrike" kern="1200" cap="none" dirty="0">
                <a:solidFill>
                  <a:schemeClr val="tx1"/>
                </a:solidFill>
                <a:latin typeface="+mn-lt"/>
                <a:ea typeface="Calibri"/>
                <a:cs typeface="Calibri"/>
              </a:rPr>
              <a:t>Providing operational and administrative support to the CVE Board and the Council of Roots</a:t>
            </a:r>
          </a:p>
          <a:p>
            <a:endParaRPr lang="en-US" dirty="0"/>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9</a:t>
            </a:fld>
            <a:endParaRPr lang="en-US" dirty="0"/>
          </a:p>
        </p:txBody>
      </p:sp>
    </p:spTree>
    <p:extLst>
      <p:ext uri="{BB962C8B-B14F-4D97-AF65-F5344CB8AC3E}">
        <p14:creationId xmlns:p14="http://schemas.microsoft.com/office/powerpoint/2010/main" val="3891238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mitre.org/" TargetMode="Externa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facebook.com/MITREcorp"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pSp>
        <p:nvGrpSpPr>
          <p:cNvPr id="3" name="Group 2"/>
          <p:cNvGrpSpPr/>
          <p:nvPr/>
        </p:nvGrpSpPr>
        <p:grpSpPr>
          <a:xfrm>
            <a:off x="81480" y="0"/>
            <a:ext cx="99589" cy="6858000"/>
            <a:chOff x="0" y="0"/>
            <a:chExt cx="407324" cy="6858000"/>
          </a:xfrm>
        </p:grpSpPr>
        <p:sp>
          <p:nvSpPr>
            <p:cNvPr id="18" name="Rectangle 17"/>
            <p:cNvSpPr/>
            <p:nvPr/>
          </p:nvSpPr>
          <p:spPr bwMode="auto">
            <a:xfrm>
              <a:off x="0" y="0"/>
              <a:ext cx="407324" cy="2398143"/>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Title here</a:t>
            </a:r>
          </a:p>
        </p:txBody>
      </p:sp>
      <p:cxnSp>
        <p:nvCxnSpPr>
          <p:cNvPr id="21" name="Straight Connector 20"/>
          <p:cNvCxnSpPr/>
          <p:nvPr/>
        </p:nvCxnSpPr>
        <p:spPr bwMode="auto">
          <a:xfrm>
            <a:off x="1098208" y="2448468"/>
            <a:ext cx="10593057"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
        <p:nvSpPr>
          <p:cNvPr id="26" name="Subtitle 1"/>
          <p:cNvSpPr>
            <a:spLocks noGrp="1"/>
          </p:cNvSpPr>
          <p:nvPr>
            <p:ph type="subTitle" idx="1" hasCustomPrompt="1"/>
          </p:nvPr>
        </p:nvSpPr>
        <p:spPr>
          <a:xfrm>
            <a:off x="1044164" y="2568943"/>
            <a:ext cx="7655345" cy="389923"/>
          </a:xfrm>
        </p:spPr>
        <p:txBody>
          <a:bodyPr/>
          <a:lstStyle>
            <a:lvl1pPr marL="0" indent="0">
              <a:buNone/>
              <a:defRPr>
                <a:solidFill>
                  <a:schemeClr val="tx2"/>
                </a:solidFill>
              </a:defRPr>
            </a:lvl1pPr>
          </a:lstStyle>
          <a:p>
            <a:r>
              <a:rPr lang="en-US" dirty="0"/>
              <a:t>Author</a:t>
            </a:r>
          </a:p>
        </p:txBody>
      </p:sp>
      <p:sp>
        <p:nvSpPr>
          <p:cNvPr id="14" name="Slide Number Placeholder 5">
            <a:extLst>
              <a:ext uri="{FF2B5EF4-FFF2-40B4-BE49-F238E27FC236}">
                <a16:creationId xmlns:a16="http://schemas.microsoft.com/office/drawing/2014/main" id="{495288DB-2197-4AA1-9E62-6093715D88CA}"/>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dirty="0">
                <a:latin typeface="Arial" pitchFamily="34" charset="0"/>
              </a:rPr>
              <a:t>|</a:t>
            </a:r>
            <a:r>
              <a:rPr lang="en-US" dirty="0">
                <a:latin typeface="Tahoma" panose="020B0604030504040204" pitchFamily="34" charset="0"/>
                <a:ea typeface="Tahoma" panose="020B0604030504040204" pitchFamily="34" charset="0"/>
                <a:cs typeface="Tahoma" panose="020B0604030504040204" pitchFamily="34" charset="0"/>
              </a:rPr>
              <a:t> </a:t>
            </a:r>
            <a:fld id="{295008BC-DA31-4D19-837B-EFA4386B05F5}" type="slidenum">
              <a:rPr lang="en-US" smtClean="0">
                <a:latin typeface="Tahoma" panose="020B0604030504040204" pitchFamily="34" charset="0"/>
                <a:ea typeface="Tahoma" panose="020B0604030504040204" pitchFamily="34" charset="0"/>
                <a:cs typeface="Tahoma" panose="020B0604030504040204" pitchFamily="34" charset="0"/>
              </a:rPr>
              <a:pPr/>
              <a:t>‹#›</a:t>
            </a:fld>
            <a:r>
              <a:rPr lang="en-US" dirty="0">
                <a:latin typeface="Tahoma" panose="020B0604030504040204" pitchFamily="34" charset="0"/>
                <a:ea typeface="Tahoma" panose="020B0604030504040204" pitchFamily="34" charset="0"/>
                <a:cs typeface="Tahoma" panose="020B0604030504040204" pitchFamily="34" charset="0"/>
              </a:rPr>
              <a:t> </a:t>
            </a:r>
            <a:r>
              <a:rPr lang="en-US" dirty="0">
                <a:latin typeface="Arial" pitchFamily="34" charset="0"/>
              </a:rPr>
              <a:t>|</a:t>
            </a:r>
            <a:r>
              <a:rPr lang="en-US" dirty="0">
                <a:latin typeface="Arial" pitchFamily="34" charset="0"/>
                <a:ea typeface="Verdana" pitchFamily="34" charset="0"/>
                <a:cs typeface="Verdana" pitchFamily="34" charset="0"/>
              </a:rPr>
              <a:t> </a:t>
            </a:r>
          </a:p>
        </p:txBody>
      </p:sp>
      <p:sp>
        <p:nvSpPr>
          <p:cNvPr id="20" name="Text Box 34">
            <a:extLst>
              <a:ext uri="{FF2B5EF4-FFF2-40B4-BE49-F238E27FC236}">
                <a16:creationId xmlns:a16="http://schemas.microsoft.com/office/drawing/2014/main" id="{64B792E7-8D76-4EA8-9A42-E8F018734208}"/>
              </a:ext>
            </a:extLst>
          </p:cNvPr>
          <p:cNvSpPr txBox="1">
            <a:spLocks noChangeArrowheads="1"/>
          </p:cNvSpPr>
          <p:nvPr userDrawn="1"/>
        </p:nvSpPr>
        <p:spPr bwMode="auto">
          <a:xfrm>
            <a:off x="2802194" y="6299199"/>
            <a:ext cx="8996515"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5" name="Picture 4" descr="A picture containing text, clipart&#10;&#10;Description automatically generated">
            <a:extLst>
              <a:ext uri="{FF2B5EF4-FFF2-40B4-BE49-F238E27FC236}">
                <a16:creationId xmlns:a16="http://schemas.microsoft.com/office/drawing/2014/main" id="{9DE1C760-2575-4CC9-8ABC-F2519C034CFC}"/>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412648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7DC7E0-961C-4A00-8B0B-83ECF8E3C463}"/>
              </a:ext>
            </a:extLst>
          </p:cNvPr>
          <p:cNvSpPr>
            <a:spLocks noGrp="1"/>
          </p:cNvSpPr>
          <p:nvPr>
            <p:ph idx="1" hasCustomPrompt="1"/>
          </p:nvPr>
        </p:nvSpPr>
        <p:spPr/>
        <p:txBody>
          <a:bodyPr/>
          <a:lstStyle>
            <a:lvl1pPr marL="308269" indent="-308269" algn="l" defTabSz="1216185" rtl="0" eaLnBrk="1" latinLnBrk="0" hangingPunct="1">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94485" indent="-308269" algn="l" defTabSz="1216185" rtl="0" eaLnBrk="1" latinLnBrk="0" hangingPunct="1">
              <a:spcBef>
                <a:spcPts val="0"/>
              </a:spcBef>
              <a:spcAft>
                <a:spcPts val="798"/>
              </a:spcAft>
              <a:buClr>
                <a:schemeClr val="tx2"/>
              </a:buClr>
              <a:buSzPct val="110000"/>
              <a:buFont typeface="Wingdings" pitchFamily="2" charset="2"/>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algn="l" defTabSz="1216185" rtl="0" eaLnBrk="1" latinLnBrk="0" hangingPunct="1">
              <a:spcBef>
                <a:spcPts val="0"/>
              </a:spcBef>
              <a:spcAft>
                <a:spcPts val="798"/>
              </a:spcAft>
              <a:buClr>
                <a:schemeClr val="tx2"/>
              </a:buClr>
              <a:defRPr lang="en-US" sz="2400" b="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algn="l" defTabSz="1216185" rtl="0" eaLnBrk="1" latinLnBrk="0" hangingPunct="1">
              <a:spcBef>
                <a:spcPts val="0"/>
              </a:spcBef>
              <a:spcAft>
                <a:spcPts val="798"/>
              </a:spcAft>
              <a:buClr>
                <a:schemeClr val="tx2"/>
              </a:buClr>
              <a:defRPr lang="en-US" sz="2660" b="1" kern="1200">
                <a:solidFill>
                  <a:schemeClr val="tx1"/>
                </a:solidFill>
                <a:latin typeface="Arial" pitchFamily="34" charset="0"/>
                <a:ea typeface="Verdana" pitchFamily="34" charset="0"/>
                <a:cs typeface="Arial" pitchFamily="34" charset="0"/>
              </a:defRPr>
            </a:lvl5p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dirty="0"/>
              <a:t>Third level</a:t>
            </a:r>
          </a:p>
        </p:txBody>
      </p:sp>
      <p:sp>
        <p:nvSpPr>
          <p:cNvPr id="7" name="Slide Number Placeholder 5">
            <a:extLst>
              <a:ext uri="{FF2B5EF4-FFF2-40B4-BE49-F238E27FC236}">
                <a16:creationId xmlns:a16="http://schemas.microsoft.com/office/drawing/2014/main" id="{B53F2848-DF32-4C59-B04B-EBFD963B2F8D}"/>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8" name="Text Box 34">
            <a:extLst>
              <a:ext uri="{FF2B5EF4-FFF2-40B4-BE49-F238E27FC236}">
                <a16:creationId xmlns:a16="http://schemas.microsoft.com/office/drawing/2014/main" id="{5B17FFB1-3C4C-4A5B-BF53-392C4B55DE8D}"/>
              </a:ext>
            </a:extLst>
          </p:cNvPr>
          <p:cNvSpPr txBox="1">
            <a:spLocks noChangeArrowheads="1"/>
          </p:cNvSpPr>
          <p:nvPr userDrawn="1"/>
        </p:nvSpPr>
        <p:spPr bwMode="auto">
          <a:xfrm>
            <a:off x="2807208" y="6300216"/>
            <a:ext cx="9007430"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sp>
        <p:nvSpPr>
          <p:cNvPr id="10" name="Title Placeholder 1">
            <a:extLst>
              <a:ext uri="{FF2B5EF4-FFF2-40B4-BE49-F238E27FC236}">
                <a16:creationId xmlns:a16="http://schemas.microsoft.com/office/drawing/2014/main" id="{95454DF6-E951-45C2-BE23-6FFED9A89952}"/>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dirty="0"/>
              <a:t>Click to edit Master title style</a:t>
            </a:r>
          </a:p>
        </p:txBody>
      </p:sp>
      <p:pic>
        <p:nvPicPr>
          <p:cNvPr id="12" name="Picture 11" descr="A picture containing text, clipart&#10;&#10;Description automatically generated">
            <a:extLst>
              <a:ext uri="{FF2B5EF4-FFF2-40B4-BE49-F238E27FC236}">
                <a16:creationId xmlns:a16="http://schemas.microsoft.com/office/drawing/2014/main" id="{669B3920-0326-41F7-9CD6-0D19C17CB182}"/>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43184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Section Header Layout">
    <p:spTree>
      <p:nvGrpSpPr>
        <p:cNvPr id="1" name=""/>
        <p:cNvGrpSpPr/>
        <p:nvPr/>
      </p:nvGrpSpPr>
      <p:grpSpPr>
        <a:xfrm>
          <a:off x="0" y="0"/>
          <a:ext cx="0" cy="0"/>
          <a:chOff x="0" y="0"/>
          <a:chExt cx="0" cy="0"/>
        </a:xfrm>
      </p:grpSpPr>
      <p:grpSp>
        <p:nvGrpSpPr>
          <p:cNvPr id="6" name="Group 5"/>
          <p:cNvGrpSpPr/>
          <p:nvPr/>
        </p:nvGrpSpPr>
        <p:grpSpPr>
          <a:xfrm>
            <a:off x="81480" y="0"/>
            <a:ext cx="99589" cy="6858000"/>
            <a:chOff x="1" y="0"/>
            <a:chExt cx="380999" cy="6858000"/>
          </a:xfrm>
        </p:grpSpPr>
        <p:sp>
          <p:nvSpPr>
            <p:cNvPr id="17" name="Rectangle 16"/>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21" name="Rectangle 9"/>
          <p:cNvSpPr>
            <a:spLocks noGrp="1" noChangeArrowheads="1"/>
          </p:cNvSpPr>
          <p:nvPr>
            <p:ph type="ctrTitle" sz="quarter" hasCustomPrompt="1"/>
          </p:nvPr>
        </p:nvSpPr>
        <p:spPr>
          <a:xfrm>
            <a:off x="685800" y="2523067"/>
            <a:ext cx="10820400" cy="1803399"/>
          </a:xfrm>
        </p:spPr>
        <p:txBody>
          <a:bodyPr anchor="ctr" anchorCtr="0">
            <a:noAutofit/>
          </a:bodyPr>
          <a:lstStyle>
            <a:lvl1pPr algn="ctr">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Divider Slide – Section Title here</a:t>
            </a:r>
          </a:p>
        </p:txBody>
      </p:sp>
      <p:cxnSp>
        <p:nvCxnSpPr>
          <p:cNvPr id="5" name="Straight Connector 4"/>
          <p:cNvCxnSpPr/>
          <p:nvPr/>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030547" y="0"/>
            <a:ext cx="99589" cy="6858000"/>
            <a:chOff x="1" y="0"/>
            <a:chExt cx="380999" cy="6858000"/>
          </a:xfrm>
        </p:grpSpPr>
        <p:sp>
          <p:nvSpPr>
            <p:cNvPr id="20" name="Rectangle 19"/>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16" name="Slide Number Placeholder 5">
            <a:extLst>
              <a:ext uri="{FF2B5EF4-FFF2-40B4-BE49-F238E27FC236}">
                <a16:creationId xmlns:a16="http://schemas.microsoft.com/office/drawing/2014/main" id="{B0B872EE-CF6B-48C6-B994-9F72BDEE74E7}"/>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14" name="Text Box 34">
            <a:extLst>
              <a:ext uri="{FF2B5EF4-FFF2-40B4-BE49-F238E27FC236}">
                <a16:creationId xmlns:a16="http://schemas.microsoft.com/office/drawing/2014/main" id="{518CCD41-A9F7-4B00-93BD-F7845169ECDF}"/>
              </a:ext>
            </a:extLst>
          </p:cNvPr>
          <p:cNvSpPr txBox="1">
            <a:spLocks noChangeArrowheads="1"/>
          </p:cNvSpPr>
          <p:nvPr userDrawn="1"/>
        </p:nvSpPr>
        <p:spPr bwMode="auto">
          <a:xfrm>
            <a:off x="2807208" y="6300216"/>
            <a:ext cx="9035711"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22" name="Picture 21" descr="A picture containing text, clipart&#10;&#10;Description automatically generated">
            <a:extLst>
              <a:ext uri="{FF2B5EF4-FFF2-40B4-BE49-F238E27FC236}">
                <a16:creationId xmlns:a16="http://schemas.microsoft.com/office/drawing/2014/main" id="{A228EA0A-7637-40CF-A7C2-279C21FCA868}"/>
              </a:ext>
            </a:extLst>
          </p:cNvPr>
          <p:cNvPicPr>
            <a:picLocks noChangeAspect="1"/>
          </p:cNvPicPr>
          <p:nvPr userDrawn="1"/>
        </p:nvPicPr>
        <p:blipFill>
          <a:blip r:embed="rId5"/>
          <a:stretch>
            <a:fillRect/>
          </a:stretch>
        </p:blipFill>
        <p:spPr>
          <a:xfrm>
            <a:off x="941832" y="6327030"/>
            <a:ext cx="1265482" cy="343450"/>
          </a:xfrm>
          <a:prstGeom prst="rect">
            <a:avLst/>
          </a:prstGeom>
        </p:spPr>
      </p:pic>
    </p:spTree>
    <p:extLst>
      <p:ext uri="{BB962C8B-B14F-4D97-AF65-F5344CB8AC3E}">
        <p14:creationId xmlns:p14="http://schemas.microsoft.com/office/powerpoint/2010/main" val="1152494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367E-171D-4F02-854A-86982069072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F2E0C53-8592-4185-BA98-B6863E30C1C9}"/>
              </a:ext>
            </a:extLst>
          </p:cNvPr>
          <p:cNvSpPr>
            <a:spLocks noGrp="1"/>
          </p:cNvSpPr>
          <p:nvPr>
            <p:ph sz="half" idx="1"/>
          </p:nvPr>
        </p:nvSpPr>
        <p:spPr>
          <a:xfrm>
            <a:off x="838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4" name="Content Placeholder 3">
            <a:extLst>
              <a:ext uri="{FF2B5EF4-FFF2-40B4-BE49-F238E27FC236}">
                <a16:creationId xmlns:a16="http://schemas.microsoft.com/office/drawing/2014/main" id="{C4FAA94F-F00A-4D54-B986-1C6CE3499C6F}"/>
              </a:ext>
            </a:extLst>
          </p:cNvPr>
          <p:cNvSpPr>
            <a:spLocks noGrp="1"/>
          </p:cNvSpPr>
          <p:nvPr>
            <p:ph sz="half" idx="2"/>
          </p:nvPr>
        </p:nvSpPr>
        <p:spPr>
          <a:xfrm>
            <a:off x="6172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10" name="Slide Number Placeholder 5">
            <a:extLst>
              <a:ext uri="{FF2B5EF4-FFF2-40B4-BE49-F238E27FC236}">
                <a16:creationId xmlns:a16="http://schemas.microsoft.com/office/drawing/2014/main" id="{CEB45D1C-3664-40B8-A5D0-E8CCF94E9716}"/>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9" name="Text Box 34">
            <a:extLst>
              <a:ext uri="{FF2B5EF4-FFF2-40B4-BE49-F238E27FC236}">
                <a16:creationId xmlns:a16="http://schemas.microsoft.com/office/drawing/2014/main" id="{7E4E5044-6C8A-430E-8E5C-FC7D4AE93854}"/>
              </a:ext>
            </a:extLst>
          </p:cNvPr>
          <p:cNvSpPr txBox="1">
            <a:spLocks noChangeArrowheads="1"/>
          </p:cNvSpPr>
          <p:nvPr userDrawn="1"/>
        </p:nvSpPr>
        <p:spPr bwMode="auto">
          <a:xfrm>
            <a:off x="2807208" y="6300216"/>
            <a:ext cx="9045137"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11" name="Picture 10" descr="A picture containing text, clipart&#10;&#10;Description automatically generated">
            <a:extLst>
              <a:ext uri="{FF2B5EF4-FFF2-40B4-BE49-F238E27FC236}">
                <a16:creationId xmlns:a16="http://schemas.microsoft.com/office/drawing/2014/main" id="{9281E901-F9F1-47BA-97D1-E128C7E6395A}"/>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82735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6" name="Text Box 34">
            <a:extLst>
              <a:ext uri="{FF2B5EF4-FFF2-40B4-BE49-F238E27FC236}">
                <a16:creationId xmlns:a16="http://schemas.microsoft.com/office/drawing/2014/main" id="{40A091E8-174E-44E2-AC98-8321EE8CF618}"/>
              </a:ext>
            </a:extLst>
          </p:cNvPr>
          <p:cNvSpPr txBox="1">
            <a:spLocks noChangeArrowheads="1"/>
          </p:cNvSpPr>
          <p:nvPr userDrawn="1"/>
        </p:nvSpPr>
        <p:spPr bwMode="auto">
          <a:xfrm>
            <a:off x="2807208" y="6300216"/>
            <a:ext cx="899800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8" name="Picture 7" descr="A picture containing text, clipart&#10;&#10;Description automatically generated">
            <a:extLst>
              <a:ext uri="{FF2B5EF4-FFF2-40B4-BE49-F238E27FC236}">
                <a16:creationId xmlns:a16="http://schemas.microsoft.com/office/drawing/2014/main" id="{3A21A411-0778-45D8-8B01-CE17BAFFF2E9}"/>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416028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6" name="Text Box 34">
            <a:extLst>
              <a:ext uri="{FF2B5EF4-FFF2-40B4-BE49-F238E27FC236}">
                <a16:creationId xmlns:a16="http://schemas.microsoft.com/office/drawing/2014/main" id="{40A091E8-174E-44E2-AC98-8321EE8CF618}"/>
              </a:ext>
            </a:extLst>
          </p:cNvPr>
          <p:cNvSpPr txBox="1">
            <a:spLocks noChangeArrowheads="1"/>
          </p:cNvSpPr>
          <p:nvPr userDrawn="1"/>
        </p:nvSpPr>
        <p:spPr bwMode="auto">
          <a:xfrm>
            <a:off x="2807208" y="6300216"/>
            <a:ext cx="899800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8" name="Picture 7" descr="A picture containing text, clipart&#10;&#10;Description automatically generated">
            <a:extLst>
              <a:ext uri="{FF2B5EF4-FFF2-40B4-BE49-F238E27FC236}">
                <a16:creationId xmlns:a16="http://schemas.microsoft.com/office/drawing/2014/main" id="{3A21A411-0778-45D8-8B01-CE17BAFFF2E9}"/>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71418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6" name="Text Box 34">
            <a:extLst>
              <a:ext uri="{FF2B5EF4-FFF2-40B4-BE49-F238E27FC236}">
                <a16:creationId xmlns:a16="http://schemas.microsoft.com/office/drawing/2014/main" id="{40A091E8-174E-44E2-AC98-8321EE8CF618}"/>
              </a:ext>
            </a:extLst>
          </p:cNvPr>
          <p:cNvSpPr txBox="1">
            <a:spLocks noChangeArrowheads="1"/>
          </p:cNvSpPr>
          <p:nvPr userDrawn="1"/>
        </p:nvSpPr>
        <p:spPr bwMode="auto">
          <a:xfrm>
            <a:off x="2807208" y="6300216"/>
            <a:ext cx="899800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8" name="Picture 7" descr="A picture containing text, clipart&#10;&#10;Description automatically generated">
            <a:extLst>
              <a:ext uri="{FF2B5EF4-FFF2-40B4-BE49-F238E27FC236}">
                <a16:creationId xmlns:a16="http://schemas.microsoft.com/office/drawing/2014/main" id="{3A21A411-0778-45D8-8B01-CE17BAFFF2E9}"/>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312170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527538" y="1162059"/>
            <a:ext cx="11321562" cy="1860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7818" y="1295400"/>
            <a:ext cx="1729468" cy="791415"/>
          </a:xfrm>
          <a:prstGeom prst="rect">
            <a:avLst/>
          </a:prstGeom>
        </p:spPr>
      </p:pic>
      <p:sp>
        <p:nvSpPr>
          <p:cNvPr id="13" name="Slide Number Placeholder 5">
            <a:extLst>
              <a:ext uri="{FF2B5EF4-FFF2-40B4-BE49-F238E27FC236}">
                <a16:creationId xmlns:a16="http://schemas.microsoft.com/office/drawing/2014/main" id="{B7782C9A-11A1-4178-A238-6B25283AF52F}"/>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14" name="TextBox 13">
            <a:extLst>
              <a:ext uri="{FF2B5EF4-FFF2-40B4-BE49-F238E27FC236}">
                <a16:creationId xmlns:a16="http://schemas.microsoft.com/office/drawing/2014/main" id="{17109A21-2439-4CFB-9479-D8A7F30FB2A1}"/>
              </a:ext>
            </a:extLst>
          </p:cNvPr>
          <p:cNvSpPr txBox="1"/>
          <p:nvPr/>
        </p:nvSpPr>
        <p:spPr>
          <a:xfrm>
            <a:off x="3070716" y="2220156"/>
            <a:ext cx="6083673" cy="1846659"/>
          </a:xfrm>
          <a:prstGeom prst="rect">
            <a:avLst/>
          </a:prstGeom>
          <a:noFill/>
        </p:spPr>
        <p:txBody>
          <a:bodyPr wrap="square" rtlCol="0">
            <a:spAutoFit/>
          </a:bodyPr>
          <a:lstStyle/>
          <a:p>
            <a:pPr algn="ctr">
              <a:spcAft>
                <a:spcPts val="600"/>
              </a:spcAft>
            </a:pPr>
            <a: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MITRE’s mission-driven teams are dedicated to solving problems for a safer world. Through our federally funded R&amp;D centers and public-private partnerships, we work across government to tackle challenges to the safety, stability, and well-being of our nation.</a:t>
            </a:r>
            <a:b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br>
            <a:endPar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algn="ctr">
              <a:spcAft>
                <a:spcPts val="600"/>
              </a:spcAft>
            </a:pPr>
            <a: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Learn more </a:t>
            </a:r>
            <a:r>
              <a:rPr lang="en-US" sz="1600" u="sng"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hlinkClick r:id="rId3"/>
              </a:rPr>
              <a:t>www.mitre.org</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p>
          <a:p>
            <a:pPr algn="ctr">
              <a:spcAft>
                <a:spcPts val="600"/>
              </a:spcAft>
            </a:pPr>
            <a:r>
              <a:rPr lang="en-US" sz="1600" dirty="0">
                <a:solidFill>
                  <a:schemeClr val="tx1">
                    <a:lumMod val="50000"/>
                    <a:lumOff val="50000"/>
                  </a:schemeClr>
                </a:solidFill>
              </a:rPr>
              <a:t> </a:t>
            </a:r>
            <a:endParaRPr lang="en-US" sz="1400" dirty="0">
              <a:solidFill>
                <a:schemeClr val="tx1">
                  <a:lumMod val="50000"/>
                  <a:lumOff val="50000"/>
                </a:schemeClr>
              </a:solidFill>
              <a:ea typeface="Verdana" pitchFamily="34" charset="0"/>
              <a:cs typeface="Verdana" pitchFamily="34" charset="0"/>
            </a:endParaRPr>
          </a:p>
        </p:txBody>
      </p:sp>
      <p:pic>
        <p:nvPicPr>
          <p:cNvPr id="6" name="Picture 5" descr="Facebook Logo">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4545" y="4419742"/>
            <a:ext cx="498578" cy="498578"/>
          </a:xfrm>
          <a:prstGeom prst="rect">
            <a:avLst/>
          </a:prstGeom>
        </p:spPr>
      </p:pic>
      <p:pic>
        <p:nvPicPr>
          <p:cNvPr id="15" name="Picture 14" descr="LinkedIn Logo">
            <a:extLst>
              <a:ext uri="{FF2B5EF4-FFF2-40B4-BE49-F238E27FC236}">
                <a16:creationId xmlns:a16="http://schemas.microsoft.com/office/drawing/2014/main" id="{02C622B8-4947-4CAB-8194-8CD6F1245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7963" y="4421381"/>
            <a:ext cx="498578" cy="498578"/>
          </a:xfrm>
          <a:prstGeom prst="rect">
            <a:avLst/>
          </a:prstGeom>
        </p:spPr>
      </p:pic>
      <p:pic>
        <p:nvPicPr>
          <p:cNvPr id="17" name="Picture 16" descr="YouTube Logo">
            <a:extLst>
              <a:ext uri="{FF2B5EF4-FFF2-40B4-BE49-F238E27FC236}">
                <a16:creationId xmlns:a16="http://schemas.microsoft.com/office/drawing/2014/main" id="{74F8B3DA-1668-47E0-836F-3E3BFF70CF2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81381" y="4427165"/>
            <a:ext cx="1186209" cy="498578"/>
          </a:xfrm>
          <a:prstGeom prst="rect">
            <a:avLst/>
          </a:prstGeom>
        </p:spPr>
      </p:pic>
      <p:pic>
        <p:nvPicPr>
          <p:cNvPr id="19" name="Picture 18" descr="Twitter Logo">
            <a:extLst>
              <a:ext uri="{FF2B5EF4-FFF2-40B4-BE49-F238E27FC236}">
                <a16:creationId xmlns:a16="http://schemas.microsoft.com/office/drawing/2014/main" id="{72F06D0D-7B3F-44C8-895A-1F35137BDE6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57514" y="4419742"/>
            <a:ext cx="498578" cy="498578"/>
          </a:xfrm>
          <a:prstGeom prst="rect">
            <a:avLst/>
          </a:prstGeom>
        </p:spPr>
      </p:pic>
    </p:spTree>
    <p:extLst>
      <p:ext uri="{BB962C8B-B14F-4D97-AF65-F5344CB8AC3E}">
        <p14:creationId xmlns:p14="http://schemas.microsoft.com/office/powerpoint/2010/main" val="121730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2BF51-56C6-45DE-975B-E54B78AB85B6}"/>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dirty="0"/>
              <a:t>Click to edit Master title style</a:t>
            </a:r>
          </a:p>
        </p:txBody>
      </p:sp>
      <p:sp>
        <p:nvSpPr>
          <p:cNvPr id="3" name="Text Placeholder 2">
            <a:extLst>
              <a:ext uri="{FF2B5EF4-FFF2-40B4-BE49-F238E27FC236}">
                <a16:creationId xmlns:a16="http://schemas.microsoft.com/office/drawing/2014/main" id="{D15798B9-CA6E-4EEF-AFEA-D99321F30B5B}"/>
              </a:ext>
            </a:extLst>
          </p:cNvPr>
          <p:cNvSpPr>
            <a:spLocks noGrp="1"/>
          </p:cNvSpPr>
          <p:nvPr>
            <p:ph type="body" idx="1"/>
          </p:nvPr>
        </p:nvSpPr>
        <p:spPr>
          <a:xfrm>
            <a:off x="616449" y="1371601"/>
            <a:ext cx="11236720" cy="4794737"/>
          </a:xfrm>
          <a:prstGeom prst="rect">
            <a:avLst/>
          </a:prstGeom>
        </p:spPr>
        <p:txBody>
          <a:bodyPr vert="horz" lIns="91440" tIns="45720" rIns="91440" bIns="45720" rtlCol="0">
            <a:noAutofit/>
          </a:body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dirty="0"/>
              <a:t>Third level</a:t>
            </a:r>
          </a:p>
        </p:txBody>
      </p:sp>
      <p:sp>
        <p:nvSpPr>
          <p:cNvPr id="10" name="Rectangle 9" descr="Artifact">
            <a:extLst>
              <a:ext uri="{FF2B5EF4-FFF2-40B4-BE49-F238E27FC236}">
                <a16:creationId xmlns:a16="http://schemas.microsoft.com/office/drawing/2014/main" id="{76AE87BA-EAF2-4F85-A4C6-431AB731984B}"/>
              </a:ext>
            </a:extLst>
          </p:cNvPr>
          <p:cNvSpPr/>
          <p:nvPr/>
        </p:nvSpPr>
        <p:spPr bwMode="auto">
          <a:xfrm>
            <a:off x="81483" y="1"/>
            <a:ext cx="995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1" name="Rectangle 10" descr="Artifact">
            <a:extLst>
              <a:ext uri="{FF2B5EF4-FFF2-40B4-BE49-F238E27FC236}">
                <a16:creationId xmlns:a16="http://schemas.microsoft.com/office/drawing/2014/main" id="{B6C3F526-F252-41AB-A61C-F10A1CF2B122}"/>
              </a:ext>
            </a:extLst>
          </p:cNvPr>
          <p:cNvSpPr/>
          <p:nvPr/>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sp>
        <p:nvSpPr>
          <p:cNvPr id="13" name="Rectangle 12" descr="Artifact">
            <a:extLst>
              <a:ext uri="{FF2B5EF4-FFF2-40B4-BE49-F238E27FC236}">
                <a16:creationId xmlns:a16="http://schemas.microsoft.com/office/drawing/2014/main" id="{0FC1AD13-1188-4710-AA4D-CAD582AF814C}"/>
              </a:ext>
            </a:extLst>
          </p:cNvPr>
          <p:cNvSpPr/>
          <p:nvPr userDrawn="1"/>
        </p:nvSpPr>
        <p:spPr bwMode="auto">
          <a:xfrm>
            <a:off x="81483" y="1"/>
            <a:ext cx="99586" cy="1219200"/>
          </a:xfrm>
          <a:prstGeom prst="rect">
            <a:avLst/>
          </a:prstGeom>
          <a:solidFill>
            <a:schemeClr val="accent1"/>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4" name="Rectangle 13" descr="Artifact">
            <a:extLst>
              <a:ext uri="{FF2B5EF4-FFF2-40B4-BE49-F238E27FC236}">
                <a16:creationId xmlns:a16="http://schemas.microsoft.com/office/drawing/2014/main" id="{33566D52-4B10-4869-BC77-6B0630C04620}"/>
              </a:ext>
            </a:extLst>
          </p:cNvPr>
          <p:cNvSpPr/>
          <p:nvPr userDrawn="1"/>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cxnSp>
        <p:nvCxnSpPr>
          <p:cNvPr id="16" name="Straight Connector 15" descr="Artifact">
            <a:extLst>
              <a:ext uri="{FF2B5EF4-FFF2-40B4-BE49-F238E27FC236}">
                <a16:creationId xmlns:a16="http://schemas.microsoft.com/office/drawing/2014/main" id="{8E84DD11-8C76-4BBF-8684-CF89C69047E7}"/>
              </a:ext>
            </a:extLst>
          </p:cNvPr>
          <p:cNvCxnSpPr>
            <a:cxnSpLocks/>
          </p:cNvCxnSpPr>
          <p:nvPr userDrawn="1"/>
        </p:nvCxnSpPr>
        <p:spPr bwMode="auto">
          <a:xfrm>
            <a:off x="616449" y="1242752"/>
            <a:ext cx="11236720"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5713248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5" r:id="rId3"/>
    <p:sldLayoutId id="2147483660" r:id="rId4"/>
    <p:sldLayoutId id="2147483661" r:id="rId5"/>
    <p:sldLayoutId id="2147483668" r:id="rId6"/>
    <p:sldLayoutId id="2147483669" r:id="rId7"/>
    <p:sldLayoutId id="2147483664" r:id="rId8"/>
  </p:sldLayoutIdLst>
  <p:hf hdr="0" dt="0"/>
  <p:txStyles>
    <p:titleStyle>
      <a:lvl1pPr algn="l" defTabSz="914400" rtl="0" eaLnBrk="1" latinLnBrk="0" hangingPunct="1">
        <a:lnSpc>
          <a:spcPct val="90000"/>
        </a:lnSpc>
        <a:spcBef>
          <a:spcPct val="0"/>
        </a:spcBef>
        <a:buNone/>
        <a:defRPr lang="en-US" sz="32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b="1"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7.pn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495207-35DE-46E2-B7DB-F31265C44A28}"/>
              </a:ext>
            </a:extLst>
          </p:cNvPr>
          <p:cNvSpPr>
            <a:spLocks noGrp="1"/>
          </p:cNvSpPr>
          <p:nvPr>
            <p:ph type="ctrTitle" sz="quarter"/>
          </p:nvPr>
        </p:nvSpPr>
        <p:spPr/>
        <p:txBody>
          <a:bodyPr/>
          <a:lstStyle/>
          <a:p>
            <a:r>
              <a:rPr lang="en-US" dirty="0"/>
              <a:t>CVE Program Overview</a:t>
            </a:r>
          </a:p>
        </p:txBody>
      </p:sp>
      <p:sp>
        <p:nvSpPr>
          <p:cNvPr id="2" name="Slide Number Placeholder 1">
            <a:extLst>
              <a:ext uri="{FF2B5EF4-FFF2-40B4-BE49-F238E27FC236}">
                <a16:creationId xmlns:a16="http://schemas.microsoft.com/office/drawing/2014/main" id="{DF0E2809-7AAC-4377-881A-13E670C8C710}"/>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1</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4" name="Subtitle 3">
            <a:extLst>
              <a:ext uri="{FF2B5EF4-FFF2-40B4-BE49-F238E27FC236}">
                <a16:creationId xmlns:a16="http://schemas.microsoft.com/office/drawing/2014/main" id="{15FD46E7-BE42-4617-B2D2-B4EBFD86C93A}"/>
              </a:ext>
            </a:extLst>
          </p:cNvPr>
          <p:cNvSpPr>
            <a:spLocks noGrp="1"/>
          </p:cNvSpPr>
          <p:nvPr>
            <p:ph type="subTitle" idx="1"/>
          </p:nvPr>
        </p:nvSpPr>
        <p:spPr/>
        <p:txBody>
          <a:bodyPr/>
          <a:lstStyle/>
          <a:p>
            <a:r>
              <a:rPr lang="en-US" dirty="0"/>
              <a:t>CVE Team</a:t>
            </a:r>
          </a:p>
        </p:txBody>
      </p:sp>
      <p:pic>
        <p:nvPicPr>
          <p:cNvPr id="5" name="Audio 4">
            <a:hlinkClick r:id="" action="ppaction://media"/>
            <a:extLst>
              <a:ext uri="{FF2B5EF4-FFF2-40B4-BE49-F238E27FC236}">
                <a16:creationId xmlns:a16="http://schemas.microsoft.com/office/drawing/2014/main" id="{CE0AD2C0-165C-4493-B498-870B6E4D790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24553177"/>
      </p:ext>
    </p:extLst>
  </p:cSld>
  <p:clrMapOvr>
    <a:masterClrMapping/>
  </p:clrMapOvr>
  <mc:AlternateContent xmlns:mc="http://schemas.openxmlformats.org/markup-compatibility/2006" xmlns:p14="http://schemas.microsoft.com/office/powerpoint/2010/main">
    <mc:Choice Requires="p14">
      <p:transition spd="slow" p14:dur="2000" advTm="7840"/>
    </mc:Choice>
    <mc:Fallback xmlns="">
      <p:transition spd="slow" advTm="78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
            <a:extLst>
              <a:ext uri="{FF2B5EF4-FFF2-40B4-BE49-F238E27FC236}">
                <a16:creationId xmlns:a16="http://schemas.microsoft.com/office/drawing/2014/main" id="{5CD5DE05-22CC-453A-9B66-D82C16580DE9}"/>
              </a:ext>
            </a:extLst>
          </p:cNvPr>
          <p:cNvSpPr>
            <a:spLocks noGrp="1"/>
          </p:cNvSpPr>
          <p:nvPr>
            <p:ph type="sldNum" sz="quarter" idx="12"/>
          </p:nvPr>
        </p:nvSpPr>
        <p:spPr/>
        <p:txBody>
          <a:bodyPr/>
          <a:lstStyle/>
          <a:p>
            <a:r>
              <a:rPr lang="en-US" sz="1400" dirty="0">
                <a:solidFill>
                  <a:srgbClr val="C1CD23"/>
                </a:solidFill>
              </a:rPr>
              <a:t>|</a:t>
            </a:r>
            <a:r>
              <a:rPr lang="en-US" sz="1400" dirty="0"/>
              <a:t> </a:t>
            </a:r>
            <a:fld id="{295008BC-DA31-4D19-837B-EFA4386B05F5}" type="slidenum">
              <a:rPr lang="en-US" sz="1400" smtClean="0">
                <a:solidFill>
                  <a:schemeClr val="tx1">
                    <a:lumMod val="50000"/>
                    <a:lumOff val="50000"/>
                  </a:schemeClr>
                </a:solidFill>
              </a:rPr>
              <a:pPr/>
              <a:t>10</a:t>
            </a:fld>
            <a:r>
              <a:rPr lang="en-US" sz="1400" dirty="0"/>
              <a:t> </a:t>
            </a:r>
            <a:r>
              <a:rPr lang="en-US" sz="1400" dirty="0">
                <a:solidFill>
                  <a:srgbClr val="C1CD23"/>
                </a:solidFill>
              </a:rPr>
              <a:t>|</a:t>
            </a:r>
          </a:p>
        </p:txBody>
      </p:sp>
      <p:sp>
        <p:nvSpPr>
          <p:cNvPr id="2" name="Title 1">
            <a:extLst>
              <a:ext uri="{FF2B5EF4-FFF2-40B4-BE49-F238E27FC236}">
                <a16:creationId xmlns:a16="http://schemas.microsoft.com/office/drawing/2014/main" id="{E816DC1B-5B42-410B-94EA-543B9FC292F5}"/>
              </a:ext>
            </a:extLst>
          </p:cNvPr>
          <p:cNvSpPr>
            <a:spLocks noGrp="1"/>
          </p:cNvSpPr>
          <p:nvPr>
            <p:ph type="title" idx="4294967295"/>
          </p:nvPr>
        </p:nvSpPr>
        <p:spPr>
          <a:xfrm>
            <a:off x="585163" y="305681"/>
            <a:ext cx="9329738" cy="868362"/>
          </a:xfrm>
        </p:spPr>
        <p:txBody>
          <a:bodyPr>
            <a:normAutofit/>
          </a:bodyPr>
          <a:lstStyle/>
          <a:p>
            <a:r>
              <a:rPr lang="en-US" dirty="0"/>
              <a:t>Root CNA</a:t>
            </a:r>
          </a:p>
        </p:txBody>
      </p:sp>
      <p:grpSp>
        <p:nvGrpSpPr>
          <p:cNvPr id="5" name="Group 4">
            <a:extLst>
              <a:ext uri="{FF2B5EF4-FFF2-40B4-BE49-F238E27FC236}">
                <a16:creationId xmlns:a16="http://schemas.microsoft.com/office/drawing/2014/main" id="{77A67378-B269-4618-A538-17ED32583B35}"/>
              </a:ext>
            </a:extLst>
          </p:cNvPr>
          <p:cNvGrpSpPr/>
          <p:nvPr/>
        </p:nvGrpSpPr>
        <p:grpSpPr>
          <a:xfrm>
            <a:off x="1743368" y="1325741"/>
            <a:ext cx="8249540" cy="4977782"/>
            <a:chOff x="4571999" y="1769819"/>
            <a:chExt cx="4173980" cy="2463253"/>
          </a:xfrm>
        </p:grpSpPr>
        <p:cxnSp>
          <p:nvCxnSpPr>
            <p:cNvPr id="9" name="Straight Connector 8">
              <a:extLst>
                <a:ext uri="{FF2B5EF4-FFF2-40B4-BE49-F238E27FC236}">
                  <a16:creationId xmlns:a16="http://schemas.microsoft.com/office/drawing/2014/main" id="{27466192-0A55-4825-82F6-404D19B59184}"/>
                </a:ext>
              </a:extLst>
            </p:cNvPr>
            <p:cNvCxnSpPr>
              <a:cxnSpLocks/>
              <a:stCxn id="33" idx="0"/>
            </p:cNvCxnSpPr>
            <p:nvPr/>
          </p:nvCxnSpPr>
          <p:spPr>
            <a:xfrm flipH="1" flipV="1">
              <a:off x="7952284" y="2779192"/>
              <a:ext cx="2321" cy="88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97BFA6D5-1605-4823-8257-CE46F50265D9}"/>
                </a:ext>
              </a:extLst>
            </p:cNvPr>
            <p:cNvGrpSpPr/>
            <p:nvPr/>
          </p:nvGrpSpPr>
          <p:grpSpPr>
            <a:xfrm>
              <a:off x="4571999" y="1769819"/>
              <a:ext cx="4173980" cy="2463253"/>
              <a:chOff x="4571999" y="1620353"/>
              <a:chExt cx="4173980" cy="2463253"/>
            </a:xfrm>
          </p:grpSpPr>
          <p:sp>
            <p:nvSpPr>
              <p:cNvPr id="21" name="Rectangle 20">
                <a:extLst>
                  <a:ext uri="{FF2B5EF4-FFF2-40B4-BE49-F238E27FC236}">
                    <a16:creationId xmlns:a16="http://schemas.microsoft.com/office/drawing/2014/main" id="{75AADEA5-24F9-4221-8B55-365D1C9F303E}"/>
                  </a:ext>
                </a:extLst>
              </p:cNvPr>
              <p:cNvSpPr/>
              <p:nvPr/>
            </p:nvSpPr>
            <p:spPr>
              <a:xfrm>
                <a:off x="4571999" y="1620353"/>
                <a:ext cx="998959" cy="725194"/>
              </a:xfrm>
              <a:prstGeom prst="rect">
                <a:avLst/>
              </a:prstGeom>
              <a:solidFill>
                <a:schemeClr val="accent3">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CVE Board</a:t>
                </a:r>
              </a:p>
            </p:txBody>
          </p:sp>
          <p:sp>
            <p:nvSpPr>
              <p:cNvPr id="22" name="Rectangle 21">
                <a:extLst>
                  <a:ext uri="{FF2B5EF4-FFF2-40B4-BE49-F238E27FC236}">
                    <a16:creationId xmlns:a16="http://schemas.microsoft.com/office/drawing/2014/main" id="{5FBA6E96-CFE6-4D53-AD6D-B7E592D0BFBF}"/>
                  </a:ext>
                </a:extLst>
              </p:cNvPr>
              <p:cNvSpPr/>
              <p:nvPr/>
            </p:nvSpPr>
            <p:spPr>
              <a:xfrm>
                <a:off x="7621342" y="1620354"/>
                <a:ext cx="1124637" cy="734580"/>
              </a:xfrm>
              <a:prstGeom prst="rect">
                <a:avLst/>
              </a:prstGeom>
              <a:solidFill>
                <a:schemeClr val="tx2">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DHS CISA (Sponsor Organization)</a:t>
                </a:r>
              </a:p>
            </p:txBody>
          </p:sp>
          <p:sp>
            <p:nvSpPr>
              <p:cNvPr id="23" name="Rectangle 22">
                <a:extLst>
                  <a:ext uri="{FF2B5EF4-FFF2-40B4-BE49-F238E27FC236}">
                    <a16:creationId xmlns:a16="http://schemas.microsoft.com/office/drawing/2014/main" id="{FC09E728-DB9D-41C5-B86B-6C50B1210A82}"/>
                  </a:ext>
                </a:extLst>
              </p:cNvPr>
              <p:cNvSpPr/>
              <p:nvPr/>
            </p:nvSpPr>
            <p:spPr>
              <a:xfrm>
                <a:off x="6091590" y="1620353"/>
                <a:ext cx="1124641" cy="725193"/>
              </a:xfrm>
              <a:prstGeom prst="rect">
                <a:avLst/>
              </a:prstGeom>
              <a:solidFill>
                <a:schemeClr val="tx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MITRE (Top-Level Root, Secretariat, CNA-LR)</a:t>
                </a:r>
              </a:p>
            </p:txBody>
          </p:sp>
          <p:grpSp>
            <p:nvGrpSpPr>
              <p:cNvPr id="24" name="Group 23">
                <a:extLst>
                  <a:ext uri="{FF2B5EF4-FFF2-40B4-BE49-F238E27FC236}">
                    <a16:creationId xmlns:a16="http://schemas.microsoft.com/office/drawing/2014/main" id="{129DB025-ACB7-4F0F-97E8-DECA525C7169}"/>
                  </a:ext>
                </a:extLst>
              </p:cNvPr>
              <p:cNvGrpSpPr/>
              <p:nvPr/>
            </p:nvGrpSpPr>
            <p:grpSpPr>
              <a:xfrm>
                <a:off x="7216231" y="2718206"/>
                <a:ext cx="1492046" cy="937345"/>
                <a:chOff x="6481758" y="2573074"/>
                <a:chExt cx="1492046" cy="937345"/>
              </a:xfrm>
            </p:grpSpPr>
            <p:sp>
              <p:nvSpPr>
                <p:cNvPr id="31" name="Rectangle 30">
                  <a:extLst>
                    <a:ext uri="{FF2B5EF4-FFF2-40B4-BE49-F238E27FC236}">
                      <a16:creationId xmlns:a16="http://schemas.microsoft.com/office/drawing/2014/main" id="{F07BB0FE-2B5C-45C2-A51E-C455CBF7CB92}"/>
                    </a:ext>
                  </a:extLst>
                </p:cNvPr>
                <p:cNvSpPr>
                  <a:spLocks noChangeAspect="1"/>
                </p:cNvSpPr>
                <p:nvPr/>
              </p:nvSpPr>
              <p:spPr>
                <a:xfrm>
                  <a:off x="6481758" y="3316356"/>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32" name="Rectangle 31">
                  <a:extLst>
                    <a:ext uri="{FF2B5EF4-FFF2-40B4-BE49-F238E27FC236}">
                      <a16:creationId xmlns:a16="http://schemas.microsoft.com/office/drawing/2014/main" id="{9CD71D7C-8E06-4A94-8CC0-BBFF5BD0C85B}"/>
                    </a:ext>
                  </a:extLst>
                </p:cNvPr>
                <p:cNvSpPr>
                  <a:spLocks noChangeAspect="1"/>
                </p:cNvSpPr>
                <p:nvPr/>
              </p:nvSpPr>
              <p:spPr>
                <a:xfrm>
                  <a:off x="7402405" y="3313167"/>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33" name="Rectangle 32">
                  <a:extLst>
                    <a:ext uri="{FF2B5EF4-FFF2-40B4-BE49-F238E27FC236}">
                      <a16:creationId xmlns:a16="http://schemas.microsoft.com/office/drawing/2014/main" id="{32C5D207-2E5A-479A-93E9-7652C149DAAC}"/>
                    </a:ext>
                  </a:extLst>
                </p:cNvPr>
                <p:cNvSpPr>
                  <a:spLocks noChangeAspect="1"/>
                </p:cNvSpPr>
                <p:nvPr/>
              </p:nvSpPr>
              <p:spPr>
                <a:xfrm>
                  <a:off x="6655491" y="2573074"/>
                  <a:ext cx="1129282" cy="538406"/>
                </a:xfrm>
                <a:prstGeom prst="rect">
                  <a:avLst/>
                </a:prstGeom>
                <a:solidFill>
                  <a:schemeClr val="bg2">
                    <a:lumMod val="5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Root</a:t>
                  </a:r>
                </a:p>
              </p:txBody>
            </p:sp>
            <p:cxnSp>
              <p:nvCxnSpPr>
                <p:cNvPr id="34" name="Connector: Elbow 33">
                  <a:extLst>
                    <a:ext uri="{FF2B5EF4-FFF2-40B4-BE49-F238E27FC236}">
                      <a16:creationId xmlns:a16="http://schemas.microsoft.com/office/drawing/2014/main" id="{F1252379-3FD2-44D4-82B5-8AB43AE43CCA}"/>
                    </a:ext>
                  </a:extLst>
                </p:cNvPr>
                <p:cNvCxnSpPr>
                  <a:cxnSpLocks noChangeAspect="1"/>
                  <a:stCxn id="31" idx="0"/>
                  <a:endCxn id="33" idx="2"/>
                </p:cNvCxnSpPr>
                <p:nvPr/>
              </p:nvCxnSpPr>
              <p:spPr>
                <a:xfrm rot="5400000" flipH="1" flipV="1">
                  <a:off x="6891357" y="2987581"/>
                  <a:ext cx="204876" cy="45267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0358ABE4-5160-4558-9E7A-3FFAC0886BD0}"/>
                    </a:ext>
                  </a:extLst>
                </p:cNvPr>
                <p:cNvCxnSpPr>
                  <a:cxnSpLocks noChangeAspect="1"/>
                  <a:stCxn id="32" idx="0"/>
                  <a:endCxn id="33" idx="2"/>
                </p:cNvCxnSpPr>
                <p:nvPr/>
              </p:nvCxnSpPr>
              <p:spPr>
                <a:xfrm rot="16200000" flipV="1">
                  <a:off x="7353275" y="2978337"/>
                  <a:ext cx="201687" cy="46797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8BF29413-28CD-49DB-9A15-5B906D9B16A9}"/>
                  </a:ext>
                </a:extLst>
              </p:cNvPr>
              <p:cNvCxnSpPr>
                <a:cxnSpLocks/>
                <a:stCxn id="21" idx="3"/>
                <a:endCxn id="23" idx="1"/>
              </p:cNvCxnSpPr>
              <p:nvPr/>
            </p:nvCxnSpPr>
            <p:spPr>
              <a:xfrm>
                <a:off x="5570958" y="1982950"/>
                <a:ext cx="52063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D0485F-FCF0-463E-9337-0737F9E5C953}"/>
                  </a:ext>
                </a:extLst>
              </p:cNvPr>
              <p:cNvCxnSpPr>
                <a:cxnSpLocks/>
                <a:stCxn id="23" idx="3"/>
                <a:endCxn id="22" idx="1"/>
              </p:cNvCxnSpPr>
              <p:nvPr/>
            </p:nvCxnSpPr>
            <p:spPr>
              <a:xfrm>
                <a:off x="7216231" y="1982950"/>
                <a:ext cx="405111" cy="4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4D62B9-2C0C-4481-AF9F-FD8ED4DC1B5C}"/>
                  </a:ext>
                </a:extLst>
              </p:cNvPr>
              <p:cNvCxnSpPr/>
              <p:nvPr/>
            </p:nvCxnSpPr>
            <p:spPr>
              <a:xfrm flipH="1" flipV="1">
                <a:off x="6629534" y="2354934"/>
                <a:ext cx="1" cy="58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F1278A1-71A7-4EAA-BA2E-4514E902CEAB}"/>
                  </a:ext>
                </a:extLst>
              </p:cNvPr>
              <p:cNvSpPr>
                <a:spLocks noChangeAspect="1"/>
              </p:cNvSpPr>
              <p:nvPr/>
            </p:nvSpPr>
            <p:spPr>
              <a:xfrm>
                <a:off x="8136878" y="3889543"/>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Sub-CNA</a:t>
                </a:r>
              </a:p>
            </p:txBody>
          </p:sp>
          <p:sp>
            <p:nvSpPr>
              <p:cNvPr id="29" name="Rectangle 28">
                <a:extLst>
                  <a:ext uri="{FF2B5EF4-FFF2-40B4-BE49-F238E27FC236}">
                    <a16:creationId xmlns:a16="http://schemas.microsoft.com/office/drawing/2014/main" id="{F8B81A81-DAD6-4222-A07F-44C870497AA2}"/>
                  </a:ext>
                </a:extLst>
              </p:cNvPr>
              <p:cNvSpPr>
                <a:spLocks noChangeAspect="1"/>
              </p:cNvSpPr>
              <p:nvPr/>
            </p:nvSpPr>
            <p:spPr>
              <a:xfrm>
                <a:off x="7216231" y="3886755"/>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Sub-CNA</a:t>
                </a:r>
              </a:p>
            </p:txBody>
          </p:sp>
          <p:sp>
            <p:nvSpPr>
              <p:cNvPr id="30" name="Rectangle 29">
                <a:extLst>
                  <a:ext uri="{FF2B5EF4-FFF2-40B4-BE49-F238E27FC236}">
                    <a16:creationId xmlns:a16="http://schemas.microsoft.com/office/drawing/2014/main" id="{9D364E02-6C5A-488B-8F5D-75237B2A8DC8}"/>
                  </a:ext>
                </a:extLst>
              </p:cNvPr>
              <p:cNvSpPr/>
              <p:nvPr/>
            </p:nvSpPr>
            <p:spPr>
              <a:xfrm>
                <a:off x="6183315" y="2940466"/>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grpSp>
        <p:cxnSp>
          <p:nvCxnSpPr>
            <p:cNvPr id="8" name="Straight Connector 7">
              <a:extLst>
                <a:ext uri="{FF2B5EF4-FFF2-40B4-BE49-F238E27FC236}">
                  <a16:creationId xmlns:a16="http://schemas.microsoft.com/office/drawing/2014/main" id="{C651A7C1-2719-463C-B831-92687ECFD832}"/>
                </a:ext>
              </a:extLst>
            </p:cNvPr>
            <p:cNvCxnSpPr>
              <a:cxnSpLocks/>
            </p:cNvCxnSpPr>
            <p:nvPr/>
          </p:nvCxnSpPr>
          <p:spPr>
            <a:xfrm flipH="1">
              <a:off x="7954606" y="3506583"/>
              <a:ext cx="981" cy="419897"/>
            </a:xfrm>
            <a:prstGeom prst="line">
              <a:avLst/>
            </a:prstGeom>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6C6402CD-9188-4FBC-9689-78B795965AAD}"/>
                </a:ext>
              </a:extLst>
            </p:cNvPr>
            <p:cNvSpPr/>
            <p:nvPr/>
          </p:nvSpPr>
          <p:spPr>
            <a:xfrm>
              <a:off x="5082131" y="3086687"/>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11" name="Rectangle 10">
              <a:extLst>
                <a:ext uri="{FF2B5EF4-FFF2-40B4-BE49-F238E27FC236}">
                  <a16:creationId xmlns:a16="http://schemas.microsoft.com/office/drawing/2014/main" id="{338DE2C8-DE73-4625-BDE9-42D36AA210EB}"/>
                </a:ext>
              </a:extLst>
            </p:cNvPr>
            <p:cNvSpPr/>
            <p:nvPr/>
          </p:nvSpPr>
          <p:spPr>
            <a:xfrm>
              <a:off x="5084468" y="3793976"/>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12" name="Rectangle 11">
              <a:extLst>
                <a:ext uri="{FF2B5EF4-FFF2-40B4-BE49-F238E27FC236}">
                  <a16:creationId xmlns:a16="http://schemas.microsoft.com/office/drawing/2014/main" id="{44BB8082-A69C-4611-BAE6-E840C58ADFBF}"/>
                </a:ext>
              </a:extLst>
            </p:cNvPr>
            <p:cNvSpPr/>
            <p:nvPr/>
          </p:nvSpPr>
          <p:spPr>
            <a:xfrm>
              <a:off x="6183315" y="3793760"/>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cxnSp>
          <p:nvCxnSpPr>
            <p:cNvPr id="13" name="Straight Connector 12">
              <a:extLst>
                <a:ext uri="{FF2B5EF4-FFF2-40B4-BE49-F238E27FC236}">
                  <a16:creationId xmlns:a16="http://schemas.microsoft.com/office/drawing/2014/main" id="{F4B3A639-5FFD-4C30-82CC-473D6B758511}"/>
                </a:ext>
              </a:extLst>
            </p:cNvPr>
            <p:cNvCxnSpPr>
              <a:cxnSpLocks/>
            </p:cNvCxnSpPr>
            <p:nvPr/>
          </p:nvCxnSpPr>
          <p:spPr>
            <a:xfrm flipH="1">
              <a:off x="5521669" y="2778642"/>
              <a:ext cx="24339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3190E0-5A80-4266-81B5-79FDD38D78A4}"/>
                </a:ext>
              </a:extLst>
            </p:cNvPr>
            <p:cNvCxnSpPr>
              <a:cxnSpLocks/>
            </p:cNvCxnSpPr>
            <p:nvPr/>
          </p:nvCxnSpPr>
          <p:spPr>
            <a:xfrm>
              <a:off x="6069644" y="2778642"/>
              <a:ext cx="2617" cy="8291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49F1060-CCE6-4C70-95F9-05523BDA7984}"/>
                </a:ext>
              </a:extLst>
            </p:cNvPr>
            <p:cNvCxnSpPr>
              <a:cxnSpLocks/>
              <a:stCxn id="10" idx="0"/>
            </p:cNvCxnSpPr>
            <p:nvPr/>
          </p:nvCxnSpPr>
          <p:spPr>
            <a:xfrm flipH="1" flipV="1">
              <a:off x="5521669" y="2778642"/>
              <a:ext cx="1" cy="308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382054-7582-4ADF-ABC1-7D0B5003C2C5}"/>
                </a:ext>
              </a:extLst>
            </p:cNvPr>
            <p:cNvCxnSpPr>
              <a:stCxn id="11" idx="0"/>
              <a:endCxn id="11" idx="0"/>
            </p:cNvCxnSpPr>
            <p:nvPr/>
          </p:nvCxnSpPr>
          <p:spPr>
            <a:xfrm>
              <a:off x="5524007" y="3793976"/>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A9AA535D-88EC-4124-B296-7F5E707C0AE9}"/>
                </a:ext>
              </a:extLst>
            </p:cNvPr>
            <p:cNvCxnSpPr>
              <a:endCxn id="11" idx="0"/>
            </p:cNvCxnSpPr>
            <p:nvPr/>
          </p:nvCxnSpPr>
          <p:spPr>
            <a:xfrm rot="10800000" flipV="1">
              <a:off x="5524007" y="3607764"/>
              <a:ext cx="556612" cy="18621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7403CCB-72DD-4B6A-BC6A-70BBE8836108}"/>
                </a:ext>
              </a:extLst>
            </p:cNvPr>
            <p:cNvCxnSpPr>
              <a:endCxn id="12" idx="0"/>
            </p:cNvCxnSpPr>
            <p:nvPr/>
          </p:nvCxnSpPr>
          <p:spPr>
            <a:xfrm>
              <a:off x="6069644" y="3607763"/>
              <a:ext cx="553210" cy="18599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BD597FE8-BF1D-4108-9BD9-A65A4A89A667}"/>
                </a:ext>
              </a:extLst>
            </p:cNvPr>
            <p:cNvCxnSpPr>
              <a:endCxn id="29" idx="0"/>
            </p:cNvCxnSpPr>
            <p:nvPr/>
          </p:nvCxnSpPr>
          <p:spPr>
            <a:xfrm rot="10800000" flipV="1">
              <a:off x="7501932" y="3926479"/>
              <a:ext cx="452675" cy="1097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36078F44-D664-4F56-A93C-C18365294411}"/>
                </a:ext>
              </a:extLst>
            </p:cNvPr>
            <p:cNvCxnSpPr>
              <a:endCxn id="28" idx="0"/>
            </p:cNvCxnSpPr>
            <p:nvPr/>
          </p:nvCxnSpPr>
          <p:spPr>
            <a:xfrm>
              <a:off x="7954605" y="3926480"/>
              <a:ext cx="467973" cy="11252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4" name="Audio 53">
            <a:hlinkClick r:id="" action="ppaction://media"/>
            <a:extLst>
              <a:ext uri="{FF2B5EF4-FFF2-40B4-BE49-F238E27FC236}">
                <a16:creationId xmlns:a16="http://schemas.microsoft.com/office/drawing/2014/main" id="{C545C628-CAEE-4637-BD1F-FA977110887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330423647"/>
      </p:ext>
    </p:extLst>
  </p:cSld>
  <p:clrMapOvr>
    <a:masterClrMapping/>
  </p:clrMapOvr>
  <mc:AlternateContent xmlns:mc="http://schemas.openxmlformats.org/markup-compatibility/2006" xmlns:p14="http://schemas.microsoft.com/office/powerpoint/2010/main">
    <mc:Choice Requires="p14">
      <p:transition spd="slow" p14:dur="2000" advTm="14991"/>
    </mc:Choice>
    <mc:Fallback xmlns="">
      <p:transition spd="slow" advTm="149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
            <a:extLst>
              <a:ext uri="{FF2B5EF4-FFF2-40B4-BE49-F238E27FC236}">
                <a16:creationId xmlns:a16="http://schemas.microsoft.com/office/drawing/2014/main" id="{92390FCA-6388-4EBF-95BC-85E1B0D482BB}"/>
              </a:ext>
            </a:extLst>
          </p:cNvPr>
          <p:cNvSpPr>
            <a:spLocks noGrp="1"/>
          </p:cNvSpPr>
          <p:nvPr>
            <p:ph type="sldNum" sz="quarter" idx="12"/>
          </p:nvPr>
        </p:nvSpPr>
        <p:spPr/>
        <p:txBody>
          <a:bodyPr/>
          <a:lstStyle/>
          <a:p>
            <a:r>
              <a:rPr lang="en-US" sz="1400" dirty="0">
                <a:solidFill>
                  <a:srgbClr val="C1CD23"/>
                </a:solidFill>
              </a:rPr>
              <a:t>|</a:t>
            </a:r>
            <a:r>
              <a:rPr lang="en-US" sz="1400" dirty="0"/>
              <a:t> </a:t>
            </a:r>
            <a:fld id="{295008BC-DA31-4D19-837B-EFA4386B05F5}" type="slidenum">
              <a:rPr lang="en-US" sz="1400" smtClean="0">
                <a:solidFill>
                  <a:schemeClr val="tx1">
                    <a:lumMod val="50000"/>
                    <a:lumOff val="50000"/>
                  </a:schemeClr>
                </a:solidFill>
              </a:rPr>
              <a:pPr/>
              <a:t>11</a:t>
            </a:fld>
            <a:r>
              <a:rPr lang="en-US" sz="1400" dirty="0"/>
              <a:t> </a:t>
            </a:r>
            <a:r>
              <a:rPr lang="en-US" sz="1400" dirty="0">
                <a:solidFill>
                  <a:srgbClr val="C1CD23"/>
                </a:solidFill>
              </a:rPr>
              <a:t>|</a:t>
            </a:r>
          </a:p>
        </p:txBody>
      </p:sp>
      <p:sp>
        <p:nvSpPr>
          <p:cNvPr id="2" name="Title 1">
            <a:extLst>
              <a:ext uri="{FF2B5EF4-FFF2-40B4-BE49-F238E27FC236}">
                <a16:creationId xmlns:a16="http://schemas.microsoft.com/office/drawing/2014/main" id="{E816DC1B-5B42-410B-94EA-543B9FC292F5}"/>
              </a:ext>
            </a:extLst>
          </p:cNvPr>
          <p:cNvSpPr>
            <a:spLocks noGrp="1"/>
          </p:cNvSpPr>
          <p:nvPr>
            <p:ph type="title" idx="4294967295"/>
          </p:nvPr>
        </p:nvSpPr>
        <p:spPr>
          <a:xfrm>
            <a:off x="611744" y="302953"/>
            <a:ext cx="9329738" cy="868362"/>
          </a:xfrm>
        </p:spPr>
        <p:txBody>
          <a:bodyPr/>
          <a:lstStyle/>
          <a:p>
            <a:r>
              <a:rPr lang="en-US" dirty="0"/>
              <a:t>Sub-CNA</a:t>
            </a:r>
          </a:p>
        </p:txBody>
      </p:sp>
      <p:grpSp>
        <p:nvGrpSpPr>
          <p:cNvPr id="5" name="Group 4">
            <a:extLst>
              <a:ext uri="{FF2B5EF4-FFF2-40B4-BE49-F238E27FC236}">
                <a16:creationId xmlns:a16="http://schemas.microsoft.com/office/drawing/2014/main" id="{77A67378-B269-4618-A538-17ED32583B35}"/>
              </a:ext>
            </a:extLst>
          </p:cNvPr>
          <p:cNvGrpSpPr/>
          <p:nvPr/>
        </p:nvGrpSpPr>
        <p:grpSpPr>
          <a:xfrm>
            <a:off x="1769949" y="1325741"/>
            <a:ext cx="8249540" cy="4977782"/>
            <a:chOff x="4571999" y="1769819"/>
            <a:chExt cx="4173980" cy="2463253"/>
          </a:xfrm>
        </p:grpSpPr>
        <p:grpSp>
          <p:nvGrpSpPr>
            <p:cNvPr id="6" name="Group 5">
              <a:extLst>
                <a:ext uri="{FF2B5EF4-FFF2-40B4-BE49-F238E27FC236}">
                  <a16:creationId xmlns:a16="http://schemas.microsoft.com/office/drawing/2014/main" id="{97BFA6D5-1605-4823-8257-CE46F50265D9}"/>
                </a:ext>
              </a:extLst>
            </p:cNvPr>
            <p:cNvGrpSpPr/>
            <p:nvPr/>
          </p:nvGrpSpPr>
          <p:grpSpPr>
            <a:xfrm>
              <a:off x="4571999" y="1769819"/>
              <a:ext cx="4173980" cy="2463253"/>
              <a:chOff x="4571999" y="1620353"/>
              <a:chExt cx="4173980" cy="2463253"/>
            </a:xfrm>
          </p:grpSpPr>
          <p:sp>
            <p:nvSpPr>
              <p:cNvPr id="21" name="Rectangle 20">
                <a:extLst>
                  <a:ext uri="{FF2B5EF4-FFF2-40B4-BE49-F238E27FC236}">
                    <a16:creationId xmlns:a16="http://schemas.microsoft.com/office/drawing/2014/main" id="{75AADEA5-24F9-4221-8B55-365D1C9F303E}"/>
                  </a:ext>
                </a:extLst>
              </p:cNvPr>
              <p:cNvSpPr/>
              <p:nvPr/>
            </p:nvSpPr>
            <p:spPr>
              <a:xfrm>
                <a:off x="4571999" y="1620353"/>
                <a:ext cx="998959" cy="725194"/>
              </a:xfrm>
              <a:prstGeom prst="rect">
                <a:avLst/>
              </a:prstGeom>
              <a:solidFill>
                <a:schemeClr val="accent3">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CVE Board</a:t>
                </a:r>
              </a:p>
            </p:txBody>
          </p:sp>
          <p:sp>
            <p:nvSpPr>
              <p:cNvPr id="22" name="Rectangle 21">
                <a:extLst>
                  <a:ext uri="{FF2B5EF4-FFF2-40B4-BE49-F238E27FC236}">
                    <a16:creationId xmlns:a16="http://schemas.microsoft.com/office/drawing/2014/main" id="{5FBA6E96-CFE6-4D53-AD6D-B7E592D0BFBF}"/>
                  </a:ext>
                </a:extLst>
              </p:cNvPr>
              <p:cNvSpPr/>
              <p:nvPr/>
            </p:nvSpPr>
            <p:spPr>
              <a:xfrm>
                <a:off x="7621342" y="1620354"/>
                <a:ext cx="1124637" cy="734580"/>
              </a:xfrm>
              <a:prstGeom prst="rect">
                <a:avLst/>
              </a:prstGeom>
              <a:solidFill>
                <a:schemeClr val="tx2">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DHS CISA (Sponsor Organization)</a:t>
                </a:r>
              </a:p>
            </p:txBody>
          </p:sp>
          <p:sp>
            <p:nvSpPr>
              <p:cNvPr id="23" name="Rectangle 22">
                <a:extLst>
                  <a:ext uri="{FF2B5EF4-FFF2-40B4-BE49-F238E27FC236}">
                    <a16:creationId xmlns:a16="http://schemas.microsoft.com/office/drawing/2014/main" id="{FC09E728-DB9D-41C5-B86B-6C50B1210A82}"/>
                  </a:ext>
                </a:extLst>
              </p:cNvPr>
              <p:cNvSpPr/>
              <p:nvPr/>
            </p:nvSpPr>
            <p:spPr>
              <a:xfrm>
                <a:off x="6091590" y="1620353"/>
                <a:ext cx="1124641" cy="725193"/>
              </a:xfrm>
              <a:prstGeom prst="rect">
                <a:avLst/>
              </a:prstGeom>
              <a:solidFill>
                <a:schemeClr val="tx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MITRE (Top-Level Root, Secretariat, CNA-LR)</a:t>
                </a:r>
              </a:p>
            </p:txBody>
          </p:sp>
          <p:grpSp>
            <p:nvGrpSpPr>
              <p:cNvPr id="24" name="Group 23">
                <a:extLst>
                  <a:ext uri="{FF2B5EF4-FFF2-40B4-BE49-F238E27FC236}">
                    <a16:creationId xmlns:a16="http://schemas.microsoft.com/office/drawing/2014/main" id="{129DB025-ACB7-4F0F-97E8-DECA525C7169}"/>
                  </a:ext>
                </a:extLst>
              </p:cNvPr>
              <p:cNvGrpSpPr/>
              <p:nvPr/>
            </p:nvGrpSpPr>
            <p:grpSpPr>
              <a:xfrm>
                <a:off x="7216231" y="2937221"/>
                <a:ext cx="1492046" cy="718330"/>
                <a:chOff x="6481758" y="2792089"/>
                <a:chExt cx="1492046" cy="718330"/>
              </a:xfrm>
            </p:grpSpPr>
            <p:sp>
              <p:nvSpPr>
                <p:cNvPr id="31" name="Rectangle 30">
                  <a:extLst>
                    <a:ext uri="{FF2B5EF4-FFF2-40B4-BE49-F238E27FC236}">
                      <a16:creationId xmlns:a16="http://schemas.microsoft.com/office/drawing/2014/main" id="{F07BB0FE-2B5C-45C2-A51E-C455CBF7CB92}"/>
                    </a:ext>
                  </a:extLst>
                </p:cNvPr>
                <p:cNvSpPr>
                  <a:spLocks noChangeAspect="1"/>
                </p:cNvSpPr>
                <p:nvPr/>
              </p:nvSpPr>
              <p:spPr>
                <a:xfrm>
                  <a:off x="6481758" y="3316356"/>
                  <a:ext cx="571399" cy="194063"/>
                </a:xfrm>
                <a:prstGeom prst="rect">
                  <a:avLst/>
                </a:prstGeom>
                <a:solidFill>
                  <a:schemeClr val="bg2">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Sub-CNA</a:t>
                  </a:r>
                </a:p>
              </p:txBody>
            </p:sp>
            <p:sp>
              <p:nvSpPr>
                <p:cNvPr id="32" name="Rectangle 31">
                  <a:extLst>
                    <a:ext uri="{FF2B5EF4-FFF2-40B4-BE49-F238E27FC236}">
                      <a16:creationId xmlns:a16="http://schemas.microsoft.com/office/drawing/2014/main" id="{9CD71D7C-8E06-4A94-8CC0-BBFF5BD0C85B}"/>
                    </a:ext>
                  </a:extLst>
                </p:cNvPr>
                <p:cNvSpPr>
                  <a:spLocks noChangeAspect="1"/>
                </p:cNvSpPr>
                <p:nvPr/>
              </p:nvSpPr>
              <p:spPr>
                <a:xfrm>
                  <a:off x="7402405" y="3313167"/>
                  <a:ext cx="571399" cy="194063"/>
                </a:xfrm>
                <a:prstGeom prst="rect">
                  <a:avLst/>
                </a:prstGeom>
                <a:solidFill>
                  <a:schemeClr val="bg2">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Sub-CNA</a:t>
                  </a:r>
                </a:p>
              </p:txBody>
            </p:sp>
            <p:sp>
              <p:nvSpPr>
                <p:cNvPr id="33" name="Rectangle 32">
                  <a:extLst>
                    <a:ext uri="{FF2B5EF4-FFF2-40B4-BE49-F238E27FC236}">
                      <a16:creationId xmlns:a16="http://schemas.microsoft.com/office/drawing/2014/main" id="{32C5D207-2E5A-479A-93E9-7652C149DAAC}"/>
                    </a:ext>
                  </a:extLst>
                </p:cNvPr>
                <p:cNvSpPr>
                  <a:spLocks noChangeAspect="1"/>
                </p:cNvSpPr>
                <p:nvPr/>
              </p:nvSpPr>
              <p:spPr>
                <a:xfrm>
                  <a:off x="6886869" y="2792089"/>
                  <a:ext cx="668490" cy="318715"/>
                </a:xfrm>
                <a:prstGeom prst="rect">
                  <a:avLst/>
                </a:prstGeom>
                <a:solidFill>
                  <a:schemeClr val="bg2">
                    <a:lumMod val="5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Root</a:t>
                  </a:r>
                </a:p>
              </p:txBody>
            </p:sp>
            <p:cxnSp>
              <p:nvCxnSpPr>
                <p:cNvPr id="34" name="Connector: Elbow 33">
                  <a:extLst>
                    <a:ext uri="{FF2B5EF4-FFF2-40B4-BE49-F238E27FC236}">
                      <a16:creationId xmlns:a16="http://schemas.microsoft.com/office/drawing/2014/main" id="{F1252379-3FD2-44D4-82B5-8AB43AE43CCA}"/>
                    </a:ext>
                  </a:extLst>
                </p:cNvPr>
                <p:cNvCxnSpPr>
                  <a:cxnSpLocks noChangeAspect="1"/>
                  <a:stCxn id="31" idx="0"/>
                  <a:endCxn id="33" idx="2"/>
                </p:cNvCxnSpPr>
                <p:nvPr/>
              </p:nvCxnSpPr>
              <p:spPr>
                <a:xfrm rot="5400000" flipH="1" flipV="1">
                  <a:off x="6891510" y="2986752"/>
                  <a:ext cx="205552" cy="45365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0358ABE4-5160-4558-9E7A-3FFAC0886BD0}"/>
                    </a:ext>
                  </a:extLst>
                </p:cNvPr>
                <p:cNvCxnSpPr>
                  <a:cxnSpLocks noChangeAspect="1"/>
                  <a:stCxn id="32" idx="0"/>
                  <a:endCxn id="33" idx="2"/>
                </p:cNvCxnSpPr>
                <p:nvPr/>
              </p:nvCxnSpPr>
              <p:spPr>
                <a:xfrm rot="16200000" flipV="1">
                  <a:off x="7353429" y="2978490"/>
                  <a:ext cx="202363" cy="46699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8BF29413-28CD-49DB-9A15-5B906D9B16A9}"/>
                  </a:ext>
                </a:extLst>
              </p:cNvPr>
              <p:cNvCxnSpPr>
                <a:cxnSpLocks/>
                <a:stCxn id="21" idx="3"/>
                <a:endCxn id="23" idx="1"/>
              </p:cNvCxnSpPr>
              <p:nvPr/>
            </p:nvCxnSpPr>
            <p:spPr>
              <a:xfrm>
                <a:off x="5570958" y="1982950"/>
                <a:ext cx="52063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D0485F-FCF0-463E-9337-0737F9E5C953}"/>
                  </a:ext>
                </a:extLst>
              </p:cNvPr>
              <p:cNvCxnSpPr>
                <a:cxnSpLocks/>
                <a:stCxn id="23" idx="3"/>
                <a:endCxn id="22" idx="1"/>
              </p:cNvCxnSpPr>
              <p:nvPr/>
            </p:nvCxnSpPr>
            <p:spPr>
              <a:xfrm>
                <a:off x="7216231" y="1982950"/>
                <a:ext cx="405111" cy="4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4D62B9-2C0C-4481-AF9F-FD8ED4DC1B5C}"/>
                  </a:ext>
                </a:extLst>
              </p:cNvPr>
              <p:cNvCxnSpPr/>
              <p:nvPr/>
            </p:nvCxnSpPr>
            <p:spPr>
              <a:xfrm flipH="1" flipV="1">
                <a:off x="6629534" y="2354934"/>
                <a:ext cx="1" cy="58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F1278A1-71A7-4EAA-BA2E-4514E902CEAB}"/>
                  </a:ext>
                </a:extLst>
              </p:cNvPr>
              <p:cNvSpPr>
                <a:spLocks noChangeAspect="1"/>
              </p:cNvSpPr>
              <p:nvPr/>
            </p:nvSpPr>
            <p:spPr>
              <a:xfrm>
                <a:off x="8136878" y="3889543"/>
                <a:ext cx="571399" cy="194063"/>
              </a:xfrm>
              <a:prstGeom prst="rect">
                <a:avLst/>
              </a:prstGeom>
              <a:solidFill>
                <a:schemeClr val="bg2">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Sub-CNA</a:t>
                </a:r>
              </a:p>
            </p:txBody>
          </p:sp>
          <p:sp>
            <p:nvSpPr>
              <p:cNvPr id="29" name="Rectangle 28">
                <a:extLst>
                  <a:ext uri="{FF2B5EF4-FFF2-40B4-BE49-F238E27FC236}">
                    <a16:creationId xmlns:a16="http://schemas.microsoft.com/office/drawing/2014/main" id="{F8B81A81-DAD6-4222-A07F-44C870497AA2}"/>
                  </a:ext>
                </a:extLst>
              </p:cNvPr>
              <p:cNvSpPr>
                <a:spLocks noChangeAspect="1"/>
              </p:cNvSpPr>
              <p:nvPr/>
            </p:nvSpPr>
            <p:spPr>
              <a:xfrm>
                <a:off x="7216231" y="3886755"/>
                <a:ext cx="571399" cy="194063"/>
              </a:xfrm>
              <a:prstGeom prst="rect">
                <a:avLst/>
              </a:prstGeom>
              <a:solidFill>
                <a:schemeClr val="bg2">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Sub-CNA</a:t>
                </a:r>
              </a:p>
            </p:txBody>
          </p:sp>
          <p:sp>
            <p:nvSpPr>
              <p:cNvPr id="30" name="Rectangle 29">
                <a:extLst>
                  <a:ext uri="{FF2B5EF4-FFF2-40B4-BE49-F238E27FC236}">
                    <a16:creationId xmlns:a16="http://schemas.microsoft.com/office/drawing/2014/main" id="{9D364E02-6C5A-488B-8F5D-75237B2A8DC8}"/>
                  </a:ext>
                </a:extLst>
              </p:cNvPr>
              <p:cNvSpPr/>
              <p:nvPr/>
            </p:nvSpPr>
            <p:spPr>
              <a:xfrm>
                <a:off x="6183315" y="2940466"/>
                <a:ext cx="879077" cy="372422"/>
              </a:xfrm>
              <a:prstGeom prst="rect">
                <a:avLst/>
              </a:prstGeom>
              <a:solidFill>
                <a:schemeClr val="bg2">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Sub-CNA</a:t>
                </a:r>
              </a:p>
            </p:txBody>
          </p:sp>
        </p:grpSp>
        <p:cxnSp>
          <p:nvCxnSpPr>
            <p:cNvPr id="7" name="Straight Connector 6">
              <a:extLst>
                <a:ext uri="{FF2B5EF4-FFF2-40B4-BE49-F238E27FC236}">
                  <a16:creationId xmlns:a16="http://schemas.microsoft.com/office/drawing/2014/main" id="{4FE7B3C7-91CC-444D-8BC1-22F812E9B7B7}"/>
                </a:ext>
              </a:extLst>
            </p:cNvPr>
            <p:cNvCxnSpPr>
              <a:cxnSpLocks/>
            </p:cNvCxnSpPr>
            <p:nvPr/>
          </p:nvCxnSpPr>
          <p:spPr>
            <a:xfrm flipH="1">
              <a:off x="6629535" y="2778642"/>
              <a:ext cx="1326052" cy="2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51A7C1-2719-463C-B831-92687ECFD832}"/>
                </a:ext>
              </a:extLst>
            </p:cNvPr>
            <p:cNvCxnSpPr>
              <a:cxnSpLocks/>
            </p:cNvCxnSpPr>
            <p:nvPr/>
          </p:nvCxnSpPr>
          <p:spPr>
            <a:xfrm flipH="1">
              <a:off x="7954606" y="3506583"/>
              <a:ext cx="981" cy="419897"/>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7466192-0A55-4825-82F6-404D19B59184}"/>
                </a:ext>
              </a:extLst>
            </p:cNvPr>
            <p:cNvCxnSpPr>
              <a:stCxn id="33" idx="0"/>
            </p:cNvCxnSpPr>
            <p:nvPr/>
          </p:nvCxnSpPr>
          <p:spPr>
            <a:xfrm flipV="1">
              <a:off x="7955587" y="2778642"/>
              <a:ext cx="0" cy="308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C6402CD-9188-4FBC-9689-78B795965AAD}"/>
                </a:ext>
              </a:extLst>
            </p:cNvPr>
            <p:cNvSpPr/>
            <p:nvPr/>
          </p:nvSpPr>
          <p:spPr>
            <a:xfrm>
              <a:off x="5082131" y="3086687"/>
              <a:ext cx="879077" cy="372422"/>
            </a:xfrm>
            <a:prstGeom prst="rect">
              <a:avLst/>
            </a:prstGeom>
            <a:solidFill>
              <a:schemeClr val="bg2">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Sub-CNA</a:t>
              </a:r>
            </a:p>
          </p:txBody>
        </p:sp>
        <p:sp>
          <p:nvSpPr>
            <p:cNvPr id="11" name="Rectangle 10">
              <a:extLst>
                <a:ext uri="{FF2B5EF4-FFF2-40B4-BE49-F238E27FC236}">
                  <a16:creationId xmlns:a16="http://schemas.microsoft.com/office/drawing/2014/main" id="{338DE2C8-DE73-4625-BDE9-42D36AA210EB}"/>
                </a:ext>
              </a:extLst>
            </p:cNvPr>
            <p:cNvSpPr/>
            <p:nvPr/>
          </p:nvSpPr>
          <p:spPr>
            <a:xfrm>
              <a:off x="5084468" y="3793976"/>
              <a:ext cx="879077" cy="372422"/>
            </a:xfrm>
            <a:prstGeom prst="rect">
              <a:avLst/>
            </a:prstGeom>
            <a:solidFill>
              <a:schemeClr val="bg2">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Sub-CNA</a:t>
              </a:r>
            </a:p>
          </p:txBody>
        </p:sp>
        <p:sp>
          <p:nvSpPr>
            <p:cNvPr id="12" name="Rectangle 11">
              <a:extLst>
                <a:ext uri="{FF2B5EF4-FFF2-40B4-BE49-F238E27FC236}">
                  <a16:creationId xmlns:a16="http://schemas.microsoft.com/office/drawing/2014/main" id="{44BB8082-A69C-4611-BAE6-E840C58ADFBF}"/>
                </a:ext>
              </a:extLst>
            </p:cNvPr>
            <p:cNvSpPr/>
            <p:nvPr/>
          </p:nvSpPr>
          <p:spPr>
            <a:xfrm>
              <a:off x="6183315" y="3793760"/>
              <a:ext cx="879077" cy="372422"/>
            </a:xfrm>
            <a:prstGeom prst="rect">
              <a:avLst/>
            </a:prstGeom>
            <a:solidFill>
              <a:schemeClr val="bg2">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Sub-CNA</a:t>
              </a:r>
            </a:p>
          </p:txBody>
        </p:sp>
        <p:cxnSp>
          <p:nvCxnSpPr>
            <p:cNvPr id="13" name="Straight Connector 12">
              <a:extLst>
                <a:ext uri="{FF2B5EF4-FFF2-40B4-BE49-F238E27FC236}">
                  <a16:creationId xmlns:a16="http://schemas.microsoft.com/office/drawing/2014/main" id="{F4B3A639-5FFD-4C30-82CC-473D6B758511}"/>
                </a:ext>
              </a:extLst>
            </p:cNvPr>
            <p:cNvCxnSpPr>
              <a:cxnSpLocks/>
            </p:cNvCxnSpPr>
            <p:nvPr/>
          </p:nvCxnSpPr>
          <p:spPr>
            <a:xfrm flipH="1">
              <a:off x="5521669" y="2778642"/>
              <a:ext cx="1101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3190E0-5A80-4266-81B5-79FDD38D78A4}"/>
                </a:ext>
              </a:extLst>
            </p:cNvPr>
            <p:cNvCxnSpPr>
              <a:cxnSpLocks/>
            </p:cNvCxnSpPr>
            <p:nvPr/>
          </p:nvCxnSpPr>
          <p:spPr>
            <a:xfrm>
              <a:off x="6069644" y="2778642"/>
              <a:ext cx="2617" cy="8291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49F1060-CCE6-4C70-95F9-05523BDA7984}"/>
                </a:ext>
              </a:extLst>
            </p:cNvPr>
            <p:cNvCxnSpPr>
              <a:cxnSpLocks/>
              <a:stCxn id="10" idx="0"/>
            </p:cNvCxnSpPr>
            <p:nvPr/>
          </p:nvCxnSpPr>
          <p:spPr>
            <a:xfrm flipH="1" flipV="1">
              <a:off x="5521669" y="2778642"/>
              <a:ext cx="1" cy="308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382054-7582-4ADF-ABC1-7D0B5003C2C5}"/>
                </a:ext>
              </a:extLst>
            </p:cNvPr>
            <p:cNvCxnSpPr>
              <a:stCxn id="11" idx="0"/>
              <a:endCxn id="11" idx="0"/>
            </p:cNvCxnSpPr>
            <p:nvPr/>
          </p:nvCxnSpPr>
          <p:spPr>
            <a:xfrm>
              <a:off x="5524007" y="3793976"/>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A9AA535D-88EC-4124-B296-7F5E707C0AE9}"/>
                </a:ext>
              </a:extLst>
            </p:cNvPr>
            <p:cNvCxnSpPr>
              <a:endCxn id="11" idx="0"/>
            </p:cNvCxnSpPr>
            <p:nvPr/>
          </p:nvCxnSpPr>
          <p:spPr>
            <a:xfrm rot="10800000" flipV="1">
              <a:off x="5524007" y="3607764"/>
              <a:ext cx="556612" cy="18621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7403CCB-72DD-4B6A-BC6A-70BBE8836108}"/>
                </a:ext>
              </a:extLst>
            </p:cNvPr>
            <p:cNvCxnSpPr>
              <a:endCxn id="12" idx="0"/>
            </p:cNvCxnSpPr>
            <p:nvPr/>
          </p:nvCxnSpPr>
          <p:spPr>
            <a:xfrm>
              <a:off x="6069644" y="3607763"/>
              <a:ext cx="553210" cy="18599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BD597FE8-BF1D-4108-9BD9-A65A4A89A667}"/>
                </a:ext>
              </a:extLst>
            </p:cNvPr>
            <p:cNvCxnSpPr>
              <a:endCxn id="29" idx="0"/>
            </p:cNvCxnSpPr>
            <p:nvPr/>
          </p:nvCxnSpPr>
          <p:spPr>
            <a:xfrm rot="10800000" flipV="1">
              <a:off x="7501932" y="3926479"/>
              <a:ext cx="452675" cy="1097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36078F44-D664-4F56-A93C-C18365294411}"/>
                </a:ext>
              </a:extLst>
            </p:cNvPr>
            <p:cNvCxnSpPr>
              <a:endCxn id="28" idx="0"/>
            </p:cNvCxnSpPr>
            <p:nvPr/>
          </p:nvCxnSpPr>
          <p:spPr>
            <a:xfrm>
              <a:off x="7954605" y="3926480"/>
              <a:ext cx="467973" cy="11252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8" name="Audio 37">
            <a:hlinkClick r:id="" action="ppaction://media"/>
            <a:extLst>
              <a:ext uri="{FF2B5EF4-FFF2-40B4-BE49-F238E27FC236}">
                <a16:creationId xmlns:a16="http://schemas.microsoft.com/office/drawing/2014/main" id="{E84C307C-BE06-4996-990A-23BCD575FF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445140701"/>
      </p:ext>
    </p:extLst>
  </p:cSld>
  <p:clrMapOvr>
    <a:masterClrMapping/>
  </p:clrMapOvr>
  <mc:AlternateContent xmlns:mc="http://schemas.openxmlformats.org/markup-compatibility/2006" xmlns:p14="http://schemas.microsoft.com/office/powerpoint/2010/main">
    <mc:Choice Requires="p14">
      <p:transition spd="slow" p14:dur="2000" advTm="18444"/>
    </mc:Choice>
    <mc:Fallback xmlns="">
      <p:transition spd="slow" advTm="184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5BCB4F-2A40-43C5-B106-3355D8D24A0C}"/>
              </a:ext>
            </a:extLst>
          </p:cNvPr>
          <p:cNvSpPr>
            <a:spLocks noGrp="1"/>
          </p:cNvSpPr>
          <p:nvPr>
            <p:ph type="ctrTitle" sz="quarter"/>
          </p:nvPr>
        </p:nvSpPr>
        <p:spPr/>
        <p:txBody>
          <a:bodyPr/>
          <a:lstStyle/>
          <a:p>
            <a:r>
              <a:rPr lang="en-US" dirty="0"/>
              <a:t>Conclusion</a:t>
            </a:r>
          </a:p>
        </p:txBody>
      </p:sp>
      <p:sp>
        <p:nvSpPr>
          <p:cNvPr id="6" name="Slide Number Placeholder 3">
            <a:extLst>
              <a:ext uri="{FF2B5EF4-FFF2-40B4-BE49-F238E27FC236}">
                <a16:creationId xmlns:a16="http://schemas.microsoft.com/office/drawing/2014/main" id="{1BDC3229-424D-4608-B770-1DC1705F6270}"/>
              </a:ext>
            </a:extLst>
          </p:cNvPr>
          <p:cNvSpPr txBox="1">
            <a:spLocks/>
          </p:cNvSpPr>
          <p:nvPr/>
        </p:nvSpPr>
        <p:spPr>
          <a:xfrm>
            <a:off x="11198321" y="221285"/>
            <a:ext cx="661021" cy="18091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rgbClr val="C1CD23"/>
                </a:solidFill>
              </a:rPr>
              <a:t>|</a:t>
            </a:r>
            <a:r>
              <a:rPr lang="en-US" sz="1400"/>
              <a:t> </a:t>
            </a:r>
            <a:fld id="{295008BC-DA31-4D19-837B-EFA4386B05F5}" type="slidenum">
              <a:rPr lang="en-US" sz="1400" smtClean="0">
                <a:solidFill>
                  <a:schemeClr val="tx1">
                    <a:lumMod val="50000"/>
                    <a:lumOff val="50000"/>
                  </a:schemeClr>
                </a:solidFill>
              </a:rPr>
              <a:pPr/>
              <a:t>12</a:t>
            </a:fld>
            <a:r>
              <a:rPr lang="en-US" sz="1400"/>
              <a:t> </a:t>
            </a:r>
            <a:r>
              <a:rPr lang="en-US" sz="1400">
                <a:solidFill>
                  <a:srgbClr val="C1CD23"/>
                </a:solidFill>
              </a:rPr>
              <a:t>|</a:t>
            </a:r>
            <a:endParaRPr lang="en-US" sz="1400" dirty="0">
              <a:solidFill>
                <a:srgbClr val="C1CD23"/>
              </a:solidFill>
            </a:endParaRPr>
          </a:p>
        </p:txBody>
      </p:sp>
      <p:pic>
        <p:nvPicPr>
          <p:cNvPr id="9" name="Audio 8">
            <a:hlinkClick r:id="" action="ppaction://media"/>
            <a:extLst>
              <a:ext uri="{FF2B5EF4-FFF2-40B4-BE49-F238E27FC236}">
                <a16:creationId xmlns:a16="http://schemas.microsoft.com/office/drawing/2014/main" id="{9E1FED60-9A1B-461C-A60F-76808C1583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5533142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0319-4D52-4438-9028-EF363EB290A3}"/>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C5CA8E95-CFEE-432C-837B-DF1D6A304B49}"/>
              </a:ext>
            </a:extLst>
          </p:cNvPr>
          <p:cNvSpPr>
            <a:spLocks noGrp="1"/>
          </p:cNvSpPr>
          <p:nvPr>
            <p:ph idx="1"/>
          </p:nvPr>
        </p:nvSpPr>
        <p:spPr>
          <a:xfrm>
            <a:off x="616449" y="1371602"/>
            <a:ext cx="11127628" cy="4313582"/>
          </a:xfrm>
        </p:spPr>
        <p:txBody>
          <a:bodyPr>
            <a:normAutofit/>
          </a:bodyPr>
          <a:lstStyle/>
          <a:p>
            <a:pPr>
              <a:spcBef>
                <a:spcPts val="1200"/>
              </a:spcBef>
              <a:spcAft>
                <a:spcPts val="1200"/>
              </a:spcAft>
            </a:pPr>
            <a:r>
              <a:rPr lang="en-US" dirty="0">
                <a:latin typeface="Helvetica LT Std"/>
              </a:rPr>
              <a:t>What Is CVE?</a:t>
            </a:r>
          </a:p>
          <a:p>
            <a:pPr>
              <a:spcBef>
                <a:spcPts val="1200"/>
              </a:spcBef>
              <a:spcAft>
                <a:spcPts val="1200"/>
              </a:spcAft>
            </a:pPr>
            <a:r>
              <a:rPr lang="en-US" dirty="0">
                <a:latin typeface="Helvetica LT Std"/>
              </a:rPr>
              <a:t>CVE Program Goals</a:t>
            </a:r>
          </a:p>
          <a:p>
            <a:pPr>
              <a:spcBef>
                <a:spcPts val="1200"/>
              </a:spcBef>
              <a:spcAft>
                <a:spcPts val="1200"/>
              </a:spcAft>
            </a:pPr>
            <a:r>
              <a:rPr lang="en-US" dirty="0">
                <a:latin typeface="Helvetica LT Std"/>
              </a:rPr>
              <a:t>Who Operates CVE?</a:t>
            </a:r>
          </a:p>
          <a:p>
            <a:pPr>
              <a:spcBef>
                <a:spcPts val="1200"/>
              </a:spcBef>
              <a:spcAft>
                <a:spcPts val="1200"/>
              </a:spcAft>
            </a:pPr>
            <a:r>
              <a:rPr lang="en-US" dirty="0">
                <a:latin typeface="Helvetica LT Std"/>
              </a:rPr>
              <a:t>CVE Program Organization</a:t>
            </a:r>
          </a:p>
        </p:txBody>
      </p:sp>
      <p:sp>
        <p:nvSpPr>
          <p:cNvPr id="4" name="Slide Number Placeholder 3">
            <a:extLst>
              <a:ext uri="{FF2B5EF4-FFF2-40B4-BE49-F238E27FC236}">
                <a16:creationId xmlns:a16="http://schemas.microsoft.com/office/drawing/2014/main" id="{56315B19-F0EC-4D38-BD3E-4FF73536A5D1}"/>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2</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9" name="Audio 8">
            <a:hlinkClick r:id="" action="ppaction://media"/>
            <a:extLst>
              <a:ext uri="{FF2B5EF4-FFF2-40B4-BE49-F238E27FC236}">
                <a16:creationId xmlns:a16="http://schemas.microsoft.com/office/drawing/2014/main" id="{852B6A0A-DF0F-4EA9-8666-938A25AA2D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505178535"/>
      </p:ext>
    </p:extLst>
  </p:cSld>
  <p:clrMapOvr>
    <a:masterClrMapping/>
  </p:clrMapOvr>
  <mc:AlternateContent xmlns:mc="http://schemas.openxmlformats.org/markup-compatibility/2006" xmlns:p14="http://schemas.microsoft.com/office/powerpoint/2010/main">
    <mc:Choice Requires="p14">
      <p:transition spd="slow" p14:dur="2000" advTm="11985"/>
    </mc:Choice>
    <mc:Fallback xmlns="">
      <p:transition spd="slow" advTm="119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9933F-2AD6-4BAC-BBED-A91B848D1B4B}"/>
              </a:ext>
            </a:extLst>
          </p:cNvPr>
          <p:cNvSpPr>
            <a:spLocks noGrp="1"/>
          </p:cNvSpPr>
          <p:nvPr>
            <p:ph type="title"/>
          </p:nvPr>
        </p:nvSpPr>
        <p:spPr/>
        <p:txBody>
          <a:bodyPr/>
          <a:lstStyle/>
          <a:p>
            <a:r>
              <a:rPr lang="en-US" dirty="0"/>
              <a:t>CVE Program Goals</a:t>
            </a:r>
          </a:p>
        </p:txBody>
      </p:sp>
      <p:sp>
        <p:nvSpPr>
          <p:cNvPr id="3" name="Content Placeholder 2">
            <a:extLst>
              <a:ext uri="{FF2B5EF4-FFF2-40B4-BE49-F238E27FC236}">
                <a16:creationId xmlns:a16="http://schemas.microsoft.com/office/drawing/2014/main" id="{E46D7E87-AF4B-4CF2-9F29-A31326ACA5D9}"/>
              </a:ext>
            </a:extLst>
          </p:cNvPr>
          <p:cNvSpPr>
            <a:spLocks noGrp="1"/>
          </p:cNvSpPr>
          <p:nvPr>
            <p:ph idx="1"/>
          </p:nvPr>
        </p:nvSpPr>
        <p:spPr/>
        <p:txBody>
          <a:bodyPr/>
          <a:lstStyle/>
          <a:p>
            <a:pPr marL="228600" indent="-228600">
              <a:buSzPct val="125000"/>
            </a:pPr>
            <a:r>
              <a:rPr lang="en-US" sz="2000" dirty="0">
                <a:latin typeface="Helvetica LT Std"/>
              </a:rPr>
              <a:t>Goal 1: Scale the CVE Program for broader adoption and coverage</a:t>
            </a:r>
          </a:p>
          <a:p>
            <a:pPr marL="515938" lvl="1" indent="-228600" defTabSz="914400">
              <a:buSzPct val="125000"/>
            </a:pPr>
            <a:r>
              <a:rPr lang="en-US" sz="2000" dirty="0">
                <a:latin typeface="Helvetica LT Std"/>
              </a:rPr>
              <a:t>Adoption in new domains, leads to greater coverage</a:t>
            </a:r>
          </a:p>
          <a:p>
            <a:pPr marL="515938" lvl="1" indent="-228600" defTabSz="914400">
              <a:buSzPct val="125000"/>
            </a:pPr>
            <a:r>
              <a:rPr lang="en-US" sz="2000" dirty="0">
                <a:latin typeface="Helvetica LT Std"/>
              </a:rPr>
              <a:t>Coverage leads to broader community participation (i.e., new CNAs and researchers), which distributes the CVE workload, enables federation, and provides greater utility to consumers</a:t>
            </a:r>
          </a:p>
          <a:p>
            <a:pPr marL="228600" lvl="2" indent="-228600">
              <a:buSzPct val="125000"/>
            </a:pPr>
            <a:r>
              <a:rPr lang="en-US" sz="2000" b="1" dirty="0">
                <a:latin typeface="Helvetica LT Std"/>
              </a:rPr>
              <a:t>Goal 2: Produce more CVE Records, faster (i.e., the drive towards real-time)</a:t>
            </a:r>
          </a:p>
          <a:p>
            <a:pPr marL="515938" lvl="1" indent="-228600" defTabSz="914400">
              <a:buSzPct val="125000"/>
            </a:pPr>
            <a:r>
              <a:rPr lang="en-US" sz="2000" dirty="0">
                <a:latin typeface="Helvetica LT Std"/>
              </a:rPr>
              <a:t>More CVE Records (formerly called “CVE Entries”) are produced as additional CNAs are onboarded</a:t>
            </a:r>
          </a:p>
          <a:p>
            <a:pPr marL="515938" lvl="1" indent="-228600" defTabSz="914400">
              <a:buSzPct val="125000"/>
            </a:pPr>
            <a:r>
              <a:rPr lang="en-US" sz="2000" dirty="0">
                <a:latin typeface="Helvetica LT Std"/>
              </a:rPr>
              <a:t>Faster CVE Record population due to less complexity, clear guidelines, and flexible/automated infrastructure enables early stage vulnerability management/coordination and effective cyber hygiene  </a:t>
            </a:r>
          </a:p>
          <a:p>
            <a:endParaRPr lang="en-US" dirty="0">
              <a:latin typeface="Helvetica LT Std"/>
            </a:endParaRPr>
          </a:p>
        </p:txBody>
      </p:sp>
      <p:sp>
        <p:nvSpPr>
          <p:cNvPr id="4" name="Slide Number Placeholder 3">
            <a:extLst>
              <a:ext uri="{FF2B5EF4-FFF2-40B4-BE49-F238E27FC236}">
                <a16:creationId xmlns:a16="http://schemas.microsoft.com/office/drawing/2014/main" id="{8FE1C762-13F8-4588-B46F-6175D0D0D387}"/>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3</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12" name="Audio 11">
            <a:hlinkClick r:id="" action="ppaction://media"/>
            <a:extLst>
              <a:ext uri="{FF2B5EF4-FFF2-40B4-BE49-F238E27FC236}">
                <a16:creationId xmlns:a16="http://schemas.microsoft.com/office/drawing/2014/main" id="{BF32AE79-C244-4AD2-AC82-93B1EA6DC03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902415993"/>
      </p:ext>
    </p:extLst>
  </p:cSld>
  <p:clrMapOvr>
    <a:masterClrMapping/>
  </p:clrMapOvr>
  <mc:AlternateContent xmlns:mc="http://schemas.openxmlformats.org/markup-compatibility/2006" xmlns:p14="http://schemas.microsoft.com/office/powerpoint/2010/main">
    <mc:Choice Requires="p14">
      <p:transition spd="slow" p14:dur="2000" advTm="51131"/>
    </mc:Choice>
    <mc:Fallback xmlns="">
      <p:transition spd="slow" advTm="511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BACF07-5910-4D09-93CB-C8209D5BEB7A}"/>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a:t>
            </a:fld>
            <a:r>
              <a:rPr lang="en-US"/>
              <a:t> </a:t>
            </a:r>
            <a:r>
              <a:rPr lang="en-US">
                <a:solidFill>
                  <a:srgbClr val="C1CD23"/>
                </a:solidFill>
              </a:rPr>
              <a:t>|</a:t>
            </a:r>
            <a:endParaRPr lang="en-US" dirty="0">
              <a:solidFill>
                <a:srgbClr val="C1CD23"/>
              </a:solidFill>
            </a:endParaRPr>
          </a:p>
        </p:txBody>
      </p:sp>
      <p:sp>
        <p:nvSpPr>
          <p:cNvPr id="2" name="Title 1">
            <a:extLst>
              <a:ext uri="{FF2B5EF4-FFF2-40B4-BE49-F238E27FC236}">
                <a16:creationId xmlns:a16="http://schemas.microsoft.com/office/drawing/2014/main" id="{0A557274-23D5-4E88-9E71-7376DD3BFD53}"/>
              </a:ext>
            </a:extLst>
          </p:cNvPr>
          <p:cNvSpPr>
            <a:spLocks noGrp="1"/>
          </p:cNvSpPr>
          <p:nvPr>
            <p:ph type="title" idx="4294967295"/>
          </p:nvPr>
        </p:nvSpPr>
        <p:spPr>
          <a:xfrm>
            <a:off x="523875" y="308227"/>
            <a:ext cx="9329738" cy="868362"/>
          </a:xfrm>
        </p:spPr>
        <p:txBody>
          <a:bodyPr/>
          <a:lstStyle/>
          <a:p>
            <a:r>
              <a:rPr lang="en-US" dirty="0"/>
              <a:t>What Is CVE?</a:t>
            </a:r>
          </a:p>
        </p:txBody>
      </p:sp>
      <p:sp>
        <p:nvSpPr>
          <p:cNvPr id="3" name="Content Placeholder 2">
            <a:extLst>
              <a:ext uri="{FF2B5EF4-FFF2-40B4-BE49-F238E27FC236}">
                <a16:creationId xmlns:a16="http://schemas.microsoft.com/office/drawing/2014/main" id="{82D362E5-07C7-4CAA-BC75-79276F7A517C}"/>
              </a:ext>
            </a:extLst>
          </p:cNvPr>
          <p:cNvSpPr>
            <a:spLocks noGrp="1"/>
          </p:cNvSpPr>
          <p:nvPr>
            <p:ph idx="4294967295"/>
          </p:nvPr>
        </p:nvSpPr>
        <p:spPr>
          <a:xfrm>
            <a:off x="609600" y="1440304"/>
            <a:ext cx="10972800" cy="4589463"/>
          </a:xfrm>
        </p:spPr>
        <p:txBody>
          <a:bodyPr>
            <a:normAutofit/>
          </a:bodyPr>
          <a:lstStyle/>
          <a:p>
            <a:pPr marL="231775" indent="-231775">
              <a:spcBef>
                <a:spcPts val="0"/>
              </a:spcBef>
              <a:buClr>
                <a:schemeClr val="tx2"/>
              </a:buClr>
              <a:buSzPct val="120000"/>
              <a:buFont typeface="Wingdings" pitchFamily="2" charset="2"/>
              <a:buChar char="§"/>
            </a:pPr>
            <a:r>
              <a:rPr lang="en-US" dirty="0">
                <a:latin typeface="Helvetica LT Std"/>
                <a:ea typeface="+mn-ea"/>
                <a:cs typeface="Arial" pitchFamily="34" charset="0"/>
              </a:rPr>
              <a:t>CVE® is an international, community-based effort that maintains a community-driven, open data registry of publicly known cybersecurity vulnerabilities (CVE List)</a:t>
            </a:r>
          </a:p>
          <a:p>
            <a:pPr marL="515938" lvl="1">
              <a:spcBef>
                <a:spcPts val="0"/>
              </a:spcBef>
              <a:buClr>
                <a:schemeClr val="tx2"/>
              </a:buClr>
              <a:buFont typeface="Arial" pitchFamily="34" charset="0"/>
              <a:buChar char="–"/>
            </a:pPr>
            <a:r>
              <a:rPr lang="en-US" dirty="0">
                <a:latin typeface="Helvetica LT Std"/>
                <a:ea typeface="+mn-ea"/>
                <a:cs typeface="Arial" pitchFamily="34" charset="0"/>
              </a:rPr>
              <a:t>The CVE Identifiers (CVE IDs) assigned through the registry enable program stakeholders to rapidly discover and correlate vulnerability information used to protect systems against attacks</a:t>
            </a:r>
          </a:p>
          <a:p>
            <a:pPr marL="515938" lvl="1">
              <a:spcBef>
                <a:spcPts val="0"/>
              </a:spcBef>
              <a:buClr>
                <a:schemeClr val="tx2"/>
              </a:buClr>
              <a:buFont typeface="Arial" pitchFamily="34" charset="0"/>
              <a:buChar char="–"/>
            </a:pPr>
            <a:r>
              <a:rPr lang="en-US" dirty="0">
                <a:latin typeface="Helvetica LT Std"/>
                <a:ea typeface="+mn-ea"/>
                <a:cs typeface="Arial" pitchFamily="34" charset="0"/>
              </a:rPr>
              <a:t>CVE IDs are assigned by CVE Numbering Authorities (CNAs), which are operated on a voluntary basis by participating organizations</a:t>
            </a:r>
          </a:p>
          <a:p>
            <a:pPr marL="231775" indent="-231775">
              <a:spcBef>
                <a:spcPts val="0"/>
              </a:spcBef>
              <a:buClr>
                <a:schemeClr val="tx2"/>
              </a:buClr>
              <a:buSzPct val="120000"/>
              <a:buFont typeface="Wingdings" pitchFamily="2" charset="2"/>
              <a:buChar char="§"/>
            </a:pPr>
            <a:r>
              <a:rPr lang="en-US" dirty="0">
                <a:latin typeface="Helvetica LT Std"/>
                <a:ea typeface="+mn-ea"/>
                <a:cs typeface="Arial" pitchFamily="34" charset="0"/>
              </a:rPr>
              <a:t>CVE is the de facto international standard for identifying vulnerabilities</a:t>
            </a:r>
          </a:p>
          <a:p>
            <a:pPr marL="231775" indent="-231775">
              <a:spcBef>
                <a:spcPts val="0"/>
              </a:spcBef>
              <a:buClr>
                <a:schemeClr val="tx2"/>
              </a:buClr>
              <a:buSzPct val="120000"/>
              <a:buFont typeface="Wingdings" pitchFamily="2" charset="2"/>
              <a:buChar char="§"/>
            </a:pPr>
            <a:r>
              <a:rPr lang="en-US" dirty="0">
                <a:latin typeface="Helvetica LT Std"/>
                <a:ea typeface="+mn-ea"/>
                <a:cs typeface="Arial" pitchFamily="34" charset="0"/>
              </a:rPr>
              <a:t>The CVE List feeds the U.S. National Vulnerability Database (NVD)</a:t>
            </a:r>
          </a:p>
          <a:p>
            <a:pPr marL="231775" indent="-231775">
              <a:spcBef>
                <a:spcPts val="0"/>
              </a:spcBef>
              <a:buClr>
                <a:schemeClr val="tx2"/>
              </a:buClr>
              <a:buSzPct val="120000"/>
              <a:buFont typeface="Wingdings" pitchFamily="2" charset="2"/>
              <a:buChar char="§"/>
            </a:pPr>
            <a:endParaRPr lang="en-US" dirty="0">
              <a:latin typeface="Helvetica LT Std"/>
            </a:endParaRPr>
          </a:p>
        </p:txBody>
      </p:sp>
      <p:pic>
        <p:nvPicPr>
          <p:cNvPr id="8" name="Audio 7">
            <a:hlinkClick r:id="" action="ppaction://media"/>
            <a:extLst>
              <a:ext uri="{FF2B5EF4-FFF2-40B4-BE49-F238E27FC236}">
                <a16:creationId xmlns:a16="http://schemas.microsoft.com/office/drawing/2014/main" id="{74443113-6D41-44CF-B25B-211D92384E8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86751947"/>
      </p:ext>
    </p:extLst>
  </p:cSld>
  <p:clrMapOvr>
    <a:masterClrMapping/>
  </p:clrMapOvr>
  <mc:AlternateContent xmlns:mc="http://schemas.openxmlformats.org/markup-compatibility/2006" xmlns:p14="http://schemas.microsoft.com/office/powerpoint/2010/main">
    <mc:Choice Requires="p14">
      <p:transition spd="slow" p14:dur="2000" advTm="51504"/>
    </mc:Choice>
    <mc:Fallback xmlns="">
      <p:transition spd="slow" advTm="51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BACF07-5910-4D09-93CB-C8209D5BEB7A}"/>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a:t>
            </a:fld>
            <a:r>
              <a:rPr lang="en-US"/>
              <a:t> </a:t>
            </a:r>
            <a:r>
              <a:rPr lang="en-US">
                <a:solidFill>
                  <a:srgbClr val="C1CD23"/>
                </a:solidFill>
              </a:rPr>
              <a:t>|</a:t>
            </a:r>
            <a:endParaRPr lang="en-US" dirty="0">
              <a:solidFill>
                <a:srgbClr val="C1CD23"/>
              </a:solidFill>
            </a:endParaRPr>
          </a:p>
        </p:txBody>
      </p:sp>
      <p:sp>
        <p:nvSpPr>
          <p:cNvPr id="2" name="Title 1">
            <a:extLst>
              <a:ext uri="{FF2B5EF4-FFF2-40B4-BE49-F238E27FC236}">
                <a16:creationId xmlns:a16="http://schemas.microsoft.com/office/drawing/2014/main" id="{0A557274-23D5-4E88-9E71-7376DD3BFD53}"/>
              </a:ext>
            </a:extLst>
          </p:cNvPr>
          <p:cNvSpPr>
            <a:spLocks noGrp="1"/>
          </p:cNvSpPr>
          <p:nvPr>
            <p:ph type="title" idx="4294967295"/>
          </p:nvPr>
        </p:nvSpPr>
        <p:spPr>
          <a:xfrm>
            <a:off x="613186" y="308227"/>
            <a:ext cx="9328150" cy="868362"/>
          </a:xfrm>
        </p:spPr>
        <p:txBody>
          <a:bodyPr/>
          <a:lstStyle/>
          <a:p>
            <a:r>
              <a:rPr lang="en-US" dirty="0"/>
              <a:t>Who Operates CVE?</a:t>
            </a:r>
          </a:p>
        </p:txBody>
      </p:sp>
      <p:sp>
        <p:nvSpPr>
          <p:cNvPr id="3" name="Content Placeholder 2">
            <a:extLst>
              <a:ext uri="{FF2B5EF4-FFF2-40B4-BE49-F238E27FC236}">
                <a16:creationId xmlns:a16="http://schemas.microsoft.com/office/drawing/2014/main" id="{82D362E5-07C7-4CAA-BC75-79276F7A517C}"/>
              </a:ext>
            </a:extLst>
          </p:cNvPr>
          <p:cNvSpPr>
            <a:spLocks noGrp="1"/>
          </p:cNvSpPr>
          <p:nvPr>
            <p:ph idx="4294967295"/>
          </p:nvPr>
        </p:nvSpPr>
        <p:spPr>
          <a:xfrm>
            <a:off x="609600" y="1406654"/>
            <a:ext cx="10972800" cy="1697038"/>
          </a:xfrm>
        </p:spPr>
        <p:txBody>
          <a:bodyPr>
            <a:normAutofit fontScale="92500"/>
          </a:bodyPr>
          <a:lstStyle/>
          <a:p>
            <a:pPr marL="231775" indent="-231775">
              <a:spcBef>
                <a:spcPts val="0"/>
              </a:spcBef>
              <a:buClr>
                <a:schemeClr val="tx2"/>
              </a:buClr>
              <a:buSzPct val="120000"/>
              <a:buFont typeface="Wingdings" pitchFamily="2" charset="2"/>
              <a:buChar char="§"/>
            </a:pPr>
            <a:r>
              <a:rPr lang="en-US" dirty="0">
                <a:latin typeface="Helvetica LT Std"/>
                <a:ea typeface="+mn-ea"/>
                <a:cs typeface="Arial" pitchFamily="34" charset="0"/>
              </a:rPr>
              <a:t>The MITRE Corporation operates the CVE Program, which is funded by the U.S. Department of Homeland Security (DHS) Cybersecurity and Infrastructure Security Agency (CISA) Vulnerability Management Component (VMC)</a:t>
            </a:r>
          </a:p>
          <a:p>
            <a:pPr marL="515938" lvl="1">
              <a:spcBef>
                <a:spcPts val="0"/>
              </a:spcBef>
              <a:buClr>
                <a:schemeClr val="tx2"/>
              </a:buClr>
              <a:buSzPct val="120000"/>
              <a:buFont typeface="Arial" pitchFamily="34" charset="0"/>
              <a:buChar char="–"/>
            </a:pPr>
            <a:r>
              <a:rPr lang="en-US" dirty="0">
                <a:latin typeface="Helvetica LT Std"/>
                <a:ea typeface="+mn-ea"/>
                <a:cs typeface="Arial" pitchFamily="34" charset="0"/>
              </a:rPr>
              <a:t>The MITRE Corporation is funded to </a:t>
            </a:r>
            <a:r>
              <a:rPr lang="en-US" i="1" dirty="0">
                <a:latin typeface="Helvetica LT Std"/>
                <a:ea typeface="+mn-ea"/>
                <a:cs typeface="Arial" pitchFamily="34" charset="0"/>
              </a:rPr>
              <a:t>operate</a:t>
            </a:r>
            <a:r>
              <a:rPr lang="en-US" dirty="0">
                <a:latin typeface="Helvetica LT Std"/>
                <a:ea typeface="+mn-ea"/>
                <a:cs typeface="Arial" pitchFamily="34" charset="0"/>
              </a:rPr>
              <a:t> and </a:t>
            </a:r>
            <a:r>
              <a:rPr lang="en-US" i="1" dirty="0">
                <a:latin typeface="Helvetica LT Std"/>
                <a:ea typeface="+mn-ea"/>
                <a:cs typeface="Arial" pitchFamily="34" charset="0"/>
              </a:rPr>
              <a:t>evolve</a:t>
            </a:r>
            <a:r>
              <a:rPr lang="en-US" dirty="0">
                <a:latin typeface="Helvetica LT Std"/>
                <a:ea typeface="+mn-ea"/>
                <a:cs typeface="Arial" pitchFamily="34" charset="0"/>
              </a:rPr>
              <a:t> the CVE Program as an independent, objective third party:</a:t>
            </a:r>
          </a:p>
        </p:txBody>
      </p:sp>
      <p:sp>
        <p:nvSpPr>
          <p:cNvPr id="8" name="TextBox 7">
            <a:extLst>
              <a:ext uri="{FF2B5EF4-FFF2-40B4-BE49-F238E27FC236}">
                <a16:creationId xmlns:a16="http://schemas.microsoft.com/office/drawing/2014/main" id="{7FD8933C-370D-44CB-8A1B-FB49DC9A6F5C}"/>
              </a:ext>
            </a:extLst>
          </p:cNvPr>
          <p:cNvSpPr txBox="1"/>
          <p:nvPr/>
        </p:nvSpPr>
        <p:spPr>
          <a:xfrm>
            <a:off x="6484776" y="3103692"/>
            <a:ext cx="5250024" cy="2000548"/>
          </a:xfrm>
          <a:prstGeom prst="rect">
            <a:avLst/>
          </a:prstGeom>
          <a:noFill/>
          <a:ln>
            <a:noFill/>
          </a:ln>
        </p:spPr>
        <p:txBody>
          <a:bodyPr wrap="square" rtlCol="0">
            <a:spAutoFit/>
          </a:bodyPr>
          <a:lstStyle/>
          <a:p>
            <a:pPr algn="ctr"/>
            <a:r>
              <a:rPr lang="en-US" sz="2400" u="sng" dirty="0">
                <a:latin typeface="Arial" panose="020B0604020202020204" pitchFamily="34" charset="0"/>
                <a:cs typeface="Arial" panose="020B0604020202020204" pitchFamily="34" charset="0"/>
              </a:rPr>
              <a:t>Evolve</a:t>
            </a:r>
            <a:endParaRPr lang="en-US" u="sng" dirty="0">
              <a:latin typeface="Arial" panose="020B0604020202020204" pitchFamily="34" charset="0"/>
              <a:cs typeface="Arial" panose="020B0604020202020204" pitchFamily="34" charset="0"/>
            </a:endParaRP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Transition from a hub-and-spoke to a federated governance and operational model to keep pace with the proliferation of vulnerabilities</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Modernize the program infrastructure</a:t>
            </a:r>
          </a:p>
          <a:p>
            <a:endParaRPr lang="en-US" dirty="0"/>
          </a:p>
        </p:txBody>
      </p:sp>
      <p:sp>
        <p:nvSpPr>
          <p:cNvPr id="9" name="TextBox 8">
            <a:extLst>
              <a:ext uri="{FF2B5EF4-FFF2-40B4-BE49-F238E27FC236}">
                <a16:creationId xmlns:a16="http://schemas.microsoft.com/office/drawing/2014/main" id="{6D1CAC85-3913-4578-9742-8934FD474B7B}"/>
              </a:ext>
            </a:extLst>
          </p:cNvPr>
          <p:cNvSpPr txBox="1"/>
          <p:nvPr/>
        </p:nvSpPr>
        <p:spPr>
          <a:xfrm>
            <a:off x="812800" y="3103692"/>
            <a:ext cx="5519576" cy="3062377"/>
          </a:xfrm>
          <a:prstGeom prst="rect">
            <a:avLst/>
          </a:prstGeom>
          <a:noFill/>
          <a:ln>
            <a:noFill/>
          </a:ln>
        </p:spPr>
        <p:txBody>
          <a:bodyPr wrap="square" rtlCol="0">
            <a:spAutoFit/>
          </a:bodyPr>
          <a:lstStyle/>
          <a:p>
            <a:pPr algn="ctr"/>
            <a:r>
              <a:rPr lang="en-US" sz="2400" u="sng" dirty="0">
                <a:latin typeface="Arial" panose="020B0604020202020204" pitchFamily="34" charset="0"/>
                <a:cs typeface="Arial" panose="020B0604020202020204" pitchFamily="34" charset="0"/>
              </a:rPr>
              <a:t>Operate</a:t>
            </a:r>
            <a:endParaRPr lang="en-US" u="sng" dirty="0">
              <a:latin typeface="Arial" panose="020B0604020202020204" pitchFamily="34" charset="0"/>
              <a:cs typeface="Arial" panose="020B0604020202020204" pitchFamily="34" charset="0"/>
            </a:endParaRP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Produce CVE Records for products not covered by another CVE Numbering Authority (CNA)</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Adjudicate disputes for CVE Records and CNA scope issues</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Establish and implement operational guidance</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Maintain the program infrastructure</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Moderate stakeholder discussions</a:t>
            </a:r>
          </a:p>
          <a:p>
            <a:endParaRPr lang="en-US" dirty="0"/>
          </a:p>
        </p:txBody>
      </p:sp>
      <p:pic>
        <p:nvPicPr>
          <p:cNvPr id="6" name="Audio 5">
            <a:hlinkClick r:id="" action="ppaction://media"/>
            <a:extLst>
              <a:ext uri="{FF2B5EF4-FFF2-40B4-BE49-F238E27FC236}">
                <a16:creationId xmlns:a16="http://schemas.microsoft.com/office/drawing/2014/main" id="{766338C8-DEB7-403B-B10B-8F4A9E9FF73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800296310"/>
      </p:ext>
    </p:extLst>
  </p:cSld>
  <p:clrMapOvr>
    <a:masterClrMapping/>
  </p:clrMapOvr>
  <mc:AlternateContent xmlns:mc="http://schemas.openxmlformats.org/markup-compatibility/2006" xmlns:p14="http://schemas.microsoft.com/office/powerpoint/2010/main">
    <mc:Choice Requires="p14">
      <p:transition spd="slow" p14:dur="2000" advTm="23122"/>
    </mc:Choice>
    <mc:Fallback xmlns="">
      <p:transition spd="slow" advTm="231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0C95-2EC3-4584-9C7A-D64DD7559821}"/>
              </a:ext>
            </a:extLst>
          </p:cNvPr>
          <p:cNvSpPr>
            <a:spLocks noGrp="1"/>
          </p:cNvSpPr>
          <p:nvPr>
            <p:ph type="ctrTitle" sz="quarter"/>
          </p:nvPr>
        </p:nvSpPr>
        <p:spPr/>
        <p:txBody>
          <a:bodyPr/>
          <a:lstStyle/>
          <a:p>
            <a:r>
              <a:rPr lang="en-US" dirty="0"/>
              <a:t>CVE Program Organization</a:t>
            </a:r>
          </a:p>
        </p:txBody>
      </p:sp>
      <p:sp>
        <p:nvSpPr>
          <p:cNvPr id="3" name="Slide Number Placeholder 2">
            <a:extLst>
              <a:ext uri="{FF2B5EF4-FFF2-40B4-BE49-F238E27FC236}">
                <a16:creationId xmlns:a16="http://schemas.microsoft.com/office/drawing/2014/main" id="{EC6AE6E6-1984-498F-B650-603DCF9B0B94}"/>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6</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4" name="Audio 3">
            <a:hlinkClick r:id="" action="ppaction://media"/>
            <a:extLst>
              <a:ext uri="{FF2B5EF4-FFF2-40B4-BE49-F238E27FC236}">
                <a16:creationId xmlns:a16="http://schemas.microsoft.com/office/drawing/2014/main" id="{FAED9CB6-EE2C-4274-A1FC-FDD5A7EF70B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709121036"/>
      </p:ext>
    </p:extLst>
  </p:cSld>
  <p:clrMapOvr>
    <a:masterClrMapping/>
  </p:clrMapOvr>
  <mc:AlternateContent xmlns:mc="http://schemas.openxmlformats.org/markup-compatibility/2006" xmlns:p14="http://schemas.microsoft.com/office/powerpoint/2010/main">
    <mc:Choice Requires="p14">
      <p:transition spd="slow" p14:dur="2000" advTm="4894"/>
    </mc:Choice>
    <mc:Fallback xmlns="">
      <p:transition spd="slow" advTm="48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
            <a:extLst>
              <a:ext uri="{FF2B5EF4-FFF2-40B4-BE49-F238E27FC236}">
                <a16:creationId xmlns:a16="http://schemas.microsoft.com/office/drawing/2014/main" id="{673C60E0-DD8F-4133-8FE6-755B8C0F907E}"/>
              </a:ext>
            </a:extLst>
          </p:cNvPr>
          <p:cNvSpPr>
            <a:spLocks noGrp="1"/>
          </p:cNvSpPr>
          <p:nvPr>
            <p:ph type="sldNum" sz="quarter" idx="12"/>
          </p:nvPr>
        </p:nvSpPr>
        <p:spPr/>
        <p:txBody>
          <a:bodyPr/>
          <a:lstStyle/>
          <a:p>
            <a:r>
              <a:rPr lang="en-US" sz="1400" dirty="0">
                <a:solidFill>
                  <a:srgbClr val="C1CD23"/>
                </a:solidFill>
              </a:rPr>
              <a:t>|</a:t>
            </a:r>
            <a:r>
              <a:rPr lang="en-US" sz="1400" dirty="0"/>
              <a:t> </a:t>
            </a:r>
            <a:fld id="{295008BC-DA31-4D19-837B-EFA4386B05F5}" type="slidenum">
              <a:rPr lang="en-US" sz="1400" smtClean="0">
                <a:solidFill>
                  <a:schemeClr val="tx1">
                    <a:lumMod val="50000"/>
                    <a:lumOff val="50000"/>
                  </a:schemeClr>
                </a:solidFill>
              </a:rPr>
              <a:pPr/>
              <a:t>7</a:t>
            </a:fld>
            <a:r>
              <a:rPr lang="en-US" sz="1400" dirty="0"/>
              <a:t> </a:t>
            </a:r>
            <a:r>
              <a:rPr lang="en-US" sz="1400" dirty="0">
                <a:solidFill>
                  <a:srgbClr val="C1CD23"/>
                </a:solidFill>
              </a:rPr>
              <a:t>|</a:t>
            </a:r>
          </a:p>
        </p:txBody>
      </p:sp>
      <p:sp>
        <p:nvSpPr>
          <p:cNvPr id="3" name="Title 2">
            <a:extLst>
              <a:ext uri="{FF2B5EF4-FFF2-40B4-BE49-F238E27FC236}">
                <a16:creationId xmlns:a16="http://schemas.microsoft.com/office/drawing/2014/main" id="{979B050E-1F7C-4815-A9E7-EAFC6354CD0E}"/>
              </a:ext>
            </a:extLst>
          </p:cNvPr>
          <p:cNvSpPr>
            <a:spLocks noGrp="1"/>
          </p:cNvSpPr>
          <p:nvPr>
            <p:ph type="title" idx="4294967295"/>
          </p:nvPr>
        </p:nvSpPr>
        <p:spPr>
          <a:xfrm>
            <a:off x="290512" y="299410"/>
            <a:ext cx="9328150" cy="868362"/>
          </a:xfrm>
        </p:spPr>
        <p:txBody>
          <a:bodyPr>
            <a:normAutofit/>
          </a:bodyPr>
          <a:lstStyle/>
          <a:p>
            <a:pPr marL="225425"/>
            <a:r>
              <a:rPr lang="en-US" dirty="0"/>
              <a:t>CVE Board</a:t>
            </a:r>
          </a:p>
        </p:txBody>
      </p:sp>
      <p:sp>
        <p:nvSpPr>
          <p:cNvPr id="28" name="Content Placeholder 4">
            <a:extLst>
              <a:ext uri="{FF2B5EF4-FFF2-40B4-BE49-F238E27FC236}">
                <a16:creationId xmlns:a16="http://schemas.microsoft.com/office/drawing/2014/main" id="{573C094D-8029-40EF-88E7-5F97378427FE}"/>
              </a:ext>
            </a:extLst>
          </p:cNvPr>
          <p:cNvSpPr>
            <a:spLocks noGrp="1"/>
          </p:cNvSpPr>
          <p:nvPr/>
        </p:nvSpPr>
        <p:spPr>
          <a:xfrm>
            <a:off x="579590" y="1325741"/>
            <a:ext cx="4924149" cy="4888614"/>
          </a:xfrm>
          <a:prstGeom prst="rect">
            <a:avLst/>
          </a:prstGeom>
        </p:spPr>
        <p:txBody>
          <a:bodyPr vert="horz" lIns="91440" tIns="45720" rIns="91440" bIns="45720" rtlCol="0">
            <a:normAutofit/>
          </a:bodyPr>
          <a:lstStyle>
            <a:lvl1pPr marL="0" indent="0" algn="l" defTabSz="806867" rtl="0" eaLnBrk="1" latinLnBrk="0" hangingPunct="1">
              <a:spcBef>
                <a:spcPts val="0"/>
              </a:spcBef>
              <a:spcAft>
                <a:spcPts val="600"/>
              </a:spcAft>
              <a:buClr>
                <a:schemeClr val="tx2"/>
              </a:buClr>
              <a:buSzPct val="120000"/>
              <a:buFont typeface="Wingdings" pitchFamily="2" charset="2"/>
              <a:buNone/>
              <a:defRPr lang="en-US" sz="1235" b="1" kern="1200" smtClean="0">
                <a:solidFill>
                  <a:schemeClr val="tx2"/>
                </a:solidFill>
                <a:latin typeface="Arial" pitchFamily="34" charset="0"/>
                <a:ea typeface="+mn-ea"/>
                <a:cs typeface="Arial" pitchFamily="34" charset="0"/>
              </a:defRPr>
            </a:lvl1pPr>
            <a:lvl2pPr marL="0" indent="0" algn="l" defTabSz="806867" rtl="0" eaLnBrk="1" latinLnBrk="0" hangingPunct="1">
              <a:spcBef>
                <a:spcPts val="0"/>
              </a:spcBef>
              <a:spcAft>
                <a:spcPts val="600"/>
              </a:spcAft>
              <a:buClr>
                <a:schemeClr val="tx2"/>
              </a:buClr>
              <a:buFont typeface="Arial" pitchFamily="34" charset="0"/>
              <a:buNone/>
              <a:defRPr lang="en-US" sz="1235" b="0" kern="1200" smtClean="0">
                <a:solidFill>
                  <a:schemeClr val="tx2"/>
                </a:solidFill>
                <a:latin typeface="Arial" pitchFamily="34" charset="0"/>
                <a:ea typeface="+mn-ea"/>
                <a:cs typeface="Arial" pitchFamily="34" charset="0"/>
              </a:defRPr>
            </a:lvl2pPr>
            <a:lvl3pPr marL="0" indent="0" algn="l" defTabSz="806867" rtl="0" eaLnBrk="1" latinLnBrk="0" hangingPunct="1">
              <a:spcBef>
                <a:spcPts val="0"/>
              </a:spcBef>
              <a:spcAft>
                <a:spcPts val="600"/>
              </a:spcAft>
              <a:buClr>
                <a:schemeClr val="tx2"/>
              </a:buClr>
              <a:buSzPct val="110000"/>
              <a:buFont typeface="Wingdings" pitchFamily="2" charset="2"/>
              <a:buNone/>
              <a:defRPr lang="en-US" sz="1059" b="0" i="1" kern="1200" smtClean="0">
                <a:solidFill>
                  <a:schemeClr val="accent1"/>
                </a:solidFill>
                <a:latin typeface="Arial" pitchFamily="34" charset="0"/>
                <a:ea typeface="+mn-ea"/>
                <a:cs typeface="Arial" pitchFamily="34" charset="0"/>
              </a:defRPr>
            </a:lvl3pPr>
            <a:lvl4pPr marL="1027113" indent="-280988" algn="l" defTabSz="806867" rtl="0" eaLnBrk="1" latinLnBrk="0" hangingPunct="1">
              <a:spcBef>
                <a:spcPts val="0"/>
              </a:spcBef>
              <a:spcAft>
                <a:spcPts val="529"/>
              </a:spcAft>
              <a:buClr>
                <a:schemeClr val="tx2"/>
              </a:buClr>
              <a:buFont typeface="Arial" pitchFamily="34" charset="0"/>
              <a:buNone/>
              <a:defRPr lang="en-US" sz="971" b="0" kern="1200" smtClean="0">
                <a:solidFill>
                  <a:schemeClr val="tx2"/>
                </a:solidFill>
                <a:latin typeface="Arial" pitchFamily="34" charset="0"/>
                <a:ea typeface="+mn-ea"/>
                <a:cs typeface="Arial" pitchFamily="34" charset="0"/>
              </a:defRPr>
            </a:lvl4pPr>
            <a:lvl5pPr marL="1319213" indent="-228600" algn="l" defTabSz="806867" rtl="0" eaLnBrk="1" latinLnBrk="0" hangingPunct="1">
              <a:spcBef>
                <a:spcPts val="0"/>
              </a:spcBef>
              <a:spcAft>
                <a:spcPts val="529"/>
              </a:spcAft>
              <a:buClr>
                <a:schemeClr val="tx2"/>
              </a:buClr>
              <a:buSzPct val="60000"/>
              <a:buFont typeface="Wingdings" pitchFamily="2" charset="2"/>
              <a:buChar char="q"/>
              <a:tabLst/>
              <a:defRPr lang="en-US" sz="971" b="0" i="1" kern="1200" smtClean="0">
                <a:solidFill>
                  <a:schemeClr val="tx2"/>
                </a:solidFill>
                <a:latin typeface="Arial" pitchFamily="34" charset="0"/>
                <a:ea typeface="+mn-ea"/>
                <a:cs typeface="Arial" pitchFamily="34" charset="0"/>
              </a:defRPr>
            </a:lvl5pPr>
            <a:lvl6pPr marL="1608138" indent="-228600" algn="l" defTabSz="806867" rtl="0" eaLnBrk="1" latinLnBrk="0" hangingPunct="1">
              <a:spcBef>
                <a:spcPts val="0"/>
              </a:spcBef>
              <a:spcAft>
                <a:spcPts val="529"/>
              </a:spcAft>
              <a:buClr>
                <a:schemeClr val="tx2"/>
              </a:buClr>
              <a:buFont typeface="Helvetica LT Std" pitchFamily="34" charset="0"/>
              <a:buChar char="–"/>
              <a:tabLst/>
              <a:defRPr lang="en-US" sz="1059" b="0" kern="1200" smtClean="0">
                <a:solidFill>
                  <a:schemeClr val="tx1"/>
                </a:solidFill>
                <a:latin typeface="Arial" pitchFamily="34" charset="0"/>
                <a:ea typeface="+mn-ea"/>
                <a:cs typeface="Arial" pitchFamily="34" charset="0"/>
              </a:defRPr>
            </a:lvl6pPr>
            <a:lvl7pPr marL="2420600" indent="0" algn="l" defTabSz="806867" rtl="0" eaLnBrk="1" latinLnBrk="0" hangingPunct="1">
              <a:spcBef>
                <a:spcPct val="20000"/>
              </a:spcBef>
              <a:buFont typeface="Arial" pitchFamily="34" charset="0"/>
              <a:buNone/>
              <a:defRPr sz="1235" b="0" kern="1200">
                <a:solidFill>
                  <a:schemeClr val="tx1"/>
                </a:solidFill>
                <a:latin typeface="+mn-lt"/>
                <a:ea typeface="+mn-ea"/>
                <a:cs typeface="+mn-cs"/>
              </a:defRPr>
            </a:lvl7pPr>
            <a:lvl8pPr marL="2824033" indent="0" algn="l" defTabSz="806867" rtl="0" eaLnBrk="1" latinLnBrk="0" hangingPunct="1">
              <a:spcBef>
                <a:spcPct val="20000"/>
              </a:spcBef>
              <a:buFont typeface="Arial" pitchFamily="34" charset="0"/>
              <a:buNone/>
              <a:defRPr sz="1235" b="0" kern="1200">
                <a:solidFill>
                  <a:schemeClr val="tx1"/>
                </a:solidFill>
                <a:latin typeface="+mn-lt"/>
                <a:ea typeface="+mn-ea"/>
                <a:cs typeface="+mn-cs"/>
              </a:defRPr>
            </a:lvl8pPr>
            <a:lvl9pPr marL="3227466" indent="0" algn="l" defTabSz="806867" rtl="0" eaLnBrk="1" latinLnBrk="0" hangingPunct="1">
              <a:spcBef>
                <a:spcPct val="20000"/>
              </a:spcBef>
              <a:buFont typeface="Arial" pitchFamily="34" charset="0"/>
              <a:buNone/>
              <a:defRPr sz="1235" b="0" kern="1200">
                <a:solidFill>
                  <a:schemeClr val="tx1"/>
                </a:solidFill>
                <a:latin typeface="+mn-lt"/>
                <a:ea typeface="+mn-ea"/>
                <a:cs typeface="+mn-cs"/>
              </a:defRPr>
            </a:lvl9pPr>
          </a:lstStyle>
          <a:p>
            <a:pPr marL="1312863" lvl="3" indent="-285750">
              <a:spcBef>
                <a:spcPts val="200"/>
              </a:spcBef>
              <a:spcAft>
                <a:spcPts val="600"/>
              </a:spcAft>
              <a:buSzPct val="125000"/>
              <a:buFont typeface="Wingdings" panose="05000000000000000000" pitchFamily="2" charset="2"/>
              <a:buChar char="§"/>
            </a:pPr>
            <a:endParaRPr lang="en-US" sz="1100" dirty="0">
              <a:solidFill>
                <a:schemeClr val="tx1"/>
              </a:solidFill>
            </a:endParaRPr>
          </a:p>
          <a:p>
            <a:pPr>
              <a:spcBef>
                <a:spcPts val="200"/>
              </a:spcBef>
            </a:pPr>
            <a:endParaRPr lang="en-US" sz="1100" dirty="0">
              <a:solidFill>
                <a:schemeClr val="bg2"/>
              </a:solidFill>
              <a:ea typeface="Verdana" pitchFamily="34" charset="0"/>
              <a:cs typeface="Verdana" pitchFamily="34" charset="0"/>
            </a:endParaRPr>
          </a:p>
        </p:txBody>
      </p:sp>
      <p:grpSp>
        <p:nvGrpSpPr>
          <p:cNvPr id="6" name="Group 5">
            <a:extLst>
              <a:ext uri="{FF2B5EF4-FFF2-40B4-BE49-F238E27FC236}">
                <a16:creationId xmlns:a16="http://schemas.microsoft.com/office/drawing/2014/main" id="{9BC3E633-566E-4D7D-B4A3-3D48B0472077}"/>
              </a:ext>
            </a:extLst>
          </p:cNvPr>
          <p:cNvGrpSpPr/>
          <p:nvPr/>
        </p:nvGrpSpPr>
        <p:grpSpPr>
          <a:xfrm>
            <a:off x="1791002" y="1325741"/>
            <a:ext cx="8228487" cy="4977782"/>
            <a:chOff x="4582651" y="1769819"/>
            <a:chExt cx="4163328" cy="2463253"/>
          </a:xfrm>
        </p:grpSpPr>
        <p:grpSp>
          <p:nvGrpSpPr>
            <p:cNvPr id="5" name="Group 4">
              <a:extLst>
                <a:ext uri="{FF2B5EF4-FFF2-40B4-BE49-F238E27FC236}">
                  <a16:creationId xmlns:a16="http://schemas.microsoft.com/office/drawing/2014/main" id="{56255F93-377C-4BB4-A215-796E006FB3F8}"/>
                </a:ext>
              </a:extLst>
            </p:cNvPr>
            <p:cNvGrpSpPr/>
            <p:nvPr/>
          </p:nvGrpSpPr>
          <p:grpSpPr>
            <a:xfrm>
              <a:off x="4582651" y="1769819"/>
              <a:ext cx="4163328" cy="2463253"/>
              <a:chOff x="4582651" y="1620353"/>
              <a:chExt cx="4163328" cy="2463253"/>
            </a:xfrm>
          </p:grpSpPr>
          <p:sp>
            <p:nvSpPr>
              <p:cNvPr id="4" name="Rectangle 3">
                <a:extLst>
                  <a:ext uri="{FF2B5EF4-FFF2-40B4-BE49-F238E27FC236}">
                    <a16:creationId xmlns:a16="http://schemas.microsoft.com/office/drawing/2014/main" id="{40014A32-D6AA-4EA4-BD00-9B08CAA1C380}"/>
                  </a:ext>
                </a:extLst>
              </p:cNvPr>
              <p:cNvSpPr/>
              <p:nvPr/>
            </p:nvSpPr>
            <p:spPr>
              <a:xfrm>
                <a:off x="4582651" y="1620353"/>
                <a:ext cx="998959" cy="725194"/>
              </a:xfrm>
              <a:prstGeom prst="rect">
                <a:avLst/>
              </a:prstGeom>
              <a:solidFill>
                <a:schemeClr val="accent3">
                  <a:lumMod val="75000"/>
                </a:schemeClr>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CVE Board</a:t>
                </a:r>
              </a:p>
            </p:txBody>
          </p:sp>
          <p:sp>
            <p:nvSpPr>
              <p:cNvPr id="16" name="Rectangle 15">
                <a:extLst>
                  <a:ext uri="{FF2B5EF4-FFF2-40B4-BE49-F238E27FC236}">
                    <a16:creationId xmlns:a16="http://schemas.microsoft.com/office/drawing/2014/main" id="{53A1B095-6F7D-469A-BDBA-82C2D22EFC5C}"/>
                  </a:ext>
                </a:extLst>
              </p:cNvPr>
              <p:cNvSpPr/>
              <p:nvPr/>
            </p:nvSpPr>
            <p:spPr>
              <a:xfrm>
                <a:off x="7621342" y="1620354"/>
                <a:ext cx="1124637" cy="734580"/>
              </a:xfrm>
              <a:prstGeom prst="rect">
                <a:avLst/>
              </a:prstGeom>
              <a:solidFill>
                <a:schemeClr val="tx2">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DHS CISA (Sponsor Organization)</a:t>
                </a:r>
              </a:p>
            </p:txBody>
          </p:sp>
          <p:sp>
            <p:nvSpPr>
              <p:cNvPr id="17" name="Rectangle 16">
                <a:extLst>
                  <a:ext uri="{FF2B5EF4-FFF2-40B4-BE49-F238E27FC236}">
                    <a16:creationId xmlns:a16="http://schemas.microsoft.com/office/drawing/2014/main" id="{AF792A0D-CA7B-4AB2-A67A-38D41E6C78FB}"/>
                  </a:ext>
                </a:extLst>
              </p:cNvPr>
              <p:cNvSpPr/>
              <p:nvPr/>
            </p:nvSpPr>
            <p:spPr>
              <a:xfrm>
                <a:off x="6091590" y="1620353"/>
                <a:ext cx="1124641" cy="725193"/>
              </a:xfrm>
              <a:prstGeom prst="rect">
                <a:avLst/>
              </a:prstGeom>
              <a:solidFill>
                <a:schemeClr val="tx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MITRE (Top-Level Root, Secretariat, CNA-LR)</a:t>
                </a:r>
              </a:p>
            </p:txBody>
          </p:sp>
          <p:grpSp>
            <p:nvGrpSpPr>
              <p:cNvPr id="83" name="Group 82">
                <a:extLst>
                  <a:ext uri="{FF2B5EF4-FFF2-40B4-BE49-F238E27FC236}">
                    <a16:creationId xmlns:a16="http://schemas.microsoft.com/office/drawing/2014/main" id="{7CF81575-03ED-43D0-8396-60463D793CA7}"/>
                  </a:ext>
                </a:extLst>
              </p:cNvPr>
              <p:cNvGrpSpPr/>
              <p:nvPr/>
            </p:nvGrpSpPr>
            <p:grpSpPr>
              <a:xfrm>
                <a:off x="7216231" y="2937221"/>
                <a:ext cx="1492046" cy="718330"/>
                <a:chOff x="6481758" y="2792089"/>
                <a:chExt cx="1492046" cy="718330"/>
              </a:xfrm>
            </p:grpSpPr>
            <p:sp>
              <p:nvSpPr>
                <p:cNvPr id="9" name="Rectangle 8">
                  <a:extLst>
                    <a:ext uri="{FF2B5EF4-FFF2-40B4-BE49-F238E27FC236}">
                      <a16:creationId xmlns:a16="http://schemas.microsoft.com/office/drawing/2014/main" id="{E194C76E-9F67-4194-9BA2-8D1CB847E298}"/>
                    </a:ext>
                  </a:extLst>
                </p:cNvPr>
                <p:cNvSpPr>
                  <a:spLocks noChangeAspect="1"/>
                </p:cNvSpPr>
                <p:nvPr/>
              </p:nvSpPr>
              <p:spPr>
                <a:xfrm>
                  <a:off x="6481758" y="3316356"/>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22" name="Rectangle 21">
                  <a:extLst>
                    <a:ext uri="{FF2B5EF4-FFF2-40B4-BE49-F238E27FC236}">
                      <a16:creationId xmlns:a16="http://schemas.microsoft.com/office/drawing/2014/main" id="{89D049FF-76B0-4370-A0E2-9621A16FEC46}"/>
                    </a:ext>
                  </a:extLst>
                </p:cNvPr>
                <p:cNvSpPr>
                  <a:spLocks noChangeAspect="1"/>
                </p:cNvSpPr>
                <p:nvPr/>
              </p:nvSpPr>
              <p:spPr>
                <a:xfrm>
                  <a:off x="7402405" y="3313167"/>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67" name="Rectangle 66">
                  <a:extLst>
                    <a:ext uri="{FF2B5EF4-FFF2-40B4-BE49-F238E27FC236}">
                      <a16:creationId xmlns:a16="http://schemas.microsoft.com/office/drawing/2014/main" id="{A0390596-FD1C-42D3-ACB1-48134755B123}"/>
                    </a:ext>
                  </a:extLst>
                </p:cNvPr>
                <p:cNvSpPr>
                  <a:spLocks noChangeAspect="1"/>
                </p:cNvSpPr>
                <p:nvPr/>
              </p:nvSpPr>
              <p:spPr>
                <a:xfrm>
                  <a:off x="6886869" y="2792089"/>
                  <a:ext cx="668490" cy="318715"/>
                </a:xfrm>
                <a:prstGeom prst="rect">
                  <a:avLst/>
                </a:prstGeom>
                <a:solidFill>
                  <a:schemeClr val="bg2">
                    <a:lumMod val="5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Root CNA</a:t>
                  </a:r>
                </a:p>
              </p:txBody>
            </p:sp>
            <p:cxnSp>
              <p:nvCxnSpPr>
                <p:cNvPr id="69" name="Connector: Elbow 68">
                  <a:extLst>
                    <a:ext uri="{FF2B5EF4-FFF2-40B4-BE49-F238E27FC236}">
                      <a16:creationId xmlns:a16="http://schemas.microsoft.com/office/drawing/2014/main" id="{5E3BE59B-5110-4A67-8CF4-5C536C7A46ED}"/>
                    </a:ext>
                  </a:extLst>
                </p:cNvPr>
                <p:cNvCxnSpPr>
                  <a:cxnSpLocks noChangeAspect="1"/>
                  <a:stCxn id="9" idx="0"/>
                  <a:endCxn id="67" idx="2"/>
                </p:cNvCxnSpPr>
                <p:nvPr/>
              </p:nvCxnSpPr>
              <p:spPr>
                <a:xfrm rot="5400000" flipH="1" flipV="1">
                  <a:off x="6891510" y="2986752"/>
                  <a:ext cx="205552" cy="45365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BE4230D6-3554-4899-80B5-02C8665FAE4D}"/>
                    </a:ext>
                  </a:extLst>
                </p:cNvPr>
                <p:cNvCxnSpPr>
                  <a:cxnSpLocks noChangeAspect="1"/>
                  <a:stCxn id="22" idx="0"/>
                  <a:endCxn id="67" idx="2"/>
                </p:cNvCxnSpPr>
                <p:nvPr/>
              </p:nvCxnSpPr>
              <p:spPr>
                <a:xfrm rot="16200000" flipV="1">
                  <a:off x="7353429" y="2978490"/>
                  <a:ext cx="202363" cy="46699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0" name="Straight Connector 89">
                <a:extLst>
                  <a:ext uri="{FF2B5EF4-FFF2-40B4-BE49-F238E27FC236}">
                    <a16:creationId xmlns:a16="http://schemas.microsoft.com/office/drawing/2014/main" id="{A3443878-7C3D-4792-BF14-D3A5EFA41EC4}"/>
                  </a:ext>
                </a:extLst>
              </p:cNvPr>
              <p:cNvCxnSpPr>
                <a:cxnSpLocks/>
                <a:stCxn id="4" idx="3"/>
                <a:endCxn id="17" idx="1"/>
              </p:cNvCxnSpPr>
              <p:nvPr/>
            </p:nvCxnSpPr>
            <p:spPr>
              <a:xfrm flipV="1">
                <a:off x="5581610" y="1982950"/>
                <a:ext cx="50998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C660686-7A9D-4996-B2E0-5365BCE22905}"/>
                  </a:ext>
                </a:extLst>
              </p:cNvPr>
              <p:cNvCxnSpPr>
                <a:cxnSpLocks/>
                <a:stCxn id="17" idx="3"/>
                <a:endCxn id="16" idx="1"/>
              </p:cNvCxnSpPr>
              <p:nvPr/>
            </p:nvCxnSpPr>
            <p:spPr>
              <a:xfrm>
                <a:off x="7216231" y="1982950"/>
                <a:ext cx="405111" cy="4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0178FD0-F94B-4074-9FFE-E102E02D7650}"/>
                  </a:ext>
                </a:extLst>
              </p:cNvPr>
              <p:cNvCxnSpPr/>
              <p:nvPr/>
            </p:nvCxnSpPr>
            <p:spPr>
              <a:xfrm flipH="1" flipV="1">
                <a:off x="6629534" y="2354934"/>
                <a:ext cx="1" cy="58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9F6EB35F-AA6A-446E-841D-56EC9EEBED9B}"/>
                  </a:ext>
                </a:extLst>
              </p:cNvPr>
              <p:cNvSpPr>
                <a:spLocks noChangeAspect="1"/>
              </p:cNvSpPr>
              <p:nvPr/>
            </p:nvSpPr>
            <p:spPr>
              <a:xfrm>
                <a:off x="8136878" y="3889543"/>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Sub-CNA</a:t>
                </a:r>
              </a:p>
            </p:txBody>
          </p:sp>
          <p:sp>
            <p:nvSpPr>
              <p:cNvPr id="66" name="Rectangle 65">
                <a:extLst>
                  <a:ext uri="{FF2B5EF4-FFF2-40B4-BE49-F238E27FC236}">
                    <a16:creationId xmlns:a16="http://schemas.microsoft.com/office/drawing/2014/main" id="{927D1992-ED92-45C3-8512-404F85DE514A}"/>
                  </a:ext>
                </a:extLst>
              </p:cNvPr>
              <p:cNvSpPr>
                <a:spLocks noChangeAspect="1"/>
              </p:cNvSpPr>
              <p:nvPr/>
            </p:nvSpPr>
            <p:spPr>
              <a:xfrm>
                <a:off x="7216231" y="3886755"/>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Sub-CNA</a:t>
                </a:r>
              </a:p>
            </p:txBody>
          </p:sp>
          <p:sp>
            <p:nvSpPr>
              <p:cNvPr id="68" name="Rectangle 67">
                <a:extLst>
                  <a:ext uri="{FF2B5EF4-FFF2-40B4-BE49-F238E27FC236}">
                    <a16:creationId xmlns:a16="http://schemas.microsoft.com/office/drawing/2014/main" id="{099C7344-7F2A-45A6-A890-6394C7EFFA64}"/>
                  </a:ext>
                </a:extLst>
              </p:cNvPr>
              <p:cNvSpPr/>
              <p:nvPr/>
            </p:nvSpPr>
            <p:spPr>
              <a:xfrm>
                <a:off x="6183315" y="2940466"/>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grpSp>
        <p:cxnSp>
          <p:nvCxnSpPr>
            <p:cNvPr id="8" name="Straight Connector 7">
              <a:extLst>
                <a:ext uri="{FF2B5EF4-FFF2-40B4-BE49-F238E27FC236}">
                  <a16:creationId xmlns:a16="http://schemas.microsoft.com/office/drawing/2014/main" id="{F20EB4C8-B26A-4D94-8839-5701426A5939}"/>
                </a:ext>
              </a:extLst>
            </p:cNvPr>
            <p:cNvCxnSpPr>
              <a:cxnSpLocks/>
            </p:cNvCxnSpPr>
            <p:nvPr/>
          </p:nvCxnSpPr>
          <p:spPr>
            <a:xfrm flipH="1">
              <a:off x="6629535" y="2778642"/>
              <a:ext cx="1326052" cy="2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26A097-78EE-4FE9-9617-D9F0F02A8680}"/>
                </a:ext>
              </a:extLst>
            </p:cNvPr>
            <p:cNvCxnSpPr>
              <a:cxnSpLocks/>
            </p:cNvCxnSpPr>
            <p:nvPr/>
          </p:nvCxnSpPr>
          <p:spPr>
            <a:xfrm flipH="1">
              <a:off x="7954606" y="3506583"/>
              <a:ext cx="981" cy="419897"/>
            </a:xfrm>
            <a:prstGeom prst="line">
              <a:avLst/>
            </a:prstGeom>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675A453C-C5CF-4017-81C9-96121C6C1D86}"/>
                </a:ext>
              </a:extLst>
            </p:cNvPr>
            <p:cNvCxnSpPr>
              <a:stCxn id="67" idx="0"/>
            </p:cNvCxnSpPr>
            <p:nvPr/>
          </p:nvCxnSpPr>
          <p:spPr>
            <a:xfrm flipV="1">
              <a:off x="7955587" y="2778642"/>
              <a:ext cx="0" cy="308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220B8769-ABC6-4B73-82AB-3936D5C8A7D2}"/>
                </a:ext>
              </a:extLst>
            </p:cNvPr>
            <p:cNvSpPr/>
            <p:nvPr/>
          </p:nvSpPr>
          <p:spPr>
            <a:xfrm>
              <a:off x="5082131" y="3086687"/>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45" name="Rectangle 44">
              <a:extLst>
                <a:ext uri="{FF2B5EF4-FFF2-40B4-BE49-F238E27FC236}">
                  <a16:creationId xmlns:a16="http://schemas.microsoft.com/office/drawing/2014/main" id="{72C2F6F6-6BE7-4E62-911E-09418CD91B60}"/>
                </a:ext>
              </a:extLst>
            </p:cNvPr>
            <p:cNvSpPr/>
            <p:nvPr/>
          </p:nvSpPr>
          <p:spPr>
            <a:xfrm>
              <a:off x="5084468" y="3793976"/>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46" name="Rectangle 45">
              <a:extLst>
                <a:ext uri="{FF2B5EF4-FFF2-40B4-BE49-F238E27FC236}">
                  <a16:creationId xmlns:a16="http://schemas.microsoft.com/office/drawing/2014/main" id="{989BE3FA-3CC7-4599-9FAE-DF48C435E03A}"/>
                </a:ext>
              </a:extLst>
            </p:cNvPr>
            <p:cNvSpPr/>
            <p:nvPr/>
          </p:nvSpPr>
          <p:spPr>
            <a:xfrm>
              <a:off x="6183315" y="3793760"/>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cxnSp>
          <p:nvCxnSpPr>
            <p:cNvPr id="31" name="Straight Connector 30">
              <a:extLst>
                <a:ext uri="{FF2B5EF4-FFF2-40B4-BE49-F238E27FC236}">
                  <a16:creationId xmlns:a16="http://schemas.microsoft.com/office/drawing/2014/main" id="{133B5367-0155-434E-848C-509B30B37777}"/>
                </a:ext>
              </a:extLst>
            </p:cNvPr>
            <p:cNvCxnSpPr>
              <a:cxnSpLocks/>
            </p:cNvCxnSpPr>
            <p:nvPr/>
          </p:nvCxnSpPr>
          <p:spPr>
            <a:xfrm flipH="1">
              <a:off x="5521669" y="2778642"/>
              <a:ext cx="1101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1D96E24-4299-46C5-B37D-3E8C95BFC7BE}"/>
                </a:ext>
              </a:extLst>
            </p:cNvPr>
            <p:cNvCxnSpPr>
              <a:cxnSpLocks/>
            </p:cNvCxnSpPr>
            <p:nvPr/>
          </p:nvCxnSpPr>
          <p:spPr>
            <a:xfrm>
              <a:off x="6069644" y="2778642"/>
              <a:ext cx="2617" cy="8291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58D87EC-19EB-402E-9A46-E64F6992672C}"/>
                </a:ext>
              </a:extLst>
            </p:cNvPr>
            <p:cNvCxnSpPr>
              <a:cxnSpLocks/>
              <a:stCxn id="44" idx="0"/>
            </p:cNvCxnSpPr>
            <p:nvPr/>
          </p:nvCxnSpPr>
          <p:spPr>
            <a:xfrm flipH="1" flipV="1">
              <a:off x="5521669" y="2778642"/>
              <a:ext cx="1" cy="308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D99CDAB-1524-443B-ADF4-BB7E5E1862C4}"/>
                </a:ext>
              </a:extLst>
            </p:cNvPr>
            <p:cNvCxnSpPr>
              <a:stCxn id="45" idx="0"/>
              <a:endCxn id="45" idx="0"/>
            </p:cNvCxnSpPr>
            <p:nvPr/>
          </p:nvCxnSpPr>
          <p:spPr>
            <a:xfrm>
              <a:off x="5524007" y="3793976"/>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227A1F3F-EC2C-4769-8829-78227A679DC1}"/>
                </a:ext>
              </a:extLst>
            </p:cNvPr>
            <p:cNvCxnSpPr>
              <a:endCxn id="45" idx="0"/>
            </p:cNvCxnSpPr>
            <p:nvPr/>
          </p:nvCxnSpPr>
          <p:spPr>
            <a:xfrm rot="10800000" flipV="1">
              <a:off x="5524007" y="3607764"/>
              <a:ext cx="556612" cy="18621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E1D8BF58-EBEB-459F-8946-C15849AF68A4}"/>
                </a:ext>
              </a:extLst>
            </p:cNvPr>
            <p:cNvCxnSpPr>
              <a:endCxn id="46" idx="0"/>
            </p:cNvCxnSpPr>
            <p:nvPr/>
          </p:nvCxnSpPr>
          <p:spPr>
            <a:xfrm>
              <a:off x="6069644" y="3607763"/>
              <a:ext cx="553210" cy="18599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13171E85-163E-41D7-AD9E-B41C908D0A14}"/>
                </a:ext>
              </a:extLst>
            </p:cNvPr>
            <p:cNvCxnSpPr>
              <a:endCxn id="66" idx="0"/>
            </p:cNvCxnSpPr>
            <p:nvPr/>
          </p:nvCxnSpPr>
          <p:spPr>
            <a:xfrm rot="10800000" flipV="1">
              <a:off x="7501932" y="3926479"/>
              <a:ext cx="452675" cy="1097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FFD61F5F-05EC-4F71-BFCF-61CD8C844A52}"/>
                </a:ext>
              </a:extLst>
            </p:cNvPr>
            <p:cNvCxnSpPr>
              <a:endCxn id="60" idx="0"/>
            </p:cNvCxnSpPr>
            <p:nvPr/>
          </p:nvCxnSpPr>
          <p:spPr>
            <a:xfrm>
              <a:off x="7954605" y="3926480"/>
              <a:ext cx="467973" cy="11252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2" name="Audio 11">
            <a:hlinkClick r:id="" action="ppaction://media"/>
            <a:extLst>
              <a:ext uri="{FF2B5EF4-FFF2-40B4-BE49-F238E27FC236}">
                <a16:creationId xmlns:a16="http://schemas.microsoft.com/office/drawing/2014/main" id="{A7454F8A-F772-42CE-829D-6DD897D355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941968239"/>
      </p:ext>
    </p:extLst>
  </p:cSld>
  <p:clrMapOvr>
    <a:masterClrMapping/>
  </p:clrMapOvr>
  <mc:AlternateContent xmlns:mc="http://schemas.openxmlformats.org/markup-compatibility/2006" xmlns:p14="http://schemas.microsoft.com/office/powerpoint/2010/main">
    <mc:Choice Requires="p14">
      <p:transition spd="slow" p14:dur="2000" advTm="29071"/>
    </mc:Choice>
    <mc:Fallback xmlns="">
      <p:transition spd="slow" advTm="290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
            <a:extLst>
              <a:ext uri="{FF2B5EF4-FFF2-40B4-BE49-F238E27FC236}">
                <a16:creationId xmlns:a16="http://schemas.microsoft.com/office/drawing/2014/main" id="{A543F83C-C141-4FF1-8283-F5B23A22E3EE}"/>
              </a:ext>
            </a:extLst>
          </p:cNvPr>
          <p:cNvSpPr>
            <a:spLocks noGrp="1"/>
          </p:cNvSpPr>
          <p:nvPr>
            <p:ph type="sldNum" sz="quarter" idx="12"/>
          </p:nvPr>
        </p:nvSpPr>
        <p:spPr/>
        <p:txBody>
          <a:bodyPr/>
          <a:lstStyle/>
          <a:p>
            <a:r>
              <a:rPr lang="en-US" sz="1400" dirty="0">
                <a:solidFill>
                  <a:srgbClr val="C1CD23"/>
                </a:solidFill>
              </a:rPr>
              <a:t>|</a:t>
            </a:r>
            <a:r>
              <a:rPr lang="en-US" sz="1400" dirty="0"/>
              <a:t> </a:t>
            </a:r>
            <a:fld id="{295008BC-DA31-4D19-837B-EFA4386B05F5}" type="slidenum">
              <a:rPr lang="en-US" sz="1400" smtClean="0">
                <a:solidFill>
                  <a:schemeClr val="tx1">
                    <a:lumMod val="50000"/>
                    <a:lumOff val="50000"/>
                  </a:schemeClr>
                </a:solidFill>
              </a:rPr>
              <a:pPr/>
              <a:t>8</a:t>
            </a:fld>
            <a:r>
              <a:rPr lang="en-US" sz="1400" dirty="0"/>
              <a:t> </a:t>
            </a:r>
            <a:r>
              <a:rPr lang="en-US" sz="1400" dirty="0">
                <a:solidFill>
                  <a:srgbClr val="C1CD23"/>
                </a:solidFill>
              </a:rPr>
              <a:t>|</a:t>
            </a:r>
          </a:p>
        </p:txBody>
      </p:sp>
      <p:sp>
        <p:nvSpPr>
          <p:cNvPr id="2" name="Title 1">
            <a:extLst>
              <a:ext uri="{FF2B5EF4-FFF2-40B4-BE49-F238E27FC236}">
                <a16:creationId xmlns:a16="http://schemas.microsoft.com/office/drawing/2014/main" id="{E816DC1B-5B42-410B-94EA-543B9FC292F5}"/>
              </a:ext>
            </a:extLst>
          </p:cNvPr>
          <p:cNvSpPr>
            <a:spLocks noGrp="1"/>
          </p:cNvSpPr>
          <p:nvPr>
            <p:ph type="title" idx="4294967295"/>
          </p:nvPr>
        </p:nvSpPr>
        <p:spPr>
          <a:xfrm>
            <a:off x="484094" y="290448"/>
            <a:ext cx="9328150" cy="868363"/>
          </a:xfrm>
        </p:spPr>
        <p:txBody>
          <a:bodyPr/>
          <a:lstStyle/>
          <a:p>
            <a:r>
              <a:rPr lang="en-US" dirty="0"/>
              <a:t>Program Sponsor</a:t>
            </a:r>
          </a:p>
        </p:txBody>
      </p:sp>
      <p:grpSp>
        <p:nvGrpSpPr>
          <p:cNvPr id="5" name="Group 4">
            <a:extLst>
              <a:ext uri="{FF2B5EF4-FFF2-40B4-BE49-F238E27FC236}">
                <a16:creationId xmlns:a16="http://schemas.microsoft.com/office/drawing/2014/main" id="{77A67378-B269-4618-A538-17ED32583B35}"/>
              </a:ext>
            </a:extLst>
          </p:cNvPr>
          <p:cNvGrpSpPr/>
          <p:nvPr/>
        </p:nvGrpSpPr>
        <p:grpSpPr>
          <a:xfrm>
            <a:off x="1769949" y="1325741"/>
            <a:ext cx="8249540" cy="4977782"/>
            <a:chOff x="4571999" y="1769819"/>
            <a:chExt cx="4173980" cy="2463253"/>
          </a:xfrm>
        </p:grpSpPr>
        <p:grpSp>
          <p:nvGrpSpPr>
            <p:cNvPr id="6" name="Group 5">
              <a:extLst>
                <a:ext uri="{FF2B5EF4-FFF2-40B4-BE49-F238E27FC236}">
                  <a16:creationId xmlns:a16="http://schemas.microsoft.com/office/drawing/2014/main" id="{97BFA6D5-1605-4823-8257-CE46F50265D9}"/>
                </a:ext>
              </a:extLst>
            </p:cNvPr>
            <p:cNvGrpSpPr/>
            <p:nvPr/>
          </p:nvGrpSpPr>
          <p:grpSpPr>
            <a:xfrm>
              <a:off x="4571999" y="1769819"/>
              <a:ext cx="4173980" cy="2463253"/>
              <a:chOff x="4571999" y="1620353"/>
              <a:chExt cx="4173980" cy="2463253"/>
            </a:xfrm>
          </p:grpSpPr>
          <p:sp>
            <p:nvSpPr>
              <p:cNvPr id="21" name="Rectangle 20">
                <a:extLst>
                  <a:ext uri="{FF2B5EF4-FFF2-40B4-BE49-F238E27FC236}">
                    <a16:creationId xmlns:a16="http://schemas.microsoft.com/office/drawing/2014/main" id="{75AADEA5-24F9-4221-8B55-365D1C9F303E}"/>
                  </a:ext>
                </a:extLst>
              </p:cNvPr>
              <p:cNvSpPr/>
              <p:nvPr/>
            </p:nvSpPr>
            <p:spPr>
              <a:xfrm>
                <a:off x="4571999" y="1620353"/>
                <a:ext cx="998959" cy="725194"/>
              </a:xfrm>
              <a:prstGeom prst="rect">
                <a:avLst/>
              </a:prstGeom>
              <a:solidFill>
                <a:schemeClr val="accent3">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CVE Board</a:t>
                </a:r>
              </a:p>
            </p:txBody>
          </p:sp>
          <p:sp>
            <p:nvSpPr>
              <p:cNvPr id="22" name="Rectangle 21">
                <a:extLst>
                  <a:ext uri="{FF2B5EF4-FFF2-40B4-BE49-F238E27FC236}">
                    <a16:creationId xmlns:a16="http://schemas.microsoft.com/office/drawing/2014/main" id="{5FBA6E96-CFE6-4D53-AD6D-B7E592D0BFBF}"/>
                  </a:ext>
                </a:extLst>
              </p:cNvPr>
              <p:cNvSpPr/>
              <p:nvPr/>
            </p:nvSpPr>
            <p:spPr>
              <a:xfrm>
                <a:off x="7621342" y="1620354"/>
                <a:ext cx="1124637" cy="734580"/>
              </a:xfrm>
              <a:prstGeom prst="rect">
                <a:avLst/>
              </a:prstGeom>
              <a:solidFill>
                <a:schemeClr val="tx2">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DHS CISA VMC (Sponsor Organization)</a:t>
                </a:r>
              </a:p>
            </p:txBody>
          </p:sp>
          <p:sp>
            <p:nvSpPr>
              <p:cNvPr id="23" name="Rectangle 22">
                <a:extLst>
                  <a:ext uri="{FF2B5EF4-FFF2-40B4-BE49-F238E27FC236}">
                    <a16:creationId xmlns:a16="http://schemas.microsoft.com/office/drawing/2014/main" id="{FC09E728-DB9D-41C5-B86B-6C50B1210A82}"/>
                  </a:ext>
                </a:extLst>
              </p:cNvPr>
              <p:cNvSpPr/>
              <p:nvPr/>
            </p:nvSpPr>
            <p:spPr>
              <a:xfrm>
                <a:off x="6091590" y="1620353"/>
                <a:ext cx="1124641" cy="725193"/>
              </a:xfrm>
              <a:prstGeom prst="rect">
                <a:avLst/>
              </a:prstGeom>
              <a:solidFill>
                <a:schemeClr val="tx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MITRE (Top-Level Root, Secretariat, CNA-LR)</a:t>
                </a:r>
              </a:p>
            </p:txBody>
          </p:sp>
          <p:grpSp>
            <p:nvGrpSpPr>
              <p:cNvPr id="24" name="Group 23">
                <a:extLst>
                  <a:ext uri="{FF2B5EF4-FFF2-40B4-BE49-F238E27FC236}">
                    <a16:creationId xmlns:a16="http://schemas.microsoft.com/office/drawing/2014/main" id="{129DB025-ACB7-4F0F-97E8-DECA525C7169}"/>
                  </a:ext>
                </a:extLst>
              </p:cNvPr>
              <p:cNvGrpSpPr/>
              <p:nvPr/>
            </p:nvGrpSpPr>
            <p:grpSpPr>
              <a:xfrm>
                <a:off x="7216231" y="2937221"/>
                <a:ext cx="1492046" cy="718330"/>
                <a:chOff x="6481758" y="2792089"/>
                <a:chExt cx="1492046" cy="718330"/>
              </a:xfrm>
            </p:grpSpPr>
            <p:sp>
              <p:nvSpPr>
                <p:cNvPr id="31" name="Rectangle 30">
                  <a:extLst>
                    <a:ext uri="{FF2B5EF4-FFF2-40B4-BE49-F238E27FC236}">
                      <a16:creationId xmlns:a16="http://schemas.microsoft.com/office/drawing/2014/main" id="{F07BB0FE-2B5C-45C2-A51E-C455CBF7CB92}"/>
                    </a:ext>
                  </a:extLst>
                </p:cNvPr>
                <p:cNvSpPr>
                  <a:spLocks noChangeAspect="1"/>
                </p:cNvSpPr>
                <p:nvPr/>
              </p:nvSpPr>
              <p:spPr>
                <a:xfrm>
                  <a:off x="6481758" y="3316356"/>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32" name="Rectangle 31">
                  <a:extLst>
                    <a:ext uri="{FF2B5EF4-FFF2-40B4-BE49-F238E27FC236}">
                      <a16:creationId xmlns:a16="http://schemas.microsoft.com/office/drawing/2014/main" id="{9CD71D7C-8E06-4A94-8CC0-BBFF5BD0C85B}"/>
                    </a:ext>
                  </a:extLst>
                </p:cNvPr>
                <p:cNvSpPr>
                  <a:spLocks noChangeAspect="1"/>
                </p:cNvSpPr>
                <p:nvPr/>
              </p:nvSpPr>
              <p:spPr>
                <a:xfrm>
                  <a:off x="7402405" y="3313167"/>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33" name="Rectangle 32">
                  <a:extLst>
                    <a:ext uri="{FF2B5EF4-FFF2-40B4-BE49-F238E27FC236}">
                      <a16:creationId xmlns:a16="http://schemas.microsoft.com/office/drawing/2014/main" id="{32C5D207-2E5A-479A-93E9-7652C149DAAC}"/>
                    </a:ext>
                  </a:extLst>
                </p:cNvPr>
                <p:cNvSpPr>
                  <a:spLocks noChangeAspect="1"/>
                </p:cNvSpPr>
                <p:nvPr/>
              </p:nvSpPr>
              <p:spPr>
                <a:xfrm>
                  <a:off x="6886869" y="2792089"/>
                  <a:ext cx="668490" cy="318715"/>
                </a:xfrm>
                <a:prstGeom prst="rect">
                  <a:avLst/>
                </a:prstGeom>
                <a:solidFill>
                  <a:schemeClr val="bg2">
                    <a:lumMod val="5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Root</a:t>
                  </a:r>
                  <a:endParaRPr lang="en-US" sz="1200" b="1" dirty="0">
                    <a:solidFill>
                      <a:schemeClr val="tx1"/>
                    </a:solidFill>
                  </a:endParaRPr>
                </a:p>
              </p:txBody>
            </p:sp>
            <p:cxnSp>
              <p:nvCxnSpPr>
                <p:cNvPr id="34" name="Connector: Elbow 33">
                  <a:extLst>
                    <a:ext uri="{FF2B5EF4-FFF2-40B4-BE49-F238E27FC236}">
                      <a16:creationId xmlns:a16="http://schemas.microsoft.com/office/drawing/2014/main" id="{F1252379-3FD2-44D4-82B5-8AB43AE43CCA}"/>
                    </a:ext>
                  </a:extLst>
                </p:cNvPr>
                <p:cNvCxnSpPr>
                  <a:cxnSpLocks noChangeAspect="1"/>
                  <a:stCxn id="31" idx="0"/>
                  <a:endCxn id="33" idx="2"/>
                </p:cNvCxnSpPr>
                <p:nvPr/>
              </p:nvCxnSpPr>
              <p:spPr>
                <a:xfrm rot="5400000" flipH="1" flipV="1">
                  <a:off x="6891510" y="2986752"/>
                  <a:ext cx="205552" cy="45365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0358ABE4-5160-4558-9E7A-3FFAC0886BD0}"/>
                    </a:ext>
                  </a:extLst>
                </p:cNvPr>
                <p:cNvCxnSpPr>
                  <a:cxnSpLocks noChangeAspect="1"/>
                  <a:stCxn id="32" idx="0"/>
                  <a:endCxn id="33" idx="2"/>
                </p:cNvCxnSpPr>
                <p:nvPr/>
              </p:nvCxnSpPr>
              <p:spPr>
                <a:xfrm rot="16200000" flipV="1">
                  <a:off x="7353429" y="2978490"/>
                  <a:ext cx="202363" cy="46699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8BF29413-28CD-49DB-9A15-5B906D9B16A9}"/>
                  </a:ext>
                </a:extLst>
              </p:cNvPr>
              <p:cNvCxnSpPr>
                <a:cxnSpLocks/>
                <a:stCxn id="21" idx="3"/>
                <a:endCxn id="23" idx="1"/>
              </p:cNvCxnSpPr>
              <p:nvPr/>
            </p:nvCxnSpPr>
            <p:spPr>
              <a:xfrm>
                <a:off x="5570958" y="1982950"/>
                <a:ext cx="52063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D0485F-FCF0-463E-9337-0737F9E5C953}"/>
                  </a:ext>
                </a:extLst>
              </p:cNvPr>
              <p:cNvCxnSpPr>
                <a:cxnSpLocks/>
                <a:stCxn id="23" idx="3"/>
                <a:endCxn id="22" idx="1"/>
              </p:cNvCxnSpPr>
              <p:nvPr/>
            </p:nvCxnSpPr>
            <p:spPr>
              <a:xfrm>
                <a:off x="7216231" y="1982950"/>
                <a:ext cx="405111" cy="4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4D62B9-2C0C-4481-AF9F-FD8ED4DC1B5C}"/>
                  </a:ext>
                </a:extLst>
              </p:cNvPr>
              <p:cNvCxnSpPr/>
              <p:nvPr/>
            </p:nvCxnSpPr>
            <p:spPr>
              <a:xfrm flipH="1" flipV="1">
                <a:off x="6629534" y="2354934"/>
                <a:ext cx="1" cy="58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F1278A1-71A7-4EAA-BA2E-4514E902CEAB}"/>
                  </a:ext>
                </a:extLst>
              </p:cNvPr>
              <p:cNvSpPr>
                <a:spLocks noChangeAspect="1"/>
              </p:cNvSpPr>
              <p:nvPr/>
            </p:nvSpPr>
            <p:spPr>
              <a:xfrm>
                <a:off x="8136878" y="3889543"/>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Sub-CNA</a:t>
                </a:r>
              </a:p>
            </p:txBody>
          </p:sp>
          <p:sp>
            <p:nvSpPr>
              <p:cNvPr id="29" name="Rectangle 28">
                <a:extLst>
                  <a:ext uri="{FF2B5EF4-FFF2-40B4-BE49-F238E27FC236}">
                    <a16:creationId xmlns:a16="http://schemas.microsoft.com/office/drawing/2014/main" id="{F8B81A81-DAD6-4222-A07F-44C870497AA2}"/>
                  </a:ext>
                </a:extLst>
              </p:cNvPr>
              <p:cNvSpPr>
                <a:spLocks noChangeAspect="1"/>
              </p:cNvSpPr>
              <p:nvPr/>
            </p:nvSpPr>
            <p:spPr>
              <a:xfrm>
                <a:off x="7216231" y="3886755"/>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Sub-CNA</a:t>
                </a:r>
              </a:p>
            </p:txBody>
          </p:sp>
          <p:sp>
            <p:nvSpPr>
              <p:cNvPr id="30" name="Rectangle 29">
                <a:extLst>
                  <a:ext uri="{FF2B5EF4-FFF2-40B4-BE49-F238E27FC236}">
                    <a16:creationId xmlns:a16="http://schemas.microsoft.com/office/drawing/2014/main" id="{9D364E02-6C5A-488B-8F5D-75237B2A8DC8}"/>
                  </a:ext>
                </a:extLst>
              </p:cNvPr>
              <p:cNvSpPr/>
              <p:nvPr/>
            </p:nvSpPr>
            <p:spPr>
              <a:xfrm>
                <a:off x="6183315" y="2940466"/>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grpSp>
        <p:cxnSp>
          <p:nvCxnSpPr>
            <p:cNvPr id="7" name="Straight Connector 6">
              <a:extLst>
                <a:ext uri="{FF2B5EF4-FFF2-40B4-BE49-F238E27FC236}">
                  <a16:creationId xmlns:a16="http://schemas.microsoft.com/office/drawing/2014/main" id="{4FE7B3C7-91CC-444D-8BC1-22F812E9B7B7}"/>
                </a:ext>
              </a:extLst>
            </p:cNvPr>
            <p:cNvCxnSpPr>
              <a:cxnSpLocks/>
            </p:cNvCxnSpPr>
            <p:nvPr/>
          </p:nvCxnSpPr>
          <p:spPr>
            <a:xfrm flipH="1">
              <a:off x="6629535" y="2778642"/>
              <a:ext cx="1326052" cy="2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51A7C1-2719-463C-B831-92687ECFD832}"/>
                </a:ext>
              </a:extLst>
            </p:cNvPr>
            <p:cNvCxnSpPr>
              <a:cxnSpLocks/>
            </p:cNvCxnSpPr>
            <p:nvPr/>
          </p:nvCxnSpPr>
          <p:spPr>
            <a:xfrm flipH="1">
              <a:off x="7954606" y="3506583"/>
              <a:ext cx="981" cy="419897"/>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7466192-0A55-4825-82F6-404D19B59184}"/>
                </a:ext>
              </a:extLst>
            </p:cNvPr>
            <p:cNvCxnSpPr>
              <a:stCxn id="33" idx="0"/>
            </p:cNvCxnSpPr>
            <p:nvPr/>
          </p:nvCxnSpPr>
          <p:spPr>
            <a:xfrm flipV="1">
              <a:off x="7955587" y="2778642"/>
              <a:ext cx="0" cy="308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C6402CD-9188-4FBC-9689-78B795965AAD}"/>
                </a:ext>
              </a:extLst>
            </p:cNvPr>
            <p:cNvSpPr/>
            <p:nvPr/>
          </p:nvSpPr>
          <p:spPr>
            <a:xfrm>
              <a:off x="5082131" y="3086687"/>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11" name="Rectangle 10">
              <a:extLst>
                <a:ext uri="{FF2B5EF4-FFF2-40B4-BE49-F238E27FC236}">
                  <a16:creationId xmlns:a16="http://schemas.microsoft.com/office/drawing/2014/main" id="{338DE2C8-DE73-4625-BDE9-42D36AA210EB}"/>
                </a:ext>
              </a:extLst>
            </p:cNvPr>
            <p:cNvSpPr/>
            <p:nvPr/>
          </p:nvSpPr>
          <p:spPr>
            <a:xfrm>
              <a:off x="5084468" y="3793976"/>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12" name="Rectangle 11">
              <a:extLst>
                <a:ext uri="{FF2B5EF4-FFF2-40B4-BE49-F238E27FC236}">
                  <a16:creationId xmlns:a16="http://schemas.microsoft.com/office/drawing/2014/main" id="{44BB8082-A69C-4611-BAE6-E840C58ADFBF}"/>
                </a:ext>
              </a:extLst>
            </p:cNvPr>
            <p:cNvSpPr/>
            <p:nvPr/>
          </p:nvSpPr>
          <p:spPr>
            <a:xfrm>
              <a:off x="6183315" y="3793760"/>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cxnSp>
          <p:nvCxnSpPr>
            <p:cNvPr id="13" name="Straight Connector 12">
              <a:extLst>
                <a:ext uri="{FF2B5EF4-FFF2-40B4-BE49-F238E27FC236}">
                  <a16:creationId xmlns:a16="http://schemas.microsoft.com/office/drawing/2014/main" id="{F4B3A639-5FFD-4C30-82CC-473D6B758511}"/>
                </a:ext>
              </a:extLst>
            </p:cNvPr>
            <p:cNvCxnSpPr>
              <a:cxnSpLocks/>
            </p:cNvCxnSpPr>
            <p:nvPr/>
          </p:nvCxnSpPr>
          <p:spPr>
            <a:xfrm flipH="1">
              <a:off x="5521669" y="2778642"/>
              <a:ext cx="1101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3190E0-5A80-4266-81B5-79FDD38D78A4}"/>
                </a:ext>
              </a:extLst>
            </p:cNvPr>
            <p:cNvCxnSpPr>
              <a:cxnSpLocks/>
            </p:cNvCxnSpPr>
            <p:nvPr/>
          </p:nvCxnSpPr>
          <p:spPr>
            <a:xfrm>
              <a:off x="6069644" y="2778642"/>
              <a:ext cx="2617" cy="8291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49F1060-CCE6-4C70-95F9-05523BDA7984}"/>
                </a:ext>
              </a:extLst>
            </p:cNvPr>
            <p:cNvCxnSpPr>
              <a:cxnSpLocks/>
              <a:stCxn id="10" idx="0"/>
            </p:cNvCxnSpPr>
            <p:nvPr/>
          </p:nvCxnSpPr>
          <p:spPr>
            <a:xfrm flipH="1" flipV="1">
              <a:off x="5521669" y="2778642"/>
              <a:ext cx="1" cy="308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382054-7582-4ADF-ABC1-7D0B5003C2C5}"/>
                </a:ext>
              </a:extLst>
            </p:cNvPr>
            <p:cNvCxnSpPr>
              <a:stCxn id="11" idx="0"/>
              <a:endCxn id="11" idx="0"/>
            </p:cNvCxnSpPr>
            <p:nvPr/>
          </p:nvCxnSpPr>
          <p:spPr>
            <a:xfrm>
              <a:off x="5524007" y="3793976"/>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A9AA535D-88EC-4124-B296-7F5E707C0AE9}"/>
                </a:ext>
              </a:extLst>
            </p:cNvPr>
            <p:cNvCxnSpPr>
              <a:endCxn id="11" idx="0"/>
            </p:cNvCxnSpPr>
            <p:nvPr/>
          </p:nvCxnSpPr>
          <p:spPr>
            <a:xfrm rot="10800000" flipV="1">
              <a:off x="5524007" y="3607764"/>
              <a:ext cx="556612" cy="18621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7403CCB-72DD-4B6A-BC6A-70BBE8836108}"/>
                </a:ext>
              </a:extLst>
            </p:cNvPr>
            <p:cNvCxnSpPr>
              <a:endCxn id="12" idx="0"/>
            </p:cNvCxnSpPr>
            <p:nvPr/>
          </p:nvCxnSpPr>
          <p:spPr>
            <a:xfrm>
              <a:off x="6069644" y="3607763"/>
              <a:ext cx="553210" cy="18599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BD597FE8-BF1D-4108-9BD9-A65A4A89A667}"/>
                </a:ext>
              </a:extLst>
            </p:cNvPr>
            <p:cNvCxnSpPr>
              <a:endCxn id="29" idx="0"/>
            </p:cNvCxnSpPr>
            <p:nvPr/>
          </p:nvCxnSpPr>
          <p:spPr>
            <a:xfrm rot="10800000" flipV="1">
              <a:off x="7501932" y="3926479"/>
              <a:ext cx="452675" cy="1097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36078F44-D664-4F56-A93C-C18365294411}"/>
                </a:ext>
              </a:extLst>
            </p:cNvPr>
            <p:cNvCxnSpPr>
              <a:endCxn id="28" idx="0"/>
            </p:cNvCxnSpPr>
            <p:nvPr/>
          </p:nvCxnSpPr>
          <p:spPr>
            <a:xfrm>
              <a:off x="7954605" y="3926480"/>
              <a:ext cx="467973" cy="11252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Audio 3">
            <a:hlinkClick r:id="" action="ppaction://media"/>
            <a:extLst>
              <a:ext uri="{FF2B5EF4-FFF2-40B4-BE49-F238E27FC236}">
                <a16:creationId xmlns:a16="http://schemas.microsoft.com/office/drawing/2014/main" id="{CE8FD40F-0EEE-4442-A99D-1FB258F6FCD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826285462"/>
      </p:ext>
    </p:extLst>
  </p:cSld>
  <p:clrMapOvr>
    <a:masterClrMapping/>
  </p:clrMapOvr>
  <mc:AlternateContent xmlns:mc="http://schemas.openxmlformats.org/markup-compatibility/2006" xmlns:p14="http://schemas.microsoft.com/office/powerpoint/2010/main">
    <mc:Choice Requires="p14">
      <p:transition spd="slow" p14:dur="2000" advTm="19162"/>
    </mc:Choice>
    <mc:Fallback xmlns="">
      <p:transition spd="slow" advTm="191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
            <a:extLst>
              <a:ext uri="{FF2B5EF4-FFF2-40B4-BE49-F238E27FC236}">
                <a16:creationId xmlns:a16="http://schemas.microsoft.com/office/drawing/2014/main" id="{FA1EE97F-B3E1-471E-AEE8-B9AA88141AC7}"/>
              </a:ext>
            </a:extLst>
          </p:cNvPr>
          <p:cNvSpPr>
            <a:spLocks noGrp="1"/>
          </p:cNvSpPr>
          <p:nvPr>
            <p:ph type="sldNum" sz="quarter" idx="12"/>
          </p:nvPr>
        </p:nvSpPr>
        <p:spPr/>
        <p:txBody>
          <a:bodyPr/>
          <a:lstStyle/>
          <a:p>
            <a:r>
              <a:rPr lang="en-US" sz="1400" dirty="0">
                <a:solidFill>
                  <a:srgbClr val="C1CD23"/>
                </a:solidFill>
              </a:rPr>
              <a:t>|</a:t>
            </a:r>
            <a:r>
              <a:rPr lang="en-US" sz="1400" dirty="0"/>
              <a:t> </a:t>
            </a:r>
            <a:fld id="{295008BC-DA31-4D19-837B-EFA4386B05F5}" type="slidenum">
              <a:rPr lang="en-US" sz="1400" smtClean="0">
                <a:solidFill>
                  <a:schemeClr val="tx1">
                    <a:lumMod val="50000"/>
                    <a:lumOff val="50000"/>
                  </a:schemeClr>
                </a:solidFill>
              </a:rPr>
              <a:pPr/>
              <a:t>9</a:t>
            </a:fld>
            <a:r>
              <a:rPr lang="en-US" sz="1400" dirty="0"/>
              <a:t> </a:t>
            </a:r>
            <a:r>
              <a:rPr lang="en-US" sz="1400" dirty="0">
                <a:solidFill>
                  <a:srgbClr val="C1CD23"/>
                </a:solidFill>
              </a:rPr>
              <a:t>|</a:t>
            </a:r>
          </a:p>
        </p:txBody>
      </p:sp>
      <p:sp>
        <p:nvSpPr>
          <p:cNvPr id="2" name="Title 1">
            <a:extLst>
              <a:ext uri="{FF2B5EF4-FFF2-40B4-BE49-F238E27FC236}">
                <a16:creationId xmlns:a16="http://schemas.microsoft.com/office/drawing/2014/main" id="{E816DC1B-5B42-410B-94EA-543B9FC292F5}"/>
              </a:ext>
            </a:extLst>
          </p:cNvPr>
          <p:cNvSpPr>
            <a:spLocks noGrp="1"/>
          </p:cNvSpPr>
          <p:nvPr>
            <p:ph type="title" idx="4294967295"/>
          </p:nvPr>
        </p:nvSpPr>
        <p:spPr>
          <a:xfrm>
            <a:off x="570154" y="253356"/>
            <a:ext cx="11080377" cy="868362"/>
          </a:xfrm>
        </p:spPr>
        <p:txBody>
          <a:bodyPr>
            <a:normAutofit fontScale="90000"/>
          </a:bodyPr>
          <a:lstStyle/>
          <a:p>
            <a:r>
              <a:rPr lang="en-US" dirty="0"/>
              <a:t>Top-Level Root (formerly “Program Root”), Secretariat, CNA-LR</a:t>
            </a:r>
          </a:p>
        </p:txBody>
      </p:sp>
      <p:grpSp>
        <p:nvGrpSpPr>
          <p:cNvPr id="5" name="Group 4">
            <a:extLst>
              <a:ext uri="{FF2B5EF4-FFF2-40B4-BE49-F238E27FC236}">
                <a16:creationId xmlns:a16="http://schemas.microsoft.com/office/drawing/2014/main" id="{77A67378-B269-4618-A538-17ED32583B35}"/>
              </a:ext>
            </a:extLst>
          </p:cNvPr>
          <p:cNvGrpSpPr/>
          <p:nvPr/>
        </p:nvGrpSpPr>
        <p:grpSpPr>
          <a:xfrm>
            <a:off x="1891988" y="1325153"/>
            <a:ext cx="8249540" cy="4977782"/>
            <a:chOff x="4571999" y="1769819"/>
            <a:chExt cx="4173980" cy="2463253"/>
          </a:xfrm>
        </p:grpSpPr>
        <p:grpSp>
          <p:nvGrpSpPr>
            <p:cNvPr id="6" name="Group 5">
              <a:extLst>
                <a:ext uri="{FF2B5EF4-FFF2-40B4-BE49-F238E27FC236}">
                  <a16:creationId xmlns:a16="http://schemas.microsoft.com/office/drawing/2014/main" id="{97BFA6D5-1605-4823-8257-CE46F50265D9}"/>
                </a:ext>
              </a:extLst>
            </p:cNvPr>
            <p:cNvGrpSpPr/>
            <p:nvPr/>
          </p:nvGrpSpPr>
          <p:grpSpPr>
            <a:xfrm>
              <a:off x="4571999" y="1769819"/>
              <a:ext cx="4173980" cy="2463253"/>
              <a:chOff x="4571999" y="1620353"/>
              <a:chExt cx="4173980" cy="2463253"/>
            </a:xfrm>
          </p:grpSpPr>
          <p:sp>
            <p:nvSpPr>
              <p:cNvPr id="21" name="Rectangle 20">
                <a:extLst>
                  <a:ext uri="{FF2B5EF4-FFF2-40B4-BE49-F238E27FC236}">
                    <a16:creationId xmlns:a16="http://schemas.microsoft.com/office/drawing/2014/main" id="{75AADEA5-24F9-4221-8B55-365D1C9F303E}"/>
                  </a:ext>
                </a:extLst>
              </p:cNvPr>
              <p:cNvSpPr/>
              <p:nvPr/>
            </p:nvSpPr>
            <p:spPr>
              <a:xfrm>
                <a:off x="4571999" y="1620353"/>
                <a:ext cx="998959" cy="725194"/>
              </a:xfrm>
              <a:prstGeom prst="rect">
                <a:avLst/>
              </a:prstGeom>
              <a:solidFill>
                <a:schemeClr val="accent3">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CVE Board</a:t>
                </a:r>
              </a:p>
            </p:txBody>
          </p:sp>
          <p:sp>
            <p:nvSpPr>
              <p:cNvPr id="22" name="Rectangle 21">
                <a:extLst>
                  <a:ext uri="{FF2B5EF4-FFF2-40B4-BE49-F238E27FC236}">
                    <a16:creationId xmlns:a16="http://schemas.microsoft.com/office/drawing/2014/main" id="{5FBA6E96-CFE6-4D53-AD6D-B7E592D0BFBF}"/>
                  </a:ext>
                </a:extLst>
              </p:cNvPr>
              <p:cNvSpPr/>
              <p:nvPr/>
            </p:nvSpPr>
            <p:spPr>
              <a:xfrm>
                <a:off x="7621342" y="1620354"/>
                <a:ext cx="1124637" cy="734580"/>
              </a:xfrm>
              <a:prstGeom prst="rect">
                <a:avLst/>
              </a:prstGeom>
              <a:solidFill>
                <a:schemeClr val="tx2">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DHS CISA VMC (Sponsor Organization)</a:t>
                </a:r>
              </a:p>
            </p:txBody>
          </p:sp>
          <p:sp>
            <p:nvSpPr>
              <p:cNvPr id="23" name="Rectangle 22">
                <a:extLst>
                  <a:ext uri="{FF2B5EF4-FFF2-40B4-BE49-F238E27FC236}">
                    <a16:creationId xmlns:a16="http://schemas.microsoft.com/office/drawing/2014/main" id="{FC09E728-DB9D-41C5-B86B-6C50B1210A82}"/>
                  </a:ext>
                </a:extLst>
              </p:cNvPr>
              <p:cNvSpPr/>
              <p:nvPr/>
            </p:nvSpPr>
            <p:spPr>
              <a:xfrm>
                <a:off x="6091590" y="1620353"/>
                <a:ext cx="1124641" cy="725193"/>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MITRE (Top-Level  Root, Secretariat, CNA-LR)</a:t>
                </a:r>
              </a:p>
            </p:txBody>
          </p:sp>
          <p:grpSp>
            <p:nvGrpSpPr>
              <p:cNvPr id="24" name="Group 23">
                <a:extLst>
                  <a:ext uri="{FF2B5EF4-FFF2-40B4-BE49-F238E27FC236}">
                    <a16:creationId xmlns:a16="http://schemas.microsoft.com/office/drawing/2014/main" id="{129DB025-ACB7-4F0F-97E8-DECA525C7169}"/>
                  </a:ext>
                </a:extLst>
              </p:cNvPr>
              <p:cNvGrpSpPr/>
              <p:nvPr/>
            </p:nvGrpSpPr>
            <p:grpSpPr>
              <a:xfrm>
                <a:off x="7216231" y="2753721"/>
                <a:ext cx="1492046" cy="901830"/>
                <a:chOff x="6481758" y="2608589"/>
                <a:chExt cx="1492046" cy="901830"/>
              </a:xfrm>
            </p:grpSpPr>
            <p:sp>
              <p:nvSpPr>
                <p:cNvPr id="31" name="Rectangle 30">
                  <a:extLst>
                    <a:ext uri="{FF2B5EF4-FFF2-40B4-BE49-F238E27FC236}">
                      <a16:creationId xmlns:a16="http://schemas.microsoft.com/office/drawing/2014/main" id="{F07BB0FE-2B5C-45C2-A51E-C455CBF7CB92}"/>
                    </a:ext>
                  </a:extLst>
                </p:cNvPr>
                <p:cNvSpPr>
                  <a:spLocks noChangeAspect="1"/>
                </p:cNvSpPr>
                <p:nvPr/>
              </p:nvSpPr>
              <p:spPr>
                <a:xfrm>
                  <a:off x="6481758" y="3316356"/>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32" name="Rectangle 31">
                  <a:extLst>
                    <a:ext uri="{FF2B5EF4-FFF2-40B4-BE49-F238E27FC236}">
                      <a16:creationId xmlns:a16="http://schemas.microsoft.com/office/drawing/2014/main" id="{9CD71D7C-8E06-4A94-8CC0-BBFF5BD0C85B}"/>
                    </a:ext>
                  </a:extLst>
                </p:cNvPr>
                <p:cNvSpPr>
                  <a:spLocks noChangeAspect="1"/>
                </p:cNvSpPr>
                <p:nvPr/>
              </p:nvSpPr>
              <p:spPr>
                <a:xfrm>
                  <a:off x="7402405" y="3313167"/>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33" name="Rectangle 32">
                  <a:extLst>
                    <a:ext uri="{FF2B5EF4-FFF2-40B4-BE49-F238E27FC236}">
                      <a16:creationId xmlns:a16="http://schemas.microsoft.com/office/drawing/2014/main" id="{32C5D207-2E5A-479A-93E9-7652C149DAAC}"/>
                    </a:ext>
                  </a:extLst>
                </p:cNvPr>
                <p:cNvSpPr>
                  <a:spLocks noChangeAspect="1"/>
                </p:cNvSpPr>
                <p:nvPr/>
              </p:nvSpPr>
              <p:spPr>
                <a:xfrm>
                  <a:off x="6885192" y="2608589"/>
                  <a:ext cx="668490" cy="318715"/>
                </a:xfrm>
                <a:prstGeom prst="rect">
                  <a:avLst/>
                </a:prstGeom>
                <a:solidFill>
                  <a:schemeClr val="bg2">
                    <a:lumMod val="5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Root</a:t>
                  </a:r>
                </a:p>
              </p:txBody>
            </p:sp>
            <p:cxnSp>
              <p:nvCxnSpPr>
                <p:cNvPr id="34" name="Connector: Elbow 33">
                  <a:extLst>
                    <a:ext uri="{FF2B5EF4-FFF2-40B4-BE49-F238E27FC236}">
                      <a16:creationId xmlns:a16="http://schemas.microsoft.com/office/drawing/2014/main" id="{F1252379-3FD2-44D4-82B5-8AB43AE43CCA}"/>
                    </a:ext>
                  </a:extLst>
                </p:cNvPr>
                <p:cNvCxnSpPr>
                  <a:cxnSpLocks noChangeAspect="1"/>
                  <a:stCxn id="31" idx="0"/>
                  <a:endCxn id="33" idx="2"/>
                </p:cNvCxnSpPr>
                <p:nvPr/>
              </p:nvCxnSpPr>
              <p:spPr>
                <a:xfrm rot="5400000" flipH="1" flipV="1">
                  <a:off x="6798921" y="2895841"/>
                  <a:ext cx="389052" cy="45197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0358ABE4-5160-4558-9E7A-3FFAC0886BD0}"/>
                    </a:ext>
                  </a:extLst>
                </p:cNvPr>
                <p:cNvCxnSpPr>
                  <a:cxnSpLocks noChangeAspect="1"/>
                  <a:stCxn id="32" idx="0"/>
                  <a:endCxn id="33" idx="2"/>
                </p:cNvCxnSpPr>
                <p:nvPr/>
              </p:nvCxnSpPr>
              <p:spPr>
                <a:xfrm rot="16200000" flipV="1">
                  <a:off x="7260839" y="2885902"/>
                  <a:ext cx="385863" cy="46866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8BF29413-28CD-49DB-9A15-5B906D9B16A9}"/>
                  </a:ext>
                </a:extLst>
              </p:cNvPr>
              <p:cNvCxnSpPr>
                <a:cxnSpLocks/>
                <a:stCxn id="21" idx="3"/>
                <a:endCxn id="23" idx="1"/>
              </p:cNvCxnSpPr>
              <p:nvPr/>
            </p:nvCxnSpPr>
            <p:spPr>
              <a:xfrm>
                <a:off x="5570958" y="1982950"/>
                <a:ext cx="52063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D0485F-FCF0-463E-9337-0737F9E5C953}"/>
                  </a:ext>
                </a:extLst>
              </p:cNvPr>
              <p:cNvCxnSpPr>
                <a:cxnSpLocks/>
                <a:stCxn id="23" idx="3"/>
                <a:endCxn id="22" idx="1"/>
              </p:cNvCxnSpPr>
              <p:nvPr/>
            </p:nvCxnSpPr>
            <p:spPr>
              <a:xfrm>
                <a:off x="7216231" y="1982950"/>
                <a:ext cx="405111" cy="4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4D62B9-2C0C-4481-AF9F-FD8ED4DC1B5C}"/>
                  </a:ext>
                </a:extLst>
              </p:cNvPr>
              <p:cNvCxnSpPr/>
              <p:nvPr/>
            </p:nvCxnSpPr>
            <p:spPr>
              <a:xfrm flipH="1" flipV="1">
                <a:off x="6629534" y="2354934"/>
                <a:ext cx="1" cy="58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F1278A1-71A7-4EAA-BA2E-4514E902CEAB}"/>
                  </a:ext>
                </a:extLst>
              </p:cNvPr>
              <p:cNvSpPr>
                <a:spLocks noChangeAspect="1"/>
              </p:cNvSpPr>
              <p:nvPr/>
            </p:nvSpPr>
            <p:spPr>
              <a:xfrm>
                <a:off x="8136878" y="3889543"/>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Sub-CNA</a:t>
                </a:r>
              </a:p>
            </p:txBody>
          </p:sp>
          <p:sp>
            <p:nvSpPr>
              <p:cNvPr id="29" name="Rectangle 28">
                <a:extLst>
                  <a:ext uri="{FF2B5EF4-FFF2-40B4-BE49-F238E27FC236}">
                    <a16:creationId xmlns:a16="http://schemas.microsoft.com/office/drawing/2014/main" id="{F8B81A81-DAD6-4222-A07F-44C870497AA2}"/>
                  </a:ext>
                </a:extLst>
              </p:cNvPr>
              <p:cNvSpPr>
                <a:spLocks noChangeAspect="1"/>
              </p:cNvSpPr>
              <p:nvPr/>
            </p:nvSpPr>
            <p:spPr>
              <a:xfrm>
                <a:off x="7216231" y="3886755"/>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Sub-CNA</a:t>
                </a:r>
              </a:p>
            </p:txBody>
          </p:sp>
          <p:sp>
            <p:nvSpPr>
              <p:cNvPr id="30" name="Rectangle 29">
                <a:extLst>
                  <a:ext uri="{FF2B5EF4-FFF2-40B4-BE49-F238E27FC236}">
                    <a16:creationId xmlns:a16="http://schemas.microsoft.com/office/drawing/2014/main" id="{9D364E02-6C5A-488B-8F5D-75237B2A8DC8}"/>
                  </a:ext>
                </a:extLst>
              </p:cNvPr>
              <p:cNvSpPr/>
              <p:nvPr/>
            </p:nvSpPr>
            <p:spPr>
              <a:xfrm>
                <a:off x="6183315" y="2940466"/>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grpSp>
        <p:cxnSp>
          <p:nvCxnSpPr>
            <p:cNvPr id="7" name="Straight Connector 6">
              <a:extLst>
                <a:ext uri="{FF2B5EF4-FFF2-40B4-BE49-F238E27FC236}">
                  <a16:creationId xmlns:a16="http://schemas.microsoft.com/office/drawing/2014/main" id="{4FE7B3C7-91CC-444D-8BC1-22F812E9B7B7}"/>
                </a:ext>
              </a:extLst>
            </p:cNvPr>
            <p:cNvCxnSpPr>
              <a:cxnSpLocks/>
            </p:cNvCxnSpPr>
            <p:nvPr/>
          </p:nvCxnSpPr>
          <p:spPr>
            <a:xfrm flipH="1">
              <a:off x="6629535" y="2778642"/>
              <a:ext cx="1326052" cy="2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51A7C1-2719-463C-B831-92687ECFD832}"/>
                </a:ext>
              </a:extLst>
            </p:cNvPr>
            <p:cNvCxnSpPr>
              <a:cxnSpLocks/>
              <a:stCxn id="33" idx="2"/>
            </p:cNvCxnSpPr>
            <p:nvPr/>
          </p:nvCxnSpPr>
          <p:spPr>
            <a:xfrm>
              <a:off x="7953910" y="3221899"/>
              <a:ext cx="696" cy="736151"/>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7466192-0A55-4825-82F6-404D19B59184}"/>
                </a:ext>
              </a:extLst>
            </p:cNvPr>
            <p:cNvCxnSpPr>
              <a:cxnSpLocks/>
              <a:stCxn id="33" idx="0"/>
            </p:cNvCxnSpPr>
            <p:nvPr/>
          </p:nvCxnSpPr>
          <p:spPr>
            <a:xfrm flipV="1">
              <a:off x="7953910" y="2775453"/>
              <a:ext cx="0" cy="127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C6402CD-9188-4FBC-9689-78B795965AAD}"/>
                </a:ext>
              </a:extLst>
            </p:cNvPr>
            <p:cNvSpPr/>
            <p:nvPr/>
          </p:nvSpPr>
          <p:spPr>
            <a:xfrm>
              <a:off x="5082131" y="3086687"/>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11" name="Rectangle 10">
              <a:extLst>
                <a:ext uri="{FF2B5EF4-FFF2-40B4-BE49-F238E27FC236}">
                  <a16:creationId xmlns:a16="http://schemas.microsoft.com/office/drawing/2014/main" id="{338DE2C8-DE73-4625-BDE9-42D36AA210EB}"/>
                </a:ext>
              </a:extLst>
            </p:cNvPr>
            <p:cNvSpPr/>
            <p:nvPr/>
          </p:nvSpPr>
          <p:spPr>
            <a:xfrm>
              <a:off x="5084468" y="3793976"/>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12" name="Rectangle 11">
              <a:extLst>
                <a:ext uri="{FF2B5EF4-FFF2-40B4-BE49-F238E27FC236}">
                  <a16:creationId xmlns:a16="http://schemas.microsoft.com/office/drawing/2014/main" id="{44BB8082-A69C-4611-BAE6-E840C58ADFBF}"/>
                </a:ext>
              </a:extLst>
            </p:cNvPr>
            <p:cNvSpPr/>
            <p:nvPr/>
          </p:nvSpPr>
          <p:spPr>
            <a:xfrm>
              <a:off x="6183315" y="3793760"/>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cxnSp>
          <p:nvCxnSpPr>
            <p:cNvPr id="13" name="Straight Connector 12">
              <a:extLst>
                <a:ext uri="{FF2B5EF4-FFF2-40B4-BE49-F238E27FC236}">
                  <a16:creationId xmlns:a16="http://schemas.microsoft.com/office/drawing/2014/main" id="{F4B3A639-5FFD-4C30-82CC-473D6B758511}"/>
                </a:ext>
              </a:extLst>
            </p:cNvPr>
            <p:cNvCxnSpPr>
              <a:cxnSpLocks/>
            </p:cNvCxnSpPr>
            <p:nvPr/>
          </p:nvCxnSpPr>
          <p:spPr>
            <a:xfrm flipH="1">
              <a:off x="5521669" y="2778642"/>
              <a:ext cx="1101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3190E0-5A80-4266-81B5-79FDD38D78A4}"/>
                </a:ext>
              </a:extLst>
            </p:cNvPr>
            <p:cNvCxnSpPr>
              <a:cxnSpLocks/>
            </p:cNvCxnSpPr>
            <p:nvPr/>
          </p:nvCxnSpPr>
          <p:spPr>
            <a:xfrm>
              <a:off x="6069644" y="2778642"/>
              <a:ext cx="2617" cy="8291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49F1060-CCE6-4C70-95F9-05523BDA7984}"/>
                </a:ext>
              </a:extLst>
            </p:cNvPr>
            <p:cNvCxnSpPr>
              <a:cxnSpLocks/>
              <a:stCxn id="10" idx="0"/>
            </p:cNvCxnSpPr>
            <p:nvPr/>
          </p:nvCxnSpPr>
          <p:spPr>
            <a:xfrm flipH="1" flipV="1">
              <a:off x="5521669" y="2778642"/>
              <a:ext cx="1" cy="308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382054-7582-4ADF-ABC1-7D0B5003C2C5}"/>
                </a:ext>
              </a:extLst>
            </p:cNvPr>
            <p:cNvCxnSpPr>
              <a:stCxn id="11" idx="0"/>
              <a:endCxn id="11" idx="0"/>
            </p:cNvCxnSpPr>
            <p:nvPr/>
          </p:nvCxnSpPr>
          <p:spPr>
            <a:xfrm>
              <a:off x="5524007" y="3793976"/>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A9AA535D-88EC-4124-B296-7F5E707C0AE9}"/>
                </a:ext>
              </a:extLst>
            </p:cNvPr>
            <p:cNvCxnSpPr>
              <a:endCxn id="11" idx="0"/>
            </p:cNvCxnSpPr>
            <p:nvPr/>
          </p:nvCxnSpPr>
          <p:spPr>
            <a:xfrm rot="10800000" flipV="1">
              <a:off x="5524007" y="3607764"/>
              <a:ext cx="556612" cy="18621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7403CCB-72DD-4B6A-BC6A-70BBE8836108}"/>
                </a:ext>
              </a:extLst>
            </p:cNvPr>
            <p:cNvCxnSpPr>
              <a:endCxn id="12" idx="0"/>
            </p:cNvCxnSpPr>
            <p:nvPr/>
          </p:nvCxnSpPr>
          <p:spPr>
            <a:xfrm>
              <a:off x="6069644" y="3607763"/>
              <a:ext cx="553210" cy="18599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BD597FE8-BF1D-4108-9BD9-A65A4A89A667}"/>
                </a:ext>
              </a:extLst>
            </p:cNvPr>
            <p:cNvCxnSpPr>
              <a:endCxn id="29" idx="0"/>
            </p:cNvCxnSpPr>
            <p:nvPr/>
          </p:nvCxnSpPr>
          <p:spPr>
            <a:xfrm rot="10800000" flipV="1">
              <a:off x="7501932" y="3926479"/>
              <a:ext cx="452675" cy="1097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36078F44-D664-4F56-A93C-C18365294411}"/>
                </a:ext>
              </a:extLst>
            </p:cNvPr>
            <p:cNvCxnSpPr>
              <a:endCxn id="28" idx="0"/>
            </p:cNvCxnSpPr>
            <p:nvPr/>
          </p:nvCxnSpPr>
          <p:spPr>
            <a:xfrm>
              <a:off x="7954605" y="3926480"/>
              <a:ext cx="467973" cy="11252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7" name="Audio 76">
            <a:hlinkClick r:id="" action="ppaction://media"/>
            <a:extLst>
              <a:ext uri="{FF2B5EF4-FFF2-40B4-BE49-F238E27FC236}">
                <a16:creationId xmlns:a16="http://schemas.microsoft.com/office/drawing/2014/main" id="{70DEEF24-E401-4E6B-B364-993DD00D96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607936087"/>
      </p:ext>
    </p:extLst>
  </p:cSld>
  <p:clrMapOvr>
    <a:masterClrMapping/>
  </p:clrMapOvr>
  <mc:AlternateContent xmlns:mc="http://schemas.openxmlformats.org/markup-compatibility/2006" xmlns:p14="http://schemas.microsoft.com/office/powerpoint/2010/main">
    <mc:Choice Requires="p14">
      <p:transition spd="slow" p14:dur="2000" advTm="64677"/>
    </mc:Choice>
    <mc:Fallback xmlns="">
      <p:transition spd="slow" advTm="646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7"/>
                </p:tgtEl>
              </p:cMediaNode>
            </p:audio>
          </p:childTnLst>
        </p:cTn>
      </p:par>
    </p:tnLst>
  </p:timing>
</p:sld>
</file>

<file path=ppt/theme/theme1.xml><?xml version="1.0" encoding="utf-8"?>
<a:theme xmlns:a="http://schemas.openxmlformats.org/drawingml/2006/main" name="mitre-2018">
  <a:themeElements>
    <a:clrScheme name="Custom 41">
      <a:dk1>
        <a:sysClr val="windowText" lastClr="000000"/>
      </a:dk1>
      <a:lt1>
        <a:sysClr val="window" lastClr="FFFFFF"/>
      </a:lt1>
      <a:dk2>
        <a:srgbClr val="161636"/>
      </a:dk2>
      <a:lt2>
        <a:srgbClr val="FBEEC9"/>
      </a:lt2>
      <a:accent1>
        <a:srgbClr val="FFB000"/>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TRE_Breifing_Template16x9.pptx" id="{5D2CB0C6-7637-4667-A648-EBA1BD2742AF}" vid="{B8F31EA5-7C34-4FF6-949E-D1CB1F374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D7D12093FFC84AB17C2D6CFA9D1EDE" ma:contentTypeVersion="7" ma:contentTypeDescription="Create a new document." ma:contentTypeScope="" ma:versionID="85e3c405e50bbbe8816477487156b4fc">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50FCDD-08B1-48D8-BB50-7A17E590A5EE}">
  <ds:schemaRef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416BA5C9-2D71-4B86-AE8A-8C0D9BC5FB22}">
  <ds:schemaRefs>
    <ds:schemaRef ds:uri="http://schemas.microsoft.com/sharepoint/v3/contenttype/forms"/>
  </ds:schemaRefs>
</ds:datastoreItem>
</file>

<file path=customXml/itemProps3.xml><?xml version="1.0" encoding="utf-8"?>
<ds:datastoreItem xmlns:ds="http://schemas.openxmlformats.org/officeDocument/2006/customXml" ds:itemID="{95866544-84CD-42FD-B141-A01F66B0BD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MITRE_Briefing_Template16x9</Template>
  <TotalTime>5456</TotalTime>
  <Words>1423</Words>
  <Application>Microsoft Office PowerPoint</Application>
  <PresentationFormat>Widescreen</PresentationFormat>
  <Paragraphs>165</Paragraphs>
  <Slides>12</Slides>
  <Notes>12</Notes>
  <HiddenSlides>0</HiddenSlides>
  <MMClips>12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Helvetica LT Std</vt:lpstr>
      <vt:lpstr>Tahoma</vt:lpstr>
      <vt:lpstr>Wingdings</vt:lpstr>
      <vt:lpstr>mitre-2018</vt:lpstr>
      <vt:lpstr>CVE Program Overview</vt:lpstr>
      <vt:lpstr>Overview</vt:lpstr>
      <vt:lpstr>CVE Program Goals</vt:lpstr>
      <vt:lpstr>What Is CVE?</vt:lpstr>
      <vt:lpstr>Who Operates CVE?</vt:lpstr>
      <vt:lpstr>CVE Program Organization</vt:lpstr>
      <vt:lpstr>CVE Board</vt:lpstr>
      <vt:lpstr>Program Sponsor</vt:lpstr>
      <vt:lpstr>Top-Level Root (formerly “Program Root”), Secretariat, CNA-LR</vt:lpstr>
      <vt:lpstr>Root CNA</vt:lpstr>
      <vt:lpstr>Sub-CNA</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Roberge Jr., Robert J</dc:creator>
  <cp:lastModifiedBy>Roberge, Robert J</cp:lastModifiedBy>
  <cp:revision>24</cp:revision>
  <dcterms:created xsi:type="dcterms:W3CDTF">2019-02-26T16:06:40Z</dcterms:created>
  <dcterms:modified xsi:type="dcterms:W3CDTF">2021-03-17T23:42:46Z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0x01010010D7D12093FFC84AB17C2D6CFA9D1EDE</vt:lpwstr>
  </property>
</Properties>
</file>